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6.jpg" ContentType="image/jpeg"/>
  <Override PartName="/ppt/media/image7.jpg" ContentType="image/jpeg"/>
  <Override PartName="/ppt/media/image8.jpg" ContentType="image/jpeg"/>
  <Override PartName="/ppt/media/image9.jpg" ContentType="image/jpeg"/>
  <Override PartName="/ppt/media/image10.jpg" ContentType="image/jpeg"/>
  <Override PartName="/ppt/media/image11.jpg" ContentType="image/jpeg"/>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25.jpg" ContentType="image/jpeg"/>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handoutMasterIdLst>
    <p:handoutMasterId r:id="rId48"/>
  </p:handoutMasterIdLst>
  <p:sldIdLst>
    <p:sldId id="256" r:id="rId2"/>
    <p:sldId id="602" r:id="rId3"/>
    <p:sldId id="544" r:id="rId4"/>
    <p:sldId id="545" r:id="rId5"/>
    <p:sldId id="546" r:id="rId6"/>
    <p:sldId id="547" r:id="rId7"/>
    <p:sldId id="603" r:id="rId8"/>
    <p:sldId id="604" r:id="rId9"/>
    <p:sldId id="605" r:id="rId10"/>
    <p:sldId id="606" r:id="rId11"/>
    <p:sldId id="607" r:id="rId12"/>
    <p:sldId id="608" r:id="rId13"/>
    <p:sldId id="609" r:id="rId14"/>
    <p:sldId id="610" r:id="rId15"/>
    <p:sldId id="611" r:id="rId16"/>
    <p:sldId id="612" r:id="rId17"/>
    <p:sldId id="548" r:id="rId18"/>
    <p:sldId id="553" r:id="rId19"/>
    <p:sldId id="555" r:id="rId20"/>
    <p:sldId id="558" r:id="rId21"/>
    <p:sldId id="559" r:id="rId22"/>
    <p:sldId id="560" r:id="rId23"/>
    <p:sldId id="561" r:id="rId24"/>
    <p:sldId id="562" r:id="rId25"/>
    <p:sldId id="563" r:id="rId26"/>
    <p:sldId id="564" r:id="rId27"/>
    <p:sldId id="565" r:id="rId28"/>
    <p:sldId id="566" r:id="rId29"/>
    <p:sldId id="567" r:id="rId30"/>
    <p:sldId id="568" r:id="rId31"/>
    <p:sldId id="569" r:id="rId32"/>
    <p:sldId id="570" r:id="rId33"/>
    <p:sldId id="571" r:id="rId34"/>
    <p:sldId id="572" r:id="rId35"/>
    <p:sldId id="573" r:id="rId36"/>
    <p:sldId id="574" r:id="rId37"/>
    <p:sldId id="575" r:id="rId38"/>
    <p:sldId id="576" r:id="rId39"/>
    <p:sldId id="577" r:id="rId40"/>
    <p:sldId id="578" r:id="rId41"/>
    <p:sldId id="579" r:id="rId42"/>
    <p:sldId id="580" r:id="rId43"/>
    <p:sldId id="582" r:id="rId44"/>
    <p:sldId id="584" r:id="rId45"/>
    <p:sldId id="601" r:id="rId46"/>
  </p:sldIdLst>
  <p:sldSz cx="9144000" cy="6858000" type="screen4x3"/>
  <p:notesSz cx="6867525" cy="9994900"/>
  <p:defaultTextStyle>
    <a:defPPr>
      <a:defRPr lang="sv-SE"/>
    </a:defPPr>
    <a:lvl1pPr algn="l" rtl="0" fontAlgn="base">
      <a:spcBef>
        <a:spcPct val="0"/>
      </a:spcBef>
      <a:spcAft>
        <a:spcPct val="0"/>
      </a:spcAft>
      <a:defRPr sz="1900" kern="1200">
        <a:solidFill>
          <a:schemeClr val="tx1"/>
        </a:solidFill>
        <a:latin typeface="Arial" charset="0"/>
        <a:ea typeface="+mn-ea"/>
        <a:cs typeface="Arial" charset="0"/>
      </a:defRPr>
    </a:lvl1pPr>
    <a:lvl2pPr marL="457200" algn="l" rtl="0" fontAlgn="base">
      <a:spcBef>
        <a:spcPct val="0"/>
      </a:spcBef>
      <a:spcAft>
        <a:spcPct val="0"/>
      </a:spcAft>
      <a:defRPr sz="1900" kern="1200">
        <a:solidFill>
          <a:schemeClr val="tx1"/>
        </a:solidFill>
        <a:latin typeface="Arial" charset="0"/>
        <a:ea typeface="+mn-ea"/>
        <a:cs typeface="Arial" charset="0"/>
      </a:defRPr>
    </a:lvl2pPr>
    <a:lvl3pPr marL="914400" algn="l" rtl="0" fontAlgn="base">
      <a:spcBef>
        <a:spcPct val="0"/>
      </a:spcBef>
      <a:spcAft>
        <a:spcPct val="0"/>
      </a:spcAft>
      <a:defRPr sz="1900" kern="1200">
        <a:solidFill>
          <a:schemeClr val="tx1"/>
        </a:solidFill>
        <a:latin typeface="Arial" charset="0"/>
        <a:ea typeface="+mn-ea"/>
        <a:cs typeface="Arial" charset="0"/>
      </a:defRPr>
    </a:lvl3pPr>
    <a:lvl4pPr marL="1371600" algn="l" rtl="0" fontAlgn="base">
      <a:spcBef>
        <a:spcPct val="0"/>
      </a:spcBef>
      <a:spcAft>
        <a:spcPct val="0"/>
      </a:spcAft>
      <a:defRPr sz="1900" kern="1200">
        <a:solidFill>
          <a:schemeClr val="tx1"/>
        </a:solidFill>
        <a:latin typeface="Arial" charset="0"/>
        <a:ea typeface="+mn-ea"/>
        <a:cs typeface="Arial" charset="0"/>
      </a:defRPr>
    </a:lvl4pPr>
    <a:lvl5pPr marL="1828800"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001"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C0C2"/>
    <a:srgbClr val="382819"/>
    <a:srgbClr val="000000"/>
    <a:srgbClr val="00A9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just format 3 - Dekorfärg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just format 3 - Dekorfär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autoAdjust="0"/>
    <p:restoredTop sz="92686" autoAdjust="0"/>
  </p:normalViewPr>
  <p:slideViewPr>
    <p:cSldViewPr snapToGrid="0" snapToObjects="1">
      <p:cViewPr varScale="1">
        <p:scale>
          <a:sx n="108" d="100"/>
          <a:sy n="108" d="100"/>
        </p:scale>
        <p:origin x="1704" y="96"/>
      </p:cViewPr>
      <p:guideLst>
        <p:guide orient="horz" pos="2001"/>
        <p:guide pos="2880"/>
      </p:guideLst>
    </p:cSldViewPr>
  </p:slideViewPr>
  <p:outlineViewPr>
    <p:cViewPr>
      <p:scale>
        <a:sx n="33" d="100"/>
        <a:sy n="33" d="100"/>
      </p:scale>
      <p:origin x="0" y="-288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0146" name="Rectangle 2"/>
          <p:cNvSpPr>
            <a:spLocks noGrp="1" noChangeArrowheads="1"/>
          </p:cNvSpPr>
          <p:nvPr>
            <p:ph type="hdr" sz="quarter"/>
          </p:nvPr>
        </p:nvSpPr>
        <p:spPr bwMode="auto">
          <a:xfrm>
            <a:off x="0" y="0"/>
            <a:ext cx="2976676" cy="500225"/>
          </a:xfrm>
          <a:prstGeom prst="rect">
            <a:avLst/>
          </a:prstGeom>
          <a:noFill/>
          <a:ln w="9525">
            <a:noFill/>
            <a:miter lim="800000"/>
            <a:headEnd/>
            <a:tailEnd/>
          </a:ln>
          <a:effectLst/>
        </p:spPr>
        <p:txBody>
          <a:bodyPr vert="horz" wrap="square" lIns="92181" tIns="46090" rIns="92181" bIns="46090" numCol="1" anchor="t" anchorCtr="0" compatLnSpc="1">
            <a:prstTxWarp prst="textNoShape">
              <a:avLst/>
            </a:prstTxWarp>
          </a:bodyPr>
          <a:lstStyle>
            <a:lvl1pPr>
              <a:defRPr sz="1200">
                <a:cs typeface="+mn-cs"/>
              </a:defRPr>
            </a:lvl1pPr>
          </a:lstStyle>
          <a:p>
            <a:pPr>
              <a:defRPr/>
            </a:pPr>
            <a:endParaRPr lang="sv-SE"/>
          </a:p>
        </p:txBody>
      </p:sp>
      <p:sp>
        <p:nvSpPr>
          <p:cNvPr id="390147" name="Rectangle 3"/>
          <p:cNvSpPr>
            <a:spLocks noGrp="1" noChangeArrowheads="1"/>
          </p:cNvSpPr>
          <p:nvPr>
            <p:ph type="dt" sz="quarter" idx="1"/>
          </p:nvPr>
        </p:nvSpPr>
        <p:spPr bwMode="auto">
          <a:xfrm>
            <a:off x="3889246" y="0"/>
            <a:ext cx="2976676" cy="500225"/>
          </a:xfrm>
          <a:prstGeom prst="rect">
            <a:avLst/>
          </a:prstGeom>
          <a:noFill/>
          <a:ln w="9525">
            <a:noFill/>
            <a:miter lim="800000"/>
            <a:headEnd/>
            <a:tailEnd/>
          </a:ln>
          <a:effectLst/>
        </p:spPr>
        <p:txBody>
          <a:bodyPr vert="horz" wrap="square" lIns="92181" tIns="46090" rIns="92181" bIns="46090" numCol="1" anchor="t" anchorCtr="0" compatLnSpc="1">
            <a:prstTxWarp prst="textNoShape">
              <a:avLst/>
            </a:prstTxWarp>
          </a:bodyPr>
          <a:lstStyle>
            <a:lvl1pPr algn="r">
              <a:defRPr sz="1200">
                <a:cs typeface="+mn-cs"/>
              </a:defRPr>
            </a:lvl1pPr>
          </a:lstStyle>
          <a:p>
            <a:pPr>
              <a:defRPr/>
            </a:pPr>
            <a:endParaRPr lang="sv-SE"/>
          </a:p>
        </p:txBody>
      </p:sp>
      <p:sp>
        <p:nvSpPr>
          <p:cNvPr id="390148" name="Rectangle 4"/>
          <p:cNvSpPr>
            <a:spLocks noGrp="1" noChangeArrowheads="1"/>
          </p:cNvSpPr>
          <p:nvPr>
            <p:ph type="ftr" sz="quarter" idx="2"/>
          </p:nvPr>
        </p:nvSpPr>
        <p:spPr bwMode="auto">
          <a:xfrm>
            <a:off x="0" y="9493077"/>
            <a:ext cx="2976676" cy="500225"/>
          </a:xfrm>
          <a:prstGeom prst="rect">
            <a:avLst/>
          </a:prstGeom>
          <a:noFill/>
          <a:ln w="9525">
            <a:noFill/>
            <a:miter lim="800000"/>
            <a:headEnd/>
            <a:tailEnd/>
          </a:ln>
          <a:effectLst/>
        </p:spPr>
        <p:txBody>
          <a:bodyPr vert="horz" wrap="square" lIns="92181" tIns="46090" rIns="92181" bIns="46090" numCol="1" anchor="b" anchorCtr="0" compatLnSpc="1">
            <a:prstTxWarp prst="textNoShape">
              <a:avLst/>
            </a:prstTxWarp>
          </a:bodyPr>
          <a:lstStyle>
            <a:lvl1pPr>
              <a:defRPr sz="1200">
                <a:cs typeface="+mn-cs"/>
              </a:defRPr>
            </a:lvl1pPr>
          </a:lstStyle>
          <a:p>
            <a:pPr>
              <a:defRPr/>
            </a:pPr>
            <a:endParaRPr lang="sv-SE"/>
          </a:p>
        </p:txBody>
      </p:sp>
      <p:sp>
        <p:nvSpPr>
          <p:cNvPr id="390149" name="Rectangle 5"/>
          <p:cNvSpPr>
            <a:spLocks noGrp="1" noChangeArrowheads="1"/>
          </p:cNvSpPr>
          <p:nvPr>
            <p:ph type="sldNum" sz="quarter" idx="3"/>
          </p:nvPr>
        </p:nvSpPr>
        <p:spPr bwMode="auto">
          <a:xfrm>
            <a:off x="3889246" y="9493077"/>
            <a:ext cx="2976676" cy="500225"/>
          </a:xfrm>
          <a:prstGeom prst="rect">
            <a:avLst/>
          </a:prstGeom>
          <a:noFill/>
          <a:ln w="9525">
            <a:noFill/>
            <a:miter lim="800000"/>
            <a:headEnd/>
            <a:tailEnd/>
          </a:ln>
          <a:effectLst/>
        </p:spPr>
        <p:txBody>
          <a:bodyPr vert="horz" wrap="square" lIns="92181" tIns="46090" rIns="92181" bIns="46090" numCol="1" anchor="b" anchorCtr="0" compatLnSpc="1">
            <a:prstTxWarp prst="textNoShape">
              <a:avLst/>
            </a:prstTxWarp>
          </a:bodyPr>
          <a:lstStyle>
            <a:lvl1pPr algn="r">
              <a:defRPr sz="1200">
                <a:cs typeface="+mn-cs"/>
              </a:defRPr>
            </a:lvl1pPr>
          </a:lstStyle>
          <a:p>
            <a:pPr>
              <a:defRPr/>
            </a:pPr>
            <a:fld id="{358847CB-1649-4DB8-822D-7B10F7AE01DE}" type="slidenum">
              <a:rPr lang="sv-SE"/>
              <a:pPr>
                <a:defRPr/>
              </a:pPr>
              <a:t>‹#›</a:t>
            </a:fld>
            <a:endParaRPr lang="sv-SE"/>
          </a:p>
        </p:txBody>
      </p:sp>
    </p:spTree>
    <p:extLst>
      <p:ext uri="{BB962C8B-B14F-4D97-AF65-F5344CB8AC3E}">
        <p14:creationId xmlns:p14="http://schemas.microsoft.com/office/powerpoint/2010/main" val="3577889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6676" cy="500225"/>
          </a:xfrm>
          <a:prstGeom prst="rect">
            <a:avLst/>
          </a:prstGeom>
          <a:noFill/>
          <a:ln w="9525">
            <a:noFill/>
            <a:miter lim="800000"/>
            <a:headEnd/>
            <a:tailEnd/>
          </a:ln>
          <a:effectLst/>
        </p:spPr>
        <p:txBody>
          <a:bodyPr vert="horz" wrap="square" lIns="92181" tIns="46090" rIns="92181" bIns="46090" numCol="1" anchor="t" anchorCtr="0" compatLnSpc="1">
            <a:prstTxWarp prst="textNoShape">
              <a:avLst/>
            </a:prstTxWarp>
          </a:bodyPr>
          <a:lstStyle>
            <a:lvl1pPr>
              <a:defRPr sz="1200">
                <a:cs typeface="+mn-cs"/>
              </a:defRPr>
            </a:lvl1pPr>
          </a:lstStyle>
          <a:p>
            <a:pPr>
              <a:defRPr/>
            </a:pPr>
            <a:endParaRPr lang="sv-SE"/>
          </a:p>
        </p:txBody>
      </p:sp>
      <p:sp>
        <p:nvSpPr>
          <p:cNvPr id="3075" name="Rectangle 3"/>
          <p:cNvSpPr>
            <a:spLocks noGrp="1" noChangeArrowheads="1"/>
          </p:cNvSpPr>
          <p:nvPr>
            <p:ph type="dt" idx="1"/>
          </p:nvPr>
        </p:nvSpPr>
        <p:spPr bwMode="auto">
          <a:xfrm>
            <a:off x="3889246" y="0"/>
            <a:ext cx="2976676" cy="500225"/>
          </a:xfrm>
          <a:prstGeom prst="rect">
            <a:avLst/>
          </a:prstGeom>
          <a:noFill/>
          <a:ln w="9525">
            <a:noFill/>
            <a:miter lim="800000"/>
            <a:headEnd/>
            <a:tailEnd/>
          </a:ln>
          <a:effectLst/>
        </p:spPr>
        <p:txBody>
          <a:bodyPr vert="horz" wrap="square" lIns="92181" tIns="46090" rIns="92181" bIns="46090" numCol="1" anchor="t" anchorCtr="0" compatLnSpc="1">
            <a:prstTxWarp prst="textNoShape">
              <a:avLst/>
            </a:prstTxWarp>
          </a:bodyPr>
          <a:lstStyle>
            <a:lvl1pPr algn="r">
              <a:defRPr sz="1200">
                <a:cs typeface="+mn-cs"/>
              </a:defRPr>
            </a:lvl1pPr>
          </a:lstStyle>
          <a:p>
            <a:pPr>
              <a:defRPr/>
            </a:pPr>
            <a:endParaRPr lang="sv-SE"/>
          </a:p>
        </p:txBody>
      </p:sp>
      <p:sp>
        <p:nvSpPr>
          <p:cNvPr id="17412" name="Rectangle 4"/>
          <p:cNvSpPr>
            <a:spLocks noGrp="1" noRot="1" noChangeAspect="1" noChangeArrowheads="1" noTextEdit="1"/>
          </p:cNvSpPr>
          <p:nvPr>
            <p:ph type="sldImg" idx="2"/>
          </p:nvPr>
        </p:nvSpPr>
        <p:spPr bwMode="auto">
          <a:xfrm>
            <a:off x="935038" y="749300"/>
            <a:ext cx="4997450" cy="374808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6432" y="4748138"/>
            <a:ext cx="5494662" cy="4497226"/>
          </a:xfrm>
          <a:prstGeom prst="rect">
            <a:avLst/>
          </a:prstGeom>
          <a:noFill/>
          <a:ln w="9525">
            <a:noFill/>
            <a:miter lim="800000"/>
            <a:headEnd/>
            <a:tailEnd/>
          </a:ln>
          <a:effectLst/>
        </p:spPr>
        <p:txBody>
          <a:bodyPr vert="horz" wrap="square" lIns="92181" tIns="46090" rIns="92181" bIns="46090" numCol="1" anchor="t" anchorCtr="0" compatLnSpc="1">
            <a:prstTxWarp prst="textNoShape">
              <a:avLst/>
            </a:prstTxWarp>
          </a:body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p>
        </p:txBody>
      </p:sp>
      <p:sp>
        <p:nvSpPr>
          <p:cNvPr id="3078" name="Rectangle 6"/>
          <p:cNvSpPr>
            <a:spLocks noGrp="1" noChangeArrowheads="1"/>
          </p:cNvSpPr>
          <p:nvPr>
            <p:ph type="ftr" sz="quarter" idx="4"/>
          </p:nvPr>
        </p:nvSpPr>
        <p:spPr bwMode="auto">
          <a:xfrm>
            <a:off x="0" y="9493077"/>
            <a:ext cx="2976676" cy="500225"/>
          </a:xfrm>
          <a:prstGeom prst="rect">
            <a:avLst/>
          </a:prstGeom>
          <a:noFill/>
          <a:ln w="9525">
            <a:noFill/>
            <a:miter lim="800000"/>
            <a:headEnd/>
            <a:tailEnd/>
          </a:ln>
          <a:effectLst/>
        </p:spPr>
        <p:txBody>
          <a:bodyPr vert="horz" wrap="square" lIns="92181" tIns="46090" rIns="92181" bIns="46090" numCol="1" anchor="b" anchorCtr="0" compatLnSpc="1">
            <a:prstTxWarp prst="textNoShape">
              <a:avLst/>
            </a:prstTxWarp>
          </a:bodyPr>
          <a:lstStyle>
            <a:lvl1pPr>
              <a:defRPr sz="1200">
                <a:cs typeface="+mn-cs"/>
              </a:defRPr>
            </a:lvl1pPr>
          </a:lstStyle>
          <a:p>
            <a:pPr>
              <a:defRPr/>
            </a:pPr>
            <a:endParaRPr lang="sv-SE"/>
          </a:p>
        </p:txBody>
      </p:sp>
      <p:sp>
        <p:nvSpPr>
          <p:cNvPr id="3079" name="Rectangle 7"/>
          <p:cNvSpPr>
            <a:spLocks noGrp="1" noChangeArrowheads="1"/>
          </p:cNvSpPr>
          <p:nvPr>
            <p:ph type="sldNum" sz="quarter" idx="5"/>
          </p:nvPr>
        </p:nvSpPr>
        <p:spPr bwMode="auto">
          <a:xfrm>
            <a:off x="3889246" y="9493077"/>
            <a:ext cx="2976676" cy="500225"/>
          </a:xfrm>
          <a:prstGeom prst="rect">
            <a:avLst/>
          </a:prstGeom>
          <a:noFill/>
          <a:ln w="9525">
            <a:noFill/>
            <a:miter lim="800000"/>
            <a:headEnd/>
            <a:tailEnd/>
          </a:ln>
          <a:effectLst/>
        </p:spPr>
        <p:txBody>
          <a:bodyPr vert="horz" wrap="square" lIns="92181" tIns="46090" rIns="92181" bIns="46090" numCol="1" anchor="b" anchorCtr="0" compatLnSpc="1">
            <a:prstTxWarp prst="textNoShape">
              <a:avLst/>
            </a:prstTxWarp>
          </a:bodyPr>
          <a:lstStyle>
            <a:lvl1pPr algn="r">
              <a:defRPr sz="1200">
                <a:cs typeface="+mn-cs"/>
              </a:defRPr>
            </a:lvl1pPr>
          </a:lstStyle>
          <a:p>
            <a:pPr>
              <a:defRPr/>
            </a:pPr>
            <a:fld id="{76374C2A-E21E-4D86-8849-2E48A0AF7CDA}" type="slidenum">
              <a:rPr lang="sv-SE"/>
              <a:pPr>
                <a:defRPr/>
              </a:pPr>
              <a:t>‹#›</a:t>
            </a:fld>
            <a:endParaRPr lang="sv-SE"/>
          </a:p>
        </p:txBody>
      </p:sp>
    </p:spTree>
    <p:extLst>
      <p:ext uri="{BB962C8B-B14F-4D97-AF65-F5344CB8AC3E}">
        <p14:creationId xmlns:p14="http://schemas.microsoft.com/office/powerpoint/2010/main" val="41210370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Web_service#cite_note-W3WSG-1" TargetMode="External"/><Relationship Id="rId3" Type="http://schemas.openxmlformats.org/officeDocument/2006/relationships/hyperlink" Target="http://en.wikipedia.org/wiki/Web_Services_Description_Language" TargetMode="External"/><Relationship Id="rId7" Type="http://schemas.openxmlformats.org/officeDocument/2006/relationships/hyperlink" Target="http://en.wikipedia.org/wiki/Serialization" TargetMode="External"/><Relationship Id="rId12" Type="http://schemas.openxmlformats.org/officeDocument/2006/relationships/hyperlink" Target="http://en.wikipedia.org/wiki/Web_service#cite_note-2"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en.wikipedia.org/wiki/XML" TargetMode="External"/><Relationship Id="rId11" Type="http://schemas.openxmlformats.org/officeDocument/2006/relationships/hyperlink" Target="http://en.wikipedia.org/wiki/Stateless_protocol" TargetMode="External"/><Relationship Id="rId5" Type="http://schemas.openxmlformats.org/officeDocument/2006/relationships/hyperlink" Target="http://en.wikipedia.org/wiki/HTTP" TargetMode="External"/><Relationship Id="rId10" Type="http://schemas.openxmlformats.org/officeDocument/2006/relationships/hyperlink" Target="http://en.wikipedia.org/wiki/Web_resource" TargetMode="External"/><Relationship Id="rId4" Type="http://schemas.openxmlformats.org/officeDocument/2006/relationships/hyperlink" Target="http://en.wikipedia.org/wiki/SOAP" TargetMode="External"/><Relationship Id="rId9" Type="http://schemas.openxmlformats.org/officeDocument/2006/relationships/hyperlink" Target="http://en.wikipedia.org/wiki/Representational_state_transfer"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C64A01-6F82-461D-BAA9-B34D5E486C20}" type="slidenum">
              <a:rPr lang="sv-SE" smtClean="0"/>
              <a:pPr/>
              <a:t>3</a:t>
            </a:fld>
            <a:endParaRPr lang="sv-SE"/>
          </a:p>
        </p:txBody>
      </p:sp>
    </p:spTree>
    <p:extLst>
      <p:ext uri="{BB962C8B-B14F-4D97-AF65-F5344CB8AC3E}">
        <p14:creationId xmlns:p14="http://schemas.microsoft.com/office/powerpoint/2010/main" val="3140407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C64A01-6F82-461D-BAA9-B34D5E486C20}" type="slidenum">
              <a:rPr lang="sv-SE" smtClean="0"/>
              <a:pPr/>
              <a:t>24</a:t>
            </a:fld>
            <a:endParaRPr lang="sv-SE"/>
          </a:p>
        </p:txBody>
      </p:sp>
    </p:spTree>
    <p:extLst>
      <p:ext uri="{BB962C8B-B14F-4D97-AF65-F5344CB8AC3E}">
        <p14:creationId xmlns:p14="http://schemas.microsoft.com/office/powerpoint/2010/main" val="3493636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smtClean="0"/>
              <a:t>Användartjänster</a:t>
            </a:r>
            <a:r>
              <a:rPr lang="en-US" dirty="0" smtClean="0"/>
              <a:t> </a:t>
            </a:r>
            <a:r>
              <a:rPr lang="en-US" dirty="0" err="1" smtClean="0"/>
              <a:t>respektive</a:t>
            </a:r>
            <a:r>
              <a:rPr lang="en-US" dirty="0" smtClean="0"/>
              <a:t> </a:t>
            </a:r>
            <a:r>
              <a:rPr lang="en-US" dirty="0" err="1" smtClean="0"/>
              <a:t>verksamhetssystem</a:t>
            </a:r>
            <a:endParaRPr lang="en-US" dirty="0" smtClean="0"/>
          </a:p>
          <a:p>
            <a:r>
              <a:rPr lang="en-US" dirty="0" smtClean="0"/>
              <a:t>FRAPP bade </a:t>
            </a:r>
            <a:r>
              <a:rPr lang="en-US" dirty="0" err="1" smtClean="0"/>
              <a:t>och</a:t>
            </a:r>
            <a:endParaRPr lang="en-US" dirty="0" smtClean="0"/>
          </a:p>
        </p:txBody>
      </p:sp>
      <p:sp>
        <p:nvSpPr>
          <p:cNvPr id="4" name="Slide Number Placeholder 3"/>
          <p:cNvSpPr>
            <a:spLocks noGrp="1"/>
          </p:cNvSpPr>
          <p:nvPr>
            <p:ph type="sldNum" sz="quarter" idx="10"/>
          </p:nvPr>
        </p:nvSpPr>
        <p:spPr/>
        <p:txBody>
          <a:bodyPr/>
          <a:lstStyle/>
          <a:p>
            <a:pPr>
              <a:defRPr/>
            </a:pPr>
            <a:fld id="{76374C2A-E21E-4D86-8849-2E48A0AF7CDA}" type="slidenum">
              <a:rPr lang="sv-SE" smtClean="0"/>
              <a:pPr>
                <a:defRPr/>
              </a:pPr>
              <a:t>25</a:t>
            </a:fld>
            <a:endParaRPr lang="sv-SE"/>
          </a:p>
        </p:txBody>
      </p:sp>
    </p:spTree>
    <p:extLst>
      <p:ext uri="{BB962C8B-B14F-4D97-AF65-F5344CB8AC3E}">
        <p14:creationId xmlns:p14="http://schemas.microsoft.com/office/powerpoint/2010/main" val="4124224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5833B3E4-9089-46EA-836C-40061A281B6C}" type="slidenum">
              <a:rPr lang="sv-SE" smtClean="0"/>
              <a:t>27</a:t>
            </a:fld>
            <a:endParaRPr lang="sv-SE"/>
          </a:p>
        </p:txBody>
      </p:sp>
    </p:spTree>
    <p:extLst>
      <p:ext uri="{BB962C8B-B14F-4D97-AF65-F5344CB8AC3E}">
        <p14:creationId xmlns:p14="http://schemas.microsoft.com/office/powerpoint/2010/main" val="720372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sv-SE" b="1" dirty="0" smtClean="0"/>
              <a:t>Verksamhetsbaserad (logisk) adressering viktigt</a:t>
            </a:r>
            <a:endParaRPr lang="sv-SE" b="1" dirty="0"/>
          </a:p>
        </p:txBody>
      </p:sp>
      <p:sp>
        <p:nvSpPr>
          <p:cNvPr id="4" name="Slide Number Placeholder 3"/>
          <p:cNvSpPr>
            <a:spLocks noGrp="1"/>
          </p:cNvSpPr>
          <p:nvPr>
            <p:ph type="sldNum" sz="quarter" idx="10"/>
          </p:nvPr>
        </p:nvSpPr>
        <p:spPr/>
        <p:txBody>
          <a:bodyPr/>
          <a:lstStyle/>
          <a:p>
            <a:fld id="{EBC64A01-6F82-461D-BAA9-B34D5E486C20}" type="slidenum">
              <a:rPr lang="sv-SE" smtClean="0"/>
              <a:pPr/>
              <a:t>28</a:t>
            </a:fld>
            <a:endParaRPr lang="sv-SE"/>
          </a:p>
        </p:txBody>
      </p:sp>
    </p:spTree>
    <p:extLst>
      <p:ext uri="{BB962C8B-B14F-4D97-AF65-F5344CB8AC3E}">
        <p14:creationId xmlns:p14="http://schemas.microsoft.com/office/powerpoint/2010/main" val="992867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sv-SE" b="1" dirty="0"/>
          </a:p>
        </p:txBody>
      </p:sp>
      <p:sp>
        <p:nvSpPr>
          <p:cNvPr id="4" name="Slide Number Placeholder 3"/>
          <p:cNvSpPr>
            <a:spLocks noGrp="1"/>
          </p:cNvSpPr>
          <p:nvPr>
            <p:ph type="sldNum" sz="quarter" idx="10"/>
          </p:nvPr>
        </p:nvSpPr>
        <p:spPr/>
        <p:txBody>
          <a:bodyPr/>
          <a:lstStyle/>
          <a:p>
            <a:fld id="{EBC64A01-6F82-461D-BAA9-B34D5E486C20}" type="slidenum">
              <a:rPr lang="sv-SE" smtClean="0"/>
              <a:pPr/>
              <a:t>29</a:t>
            </a:fld>
            <a:endParaRPr lang="sv-SE"/>
          </a:p>
        </p:txBody>
      </p:sp>
    </p:spTree>
    <p:extLst>
      <p:ext uri="{BB962C8B-B14F-4D97-AF65-F5344CB8AC3E}">
        <p14:creationId xmlns:p14="http://schemas.microsoft.com/office/powerpoint/2010/main" val="1057965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sv-SE" b="1" dirty="0" smtClean="0"/>
              <a:t>Verksamhetsbaserad (logisk) adressering viktigt</a:t>
            </a:r>
            <a:endParaRPr lang="sv-SE" b="1" dirty="0"/>
          </a:p>
        </p:txBody>
      </p:sp>
      <p:sp>
        <p:nvSpPr>
          <p:cNvPr id="4" name="Slide Number Placeholder 3"/>
          <p:cNvSpPr>
            <a:spLocks noGrp="1"/>
          </p:cNvSpPr>
          <p:nvPr>
            <p:ph type="sldNum" sz="quarter" idx="10"/>
          </p:nvPr>
        </p:nvSpPr>
        <p:spPr/>
        <p:txBody>
          <a:bodyPr/>
          <a:lstStyle/>
          <a:p>
            <a:fld id="{EBC64A01-6F82-461D-BAA9-B34D5E486C20}" type="slidenum">
              <a:rPr lang="sv-SE" smtClean="0"/>
              <a:pPr/>
              <a:t>30</a:t>
            </a:fld>
            <a:endParaRPr lang="sv-SE"/>
          </a:p>
        </p:txBody>
      </p:sp>
    </p:spTree>
    <p:extLst>
      <p:ext uri="{BB962C8B-B14F-4D97-AF65-F5344CB8AC3E}">
        <p14:creationId xmlns:p14="http://schemas.microsoft.com/office/powerpoint/2010/main" val="1261212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sv-SE" b="1" dirty="0" smtClean="0"/>
              <a:t>Verksamhetsbaserad (logisk) adressering viktigt</a:t>
            </a:r>
            <a:endParaRPr lang="sv-SE" b="1" dirty="0"/>
          </a:p>
        </p:txBody>
      </p:sp>
      <p:sp>
        <p:nvSpPr>
          <p:cNvPr id="4" name="Slide Number Placeholder 3"/>
          <p:cNvSpPr>
            <a:spLocks noGrp="1"/>
          </p:cNvSpPr>
          <p:nvPr>
            <p:ph type="sldNum" sz="quarter" idx="10"/>
          </p:nvPr>
        </p:nvSpPr>
        <p:spPr/>
        <p:txBody>
          <a:bodyPr/>
          <a:lstStyle/>
          <a:p>
            <a:fld id="{EBC64A01-6F82-461D-BAA9-B34D5E486C20}" type="slidenum">
              <a:rPr lang="sv-SE" smtClean="0"/>
              <a:pPr/>
              <a:t>31</a:t>
            </a:fld>
            <a:endParaRPr lang="sv-SE"/>
          </a:p>
        </p:txBody>
      </p:sp>
    </p:spTree>
    <p:extLst>
      <p:ext uri="{BB962C8B-B14F-4D97-AF65-F5344CB8AC3E}">
        <p14:creationId xmlns:p14="http://schemas.microsoft.com/office/powerpoint/2010/main" val="4249416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sv-SE" b="1" dirty="0" smtClean="0"/>
              <a:t>Verksamhetsbaserad (logisk) adressering viktigt</a:t>
            </a:r>
            <a:endParaRPr lang="sv-SE" b="1" dirty="0"/>
          </a:p>
        </p:txBody>
      </p:sp>
      <p:sp>
        <p:nvSpPr>
          <p:cNvPr id="4" name="Slide Number Placeholder 3"/>
          <p:cNvSpPr>
            <a:spLocks noGrp="1"/>
          </p:cNvSpPr>
          <p:nvPr>
            <p:ph type="sldNum" sz="quarter" idx="10"/>
          </p:nvPr>
        </p:nvSpPr>
        <p:spPr/>
        <p:txBody>
          <a:bodyPr/>
          <a:lstStyle/>
          <a:p>
            <a:fld id="{EBC64A01-6F82-461D-BAA9-B34D5E486C20}" type="slidenum">
              <a:rPr lang="sv-SE" smtClean="0"/>
              <a:pPr/>
              <a:t>32</a:t>
            </a:fld>
            <a:endParaRPr lang="sv-SE"/>
          </a:p>
        </p:txBody>
      </p:sp>
    </p:spTree>
    <p:extLst>
      <p:ext uri="{BB962C8B-B14F-4D97-AF65-F5344CB8AC3E}">
        <p14:creationId xmlns:p14="http://schemas.microsoft.com/office/powerpoint/2010/main" val="1910799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sv-SE" b="1" dirty="0" smtClean="0"/>
              <a:t>TK innehåller information om adressering och behörigheter</a:t>
            </a:r>
            <a:endParaRPr lang="sv-SE" b="1" dirty="0"/>
          </a:p>
        </p:txBody>
      </p:sp>
      <p:sp>
        <p:nvSpPr>
          <p:cNvPr id="4" name="Slide Number Placeholder 3"/>
          <p:cNvSpPr>
            <a:spLocks noGrp="1"/>
          </p:cNvSpPr>
          <p:nvPr>
            <p:ph type="sldNum" sz="quarter" idx="10"/>
          </p:nvPr>
        </p:nvSpPr>
        <p:spPr/>
        <p:txBody>
          <a:bodyPr/>
          <a:lstStyle/>
          <a:p>
            <a:fld id="{EBC64A01-6F82-461D-BAA9-B34D5E486C20}" type="slidenum">
              <a:rPr lang="sv-SE" smtClean="0"/>
              <a:pPr/>
              <a:t>33</a:t>
            </a:fld>
            <a:endParaRPr lang="sv-SE"/>
          </a:p>
        </p:txBody>
      </p:sp>
    </p:spTree>
    <p:extLst>
      <p:ext uri="{BB962C8B-B14F-4D97-AF65-F5344CB8AC3E}">
        <p14:creationId xmlns:p14="http://schemas.microsoft.com/office/powerpoint/2010/main" val="457572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sv-SE" b="1" dirty="0" smtClean="0"/>
              <a:t>Fokus på övervakning</a:t>
            </a:r>
            <a:r>
              <a:rPr lang="sv-SE" b="1" baseline="0" dirty="0" smtClean="0"/>
              <a:t> och stöd för incidenthantering</a:t>
            </a:r>
            <a:endParaRPr lang="sv-SE" b="1" dirty="0"/>
          </a:p>
        </p:txBody>
      </p:sp>
      <p:sp>
        <p:nvSpPr>
          <p:cNvPr id="4" name="Slide Number Placeholder 3"/>
          <p:cNvSpPr>
            <a:spLocks noGrp="1"/>
          </p:cNvSpPr>
          <p:nvPr>
            <p:ph type="sldNum" sz="quarter" idx="10"/>
          </p:nvPr>
        </p:nvSpPr>
        <p:spPr/>
        <p:txBody>
          <a:bodyPr/>
          <a:lstStyle/>
          <a:p>
            <a:fld id="{EBC64A01-6F82-461D-BAA9-B34D5E486C20}" type="slidenum">
              <a:rPr lang="sv-SE" smtClean="0"/>
              <a:pPr/>
              <a:t>34</a:t>
            </a:fld>
            <a:endParaRPr lang="sv-SE"/>
          </a:p>
        </p:txBody>
      </p:sp>
    </p:spTree>
    <p:extLst>
      <p:ext uri="{BB962C8B-B14F-4D97-AF65-F5344CB8AC3E}">
        <p14:creationId xmlns:p14="http://schemas.microsoft.com/office/powerpoint/2010/main" val="1228674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C64A01-6F82-461D-BAA9-B34D5E486C20}" type="slidenum">
              <a:rPr lang="sv-SE" smtClean="0"/>
              <a:pPr/>
              <a:t>4</a:t>
            </a:fld>
            <a:endParaRPr lang="sv-SE"/>
          </a:p>
        </p:txBody>
      </p:sp>
    </p:spTree>
    <p:extLst>
      <p:ext uri="{BB962C8B-B14F-4D97-AF65-F5344CB8AC3E}">
        <p14:creationId xmlns:p14="http://schemas.microsoft.com/office/powerpoint/2010/main" val="3219172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5833B3E4-9089-46EA-836C-40061A281B6C}" type="slidenum">
              <a:rPr lang="sv-SE" smtClean="0"/>
              <a:t>35</a:t>
            </a:fld>
            <a:endParaRPr lang="sv-SE"/>
          </a:p>
        </p:txBody>
      </p:sp>
    </p:spTree>
    <p:extLst>
      <p:ext uri="{BB962C8B-B14F-4D97-AF65-F5344CB8AC3E}">
        <p14:creationId xmlns:p14="http://schemas.microsoft.com/office/powerpoint/2010/main" val="264939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5833B3E4-9089-46EA-836C-40061A281B6C}" type="slidenum">
              <a:rPr lang="sv-SE" smtClean="0"/>
              <a:t>44</a:t>
            </a:fld>
            <a:endParaRPr lang="sv-SE"/>
          </a:p>
        </p:txBody>
      </p:sp>
    </p:spTree>
    <p:extLst>
      <p:ext uri="{BB962C8B-B14F-4D97-AF65-F5344CB8AC3E}">
        <p14:creationId xmlns:p14="http://schemas.microsoft.com/office/powerpoint/2010/main" val="2458580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Web service] has an interface described in a machine-</a:t>
            </a:r>
            <a:r>
              <a:rPr lang="en-US" sz="1200" b="0" i="0" kern="1200" dirty="0" err="1" smtClean="0">
                <a:solidFill>
                  <a:schemeClr val="tx1"/>
                </a:solidFill>
                <a:effectLst/>
                <a:latin typeface="+mn-lt"/>
                <a:ea typeface="+mn-ea"/>
                <a:cs typeface="+mn-cs"/>
              </a:rPr>
              <a:t>processable</a:t>
            </a:r>
            <a:r>
              <a:rPr lang="en-US" sz="1200" b="0" i="0" kern="1200" dirty="0" smtClean="0">
                <a:solidFill>
                  <a:schemeClr val="tx1"/>
                </a:solidFill>
                <a:effectLst/>
                <a:latin typeface="+mn-lt"/>
                <a:ea typeface="+mn-ea"/>
                <a:cs typeface="+mn-cs"/>
              </a:rPr>
              <a:t> format (specifically </a:t>
            </a:r>
            <a:r>
              <a:rPr lang="en-US" sz="1200" b="0" i="0" u="none" strike="noStrike" kern="1200" dirty="0" smtClean="0">
                <a:solidFill>
                  <a:schemeClr val="tx1"/>
                </a:solidFill>
                <a:effectLst/>
                <a:latin typeface="+mn-lt"/>
                <a:ea typeface="+mn-ea"/>
                <a:cs typeface="+mn-cs"/>
                <a:hlinkClick r:id="rId3" tooltip="Web Services Description Language"/>
              </a:rPr>
              <a:t>WSDL</a:t>
            </a:r>
            <a:r>
              <a:rPr lang="en-US" sz="1200" b="0" i="0" kern="1200" dirty="0" smtClean="0">
                <a:solidFill>
                  <a:schemeClr val="tx1"/>
                </a:solidFill>
                <a:effectLst/>
                <a:latin typeface="+mn-lt"/>
                <a:ea typeface="+mn-ea"/>
                <a:cs typeface="+mn-cs"/>
              </a:rPr>
              <a:t>). Other systems interact with the Web service in a manner prescribed by its description using </a:t>
            </a:r>
            <a:r>
              <a:rPr lang="en-US" sz="1200" b="0" i="0" u="none" strike="noStrike" kern="1200" dirty="0" smtClean="0">
                <a:solidFill>
                  <a:schemeClr val="tx1"/>
                </a:solidFill>
                <a:effectLst/>
                <a:latin typeface="+mn-lt"/>
                <a:ea typeface="+mn-ea"/>
                <a:cs typeface="+mn-cs"/>
                <a:hlinkClick r:id="rId4" tooltip="SOAP"/>
              </a:rPr>
              <a:t>SOAP</a:t>
            </a:r>
            <a:r>
              <a:rPr lang="en-US" sz="1200" b="0" i="0" kern="1200" dirty="0" smtClean="0">
                <a:solidFill>
                  <a:schemeClr val="tx1"/>
                </a:solidFill>
                <a:effectLst/>
                <a:latin typeface="+mn-lt"/>
                <a:ea typeface="+mn-ea"/>
                <a:cs typeface="+mn-cs"/>
              </a:rPr>
              <a:t> (Simple Object Access Protocol) messages, typically conveyed using </a:t>
            </a:r>
            <a:r>
              <a:rPr lang="en-US" sz="1200" b="0" i="0" u="none" strike="noStrike" kern="1200" dirty="0" smtClean="0">
                <a:solidFill>
                  <a:schemeClr val="tx1"/>
                </a:solidFill>
                <a:effectLst/>
                <a:latin typeface="+mn-lt"/>
                <a:ea typeface="+mn-ea"/>
                <a:cs typeface="+mn-cs"/>
                <a:hlinkClick r:id="rId5" tooltip="HTTP"/>
              </a:rPr>
              <a:t>HTTP</a:t>
            </a:r>
            <a:r>
              <a:rPr lang="en-US" sz="1200" b="0" i="0" kern="1200" dirty="0" smtClean="0">
                <a:solidFill>
                  <a:schemeClr val="tx1"/>
                </a:solidFill>
                <a:effectLst/>
                <a:latin typeface="+mn-lt"/>
                <a:ea typeface="+mn-ea"/>
                <a:cs typeface="+mn-cs"/>
              </a:rPr>
              <a:t> with an </a:t>
            </a:r>
            <a:r>
              <a:rPr lang="en-US" sz="1200" b="0" i="0" u="none" strike="noStrike" kern="1200" dirty="0" err="1" smtClean="0">
                <a:solidFill>
                  <a:schemeClr val="tx1"/>
                </a:solidFill>
                <a:effectLst/>
                <a:latin typeface="+mn-lt"/>
                <a:ea typeface="+mn-ea"/>
                <a:cs typeface="+mn-cs"/>
                <a:hlinkClick r:id="rId6" tooltip="XML"/>
              </a:rPr>
              <a:t>XML</a:t>
            </a:r>
            <a:r>
              <a:rPr lang="en-US" sz="1200" b="0" i="0" u="none" strike="noStrike" kern="1200" dirty="0" err="1" smtClean="0">
                <a:solidFill>
                  <a:schemeClr val="tx1"/>
                </a:solidFill>
                <a:effectLst/>
                <a:latin typeface="+mn-lt"/>
                <a:ea typeface="+mn-ea"/>
                <a:cs typeface="+mn-cs"/>
                <a:hlinkClick r:id="rId7" tooltip="Serialization"/>
              </a:rPr>
              <a:t>serialization</a:t>
            </a:r>
            <a:r>
              <a:rPr lang="en-US" sz="1200" b="0" i="0" kern="1200" dirty="0" smtClean="0">
                <a:solidFill>
                  <a:schemeClr val="tx1"/>
                </a:solidFill>
                <a:effectLst/>
                <a:latin typeface="+mn-lt"/>
                <a:ea typeface="+mn-ea"/>
                <a:cs typeface="+mn-cs"/>
              </a:rPr>
              <a:t> in conjunction with other Web-related standards.</a:t>
            </a:r>
            <a:r>
              <a:rPr lang="en-US" sz="1200" b="0" i="0" u="none" strike="noStrike" kern="1200" baseline="30000" dirty="0" smtClean="0">
                <a:solidFill>
                  <a:schemeClr val="tx1"/>
                </a:solidFill>
                <a:effectLst/>
                <a:latin typeface="+mn-lt"/>
                <a:ea typeface="+mn-ea"/>
                <a:cs typeface="+mn-cs"/>
                <a:hlinkClick r:id="rId8"/>
              </a:rPr>
              <a:t>[1]</a:t>
            </a:r>
            <a:endParaRPr lang="en-US" sz="1200" b="0" i="0" u="none" strike="noStrike" kern="1200" baseline="300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We can identify two major classes of Web services:</a:t>
            </a:r>
          </a:p>
          <a:p>
            <a:r>
              <a:rPr lang="en-US" sz="1200" b="0" i="1" u="none" strike="noStrike" kern="1200" dirty="0" smtClean="0">
                <a:solidFill>
                  <a:schemeClr val="tx1"/>
                </a:solidFill>
                <a:effectLst/>
                <a:latin typeface="+mn-lt"/>
                <a:ea typeface="+mn-ea"/>
                <a:cs typeface="+mn-cs"/>
                <a:hlinkClick r:id="rId9" tooltip="Representational state transfer"/>
              </a:rPr>
              <a:t>REST</a:t>
            </a:r>
            <a:r>
              <a:rPr lang="en-US" sz="1200" b="0" i="1" kern="1200" dirty="0" smtClean="0">
                <a:solidFill>
                  <a:schemeClr val="tx1"/>
                </a:solidFill>
                <a:effectLst/>
                <a:latin typeface="+mn-lt"/>
                <a:ea typeface="+mn-ea"/>
                <a:cs typeface="+mn-cs"/>
              </a:rPr>
              <a:t>-compliant Web services</a:t>
            </a:r>
            <a:r>
              <a:rPr lang="en-US" sz="1200" b="0" i="0" kern="1200" dirty="0" smtClean="0">
                <a:solidFill>
                  <a:schemeClr val="tx1"/>
                </a:solidFill>
                <a:effectLst/>
                <a:latin typeface="+mn-lt"/>
                <a:ea typeface="+mn-ea"/>
                <a:cs typeface="+mn-cs"/>
              </a:rPr>
              <a:t>, in which the primary purpose of the service is to manipulate XML representations of </a:t>
            </a:r>
            <a:r>
              <a:rPr lang="en-US" sz="1200" b="0" i="0" u="none" strike="noStrike" kern="1200" dirty="0" smtClean="0">
                <a:solidFill>
                  <a:schemeClr val="tx1"/>
                </a:solidFill>
                <a:effectLst/>
                <a:latin typeface="+mn-lt"/>
                <a:ea typeface="+mn-ea"/>
                <a:cs typeface="+mn-cs"/>
                <a:hlinkClick r:id="rId10" tooltip="Web resource"/>
              </a:rPr>
              <a:t>Web resources</a:t>
            </a:r>
            <a:r>
              <a:rPr lang="en-US" sz="1200" b="0" i="0" kern="1200" dirty="0" smtClean="0">
                <a:solidFill>
                  <a:schemeClr val="tx1"/>
                </a:solidFill>
                <a:effectLst/>
                <a:latin typeface="+mn-lt"/>
                <a:ea typeface="+mn-ea"/>
                <a:cs typeface="+mn-cs"/>
              </a:rPr>
              <a:t> using a uniform set of </a:t>
            </a:r>
            <a:r>
              <a:rPr lang="en-US" sz="1200" b="0" i="0" u="none" strike="noStrike" kern="1200" dirty="0" smtClean="0">
                <a:solidFill>
                  <a:schemeClr val="tx1"/>
                </a:solidFill>
                <a:effectLst/>
                <a:latin typeface="+mn-lt"/>
                <a:ea typeface="+mn-ea"/>
                <a:cs typeface="+mn-cs"/>
                <a:hlinkClick r:id="rId11" tooltip="Stateless protocol"/>
              </a:rPr>
              <a:t>stateless</a:t>
            </a:r>
            <a:r>
              <a:rPr lang="en-US" sz="1200" b="0" i="0" kern="1200" dirty="0" smtClean="0">
                <a:solidFill>
                  <a:schemeClr val="tx1"/>
                </a:solidFill>
                <a:effectLst/>
                <a:latin typeface="+mn-lt"/>
                <a:ea typeface="+mn-ea"/>
                <a:cs typeface="+mn-cs"/>
              </a:rPr>
              <a:t> operations; and</a:t>
            </a:r>
          </a:p>
          <a:p>
            <a:r>
              <a:rPr lang="en-US" sz="1200" b="0" i="1" kern="1200" dirty="0" smtClean="0">
                <a:solidFill>
                  <a:schemeClr val="tx1"/>
                </a:solidFill>
                <a:effectLst/>
                <a:latin typeface="+mn-lt"/>
                <a:ea typeface="+mn-ea"/>
                <a:cs typeface="+mn-cs"/>
              </a:rPr>
              <a:t>Arbitrary Web services</a:t>
            </a:r>
            <a:r>
              <a:rPr lang="en-US" sz="1200" b="0" i="0" kern="1200" dirty="0" smtClean="0">
                <a:solidFill>
                  <a:schemeClr val="tx1"/>
                </a:solidFill>
                <a:effectLst/>
                <a:latin typeface="+mn-lt"/>
                <a:ea typeface="+mn-ea"/>
                <a:cs typeface="+mn-cs"/>
              </a:rPr>
              <a:t>, in which the service may expose an arbitrary set of operations.</a:t>
            </a:r>
            <a:r>
              <a:rPr lang="en-US" sz="1200" b="0" i="0" u="none" strike="noStrike" kern="1200" baseline="30000" dirty="0" smtClean="0">
                <a:solidFill>
                  <a:schemeClr val="tx1"/>
                </a:solidFill>
                <a:effectLst/>
                <a:latin typeface="+mn-lt"/>
                <a:ea typeface="+mn-ea"/>
                <a:cs typeface="+mn-cs"/>
                <a:hlinkClick r:id="rId12"/>
              </a:rPr>
              <a:t>[2]</a:t>
            </a:r>
            <a:endParaRPr lang="en-US" sz="1200" b="0" i="0" kern="1200" dirty="0" smtClean="0">
              <a:solidFill>
                <a:schemeClr val="tx1"/>
              </a:solidFill>
              <a:effectLst/>
              <a:latin typeface="+mn-lt"/>
              <a:ea typeface="+mn-ea"/>
              <a:cs typeface="+mn-cs"/>
            </a:endParaRPr>
          </a:p>
          <a:p>
            <a:endParaRPr lang="sv-SE" dirty="0"/>
          </a:p>
        </p:txBody>
      </p:sp>
      <p:sp>
        <p:nvSpPr>
          <p:cNvPr id="4" name="Slide Number Placeholder 3"/>
          <p:cNvSpPr>
            <a:spLocks noGrp="1"/>
          </p:cNvSpPr>
          <p:nvPr>
            <p:ph type="sldNum" sz="quarter" idx="10"/>
          </p:nvPr>
        </p:nvSpPr>
        <p:spPr/>
        <p:txBody>
          <a:bodyPr/>
          <a:lstStyle/>
          <a:p>
            <a:fld id="{5833B3E4-9089-46EA-836C-40061A281B6C}" type="slidenum">
              <a:rPr lang="sv-SE" smtClean="0"/>
              <a:t>6</a:t>
            </a:fld>
            <a:endParaRPr lang="sv-SE"/>
          </a:p>
        </p:txBody>
      </p:sp>
    </p:spTree>
    <p:extLst>
      <p:ext uri="{BB962C8B-B14F-4D97-AF65-F5344CB8AC3E}">
        <p14:creationId xmlns:p14="http://schemas.microsoft.com/office/powerpoint/2010/main" val="3171139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sv-SE" smtClean="0"/>
              <a:t>Tjänstekontrakt baseras på RIVTA,</a:t>
            </a:r>
            <a:r>
              <a:rPr lang="sv-SE" baseline="0" smtClean="0"/>
              <a:t> och därmed på WS-I</a:t>
            </a:r>
          </a:p>
        </p:txBody>
      </p:sp>
      <p:sp>
        <p:nvSpPr>
          <p:cNvPr id="4" name="Slide Number Placeholder 3"/>
          <p:cNvSpPr>
            <a:spLocks noGrp="1"/>
          </p:cNvSpPr>
          <p:nvPr>
            <p:ph type="sldNum" sz="quarter" idx="10"/>
          </p:nvPr>
        </p:nvSpPr>
        <p:spPr/>
        <p:txBody>
          <a:bodyPr/>
          <a:lstStyle/>
          <a:p>
            <a:fld id="{5833B3E4-9089-46EA-836C-40061A281B6C}" type="slidenum">
              <a:rPr lang="sv-SE" smtClean="0"/>
              <a:t>17</a:t>
            </a:fld>
            <a:endParaRPr lang="sv-SE"/>
          </a:p>
        </p:txBody>
      </p:sp>
    </p:spTree>
    <p:extLst>
      <p:ext uri="{BB962C8B-B14F-4D97-AF65-F5344CB8AC3E}">
        <p14:creationId xmlns:p14="http://schemas.microsoft.com/office/powerpoint/2010/main" val="1112698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9AA4055F-5B2A-4FFF-A29C-331B9A79BAFE}" type="slidenum">
              <a:rPr lang="sv-SE" smtClean="0"/>
              <a:pPr/>
              <a:t>19</a:t>
            </a:fld>
            <a:endParaRPr lang="sv-SE"/>
          </a:p>
        </p:txBody>
      </p:sp>
    </p:spTree>
    <p:extLst>
      <p:ext uri="{BB962C8B-B14F-4D97-AF65-F5344CB8AC3E}">
        <p14:creationId xmlns:p14="http://schemas.microsoft.com/office/powerpoint/2010/main" val="78244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5833B3E4-9089-46EA-836C-40061A281B6C}" type="slidenum">
              <a:rPr lang="sv-SE" smtClean="0"/>
              <a:t>20</a:t>
            </a:fld>
            <a:endParaRPr lang="sv-SE"/>
          </a:p>
        </p:txBody>
      </p:sp>
    </p:spTree>
    <p:extLst>
      <p:ext uri="{BB962C8B-B14F-4D97-AF65-F5344CB8AC3E}">
        <p14:creationId xmlns:p14="http://schemas.microsoft.com/office/powerpoint/2010/main" val="584337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5833B3E4-9089-46EA-836C-40061A281B6C}" type="slidenum">
              <a:rPr lang="sv-SE" smtClean="0"/>
              <a:t>21</a:t>
            </a:fld>
            <a:endParaRPr lang="sv-SE"/>
          </a:p>
        </p:txBody>
      </p:sp>
    </p:spTree>
    <p:extLst>
      <p:ext uri="{BB962C8B-B14F-4D97-AF65-F5344CB8AC3E}">
        <p14:creationId xmlns:p14="http://schemas.microsoft.com/office/powerpoint/2010/main" val="98741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r>
              <a:rPr lang="sv-SE" dirty="0" smtClean="0"/>
              <a:t>Detta är inte</a:t>
            </a:r>
            <a:r>
              <a:rPr lang="sv-SE" baseline="0" dirty="0" smtClean="0"/>
              <a:t> ett okänt problem alls – många gånger har det hållits upp motsvarande bild av ett många till många-beroende. </a:t>
            </a:r>
          </a:p>
          <a:p>
            <a:r>
              <a:rPr lang="sv-SE" baseline="0" dirty="0" smtClean="0"/>
              <a:t>Lösningen brukar vara ”en burk i mitten”,  och – även denna gång så är det så vi löser utmaningen. Vi lånar den infrastruktur som Infektionsverktyget bygger för datainsamling till sin importdatabas. Här samlas uppgifter från de många källsystemen i en gemensam datastruktur varifrån man hämtar underlag till rapportgenerering.</a:t>
            </a:r>
          </a:p>
          <a:p>
            <a:endParaRPr lang="sv-SE" dirty="0"/>
          </a:p>
        </p:txBody>
      </p:sp>
      <p:sp>
        <p:nvSpPr>
          <p:cNvPr id="4" name="Platshållare för bildnummer 3"/>
          <p:cNvSpPr>
            <a:spLocks noGrp="1"/>
          </p:cNvSpPr>
          <p:nvPr>
            <p:ph type="sldNum" sz="quarter" idx="10"/>
          </p:nvPr>
        </p:nvSpPr>
        <p:spPr/>
        <p:txBody>
          <a:bodyPr/>
          <a:lstStyle/>
          <a:p>
            <a:fld id="{BFF0B846-C8E4-4D74-945C-5700DFBD1AD5}" type="slidenum">
              <a:rPr lang="sv-SE" smtClean="0"/>
              <a:t>22</a:t>
            </a:fld>
            <a:endParaRPr lang="sv-SE"/>
          </a:p>
        </p:txBody>
      </p:sp>
    </p:spTree>
    <p:extLst>
      <p:ext uri="{BB962C8B-B14F-4D97-AF65-F5344CB8AC3E}">
        <p14:creationId xmlns:p14="http://schemas.microsoft.com/office/powerpoint/2010/main" val="1191018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r>
              <a:rPr lang="sv-SE" dirty="0" smtClean="0"/>
              <a:t>Förvaltning:</a:t>
            </a:r>
          </a:p>
          <a:p>
            <a:r>
              <a:rPr lang="sv-SE" dirty="0" smtClean="0"/>
              <a:t>Lokal</a:t>
            </a:r>
            <a:r>
              <a:rPr lang="sv-SE" baseline="0" dirty="0" smtClean="0"/>
              <a:t> it-förvaltning och vårdgivare – mappningar från lokalt vårddokumentationssystem till nationell uppföljningsdatabas. Idag innebär detta den integration som är avser överföringen till </a:t>
            </a:r>
            <a:r>
              <a:rPr lang="sv-SE" baseline="0" dirty="0" err="1" smtClean="0"/>
              <a:t>Infektionsvektyget</a:t>
            </a:r>
            <a:r>
              <a:rPr lang="sv-SE" baseline="0" dirty="0" smtClean="0"/>
              <a:t>. Med NKRR utökas mappningen avseende tillkommande datamängder. </a:t>
            </a:r>
          </a:p>
          <a:p>
            <a:endParaRPr lang="sv-SE" baseline="0" dirty="0" smtClean="0"/>
          </a:p>
          <a:p>
            <a:r>
              <a:rPr lang="sv-SE" baseline="0" dirty="0" smtClean="0"/>
              <a:t>[OBS: Mängden data är dock mindre än summan av alla kvalitetsregisters frågeställningar. Det som förs över är enbart grunddata från vårddokumentation – inte specifika registersvar. Grunddata kommer utgöra underlag för överföring till ett eller flera register. Grunddata är med andra ord inte specifikt ett kvalitetsregister. Märk också att till uppföljning förs inte andra uppgifter än sådana som är adresserade någon eller fler uppföljningar – inget så att säga bra-att-ha-data! </a:t>
            </a:r>
          </a:p>
          <a:p>
            <a:r>
              <a:rPr lang="sv-SE" baseline="0" dirty="0" smtClean="0"/>
              <a:t>Om volymen </a:t>
            </a:r>
            <a:r>
              <a:rPr lang="sv-SE" baseline="0" dirty="0" err="1" smtClean="0"/>
              <a:t>data:Grov</a:t>
            </a:r>
            <a:r>
              <a:rPr lang="sv-SE" baseline="0" dirty="0" smtClean="0"/>
              <a:t> uppskattning exempelvis 100 register gånger snitt 3 formulär per register gånger snitt 50 frågor per formulär ger runt  15 000 frågor! Dessa avser typiskt inte, så att säga, atomärt grunddata utan är agregerande frågor.]</a:t>
            </a:r>
          </a:p>
          <a:p>
            <a:endParaRPr lang="sv-SE" baseline="0" dirty="0" smtClean="0"/>
          </a:p>
          <a:p>
            <a:r>
              <a:rPr lang="sv-SE" baseline="0" dirty="0" smtClean="0"/>
              <a:t>Register: Förvaltar mappningar och regelformuleringar som avser koppling mellan grunddata som samlats in i UD/Uppföljningsdata och de registerformulär man är ansvarig för.</a:t>
            </a:r>
          </a:p>
          <a:p>
            <a:endParaRPr lang="sv-SE" dirty="0"/>
          </a:p>
        </p:txBody>
      </p:sp>
      <p:sp>
        <p:nvSpPr>
          <p:cNvPr id="4" name="Platshållare för bildnummer 3"/>
          <p:cNvSpPr>
            <a:spLocks noGrp="1"/>
          </p:cNvSpPr>
          <p:nvPr>
            <p:ph type="sldNum" sz="quarter" idx="10"/>
          </p:nvPr>
        </p:nvSpPr>
        <p:spPr/>
        <p:txBody>
          <a:bodyPr/>
          <a:lstStyle/>
          <a:p>
            <a:fld id="{BFF0B846-C8E4-4D74-945C-5700DFBD1AD5}" type="slidenum">
              <a:rPr lang="sv-SE" smtClean="0"/>
              <a:t>23</a:t>
            </a:fld>
            <a:endParaRPr lang="sv-SE"/>
          </a:p>
        </p:txBody>
      </p:sp>
    </p:spTree>
    <p:extLst>
      <p:ext uri="{BB962C8B-B14F-4D97-AF65-F5344CB8AC3E}">
        <p14:creationId xmlns:p14="http://schemas.microsoft.com/office/powerpoint/2010/main" val="2787285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Startsida-brun">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solidFill>
            <a:srgbClr val="382819"/>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smtClean="0">
              <a:ln>
                <a:noFill/>
              </a:ln>
              <a:solidFill>
                <a:schemeClr val="tx1"/>
              </a:solidFill>
              <a:effectLst/>
              <a:latin typeface="Arial"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9398" y="1688675"/>
            <a:ext cx="3725035" cy="2985349"/>
          </a:xfrm>
          <a:prstGeom prst="rect">
            <a:avLst/>
          </a:prstGeom>
        </p:spPr>
      </p:pic>
    </p:spTree>
    <p:extLst>
      <p:ext uri="{BB962C8B-B14F-4D97-AF65-F5344CB8AC3E}">
        <p14:creationId xmlns:p14="http://schemas.microsoft.com/office/powerpoint/2010/main" val="4480034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vdelare-Grön 1">
    <p:spTree>
      <p:nvGrpSpPr>
        <p:cNvPr id="1" name=""/>
        <p:cNvGrpSpPr/>
        <p:nvPr/>
      </p:nvGrpSpPr>
      <p:grpSpPr>
        <a:xfrm>
          <a:off x="0" y="0"/>
          <a:ext cx="0" cy="0"/>
          <a:chOff x="0" y="0"/>
          <a:chExt cx="0" cy="0"/>
        </a:xfrm>
      </p:grpSpPr>
      <p:sp>
        <p:nvSpPr>
          <p:cNvPr id="14" name="Platshållare för text 13"/>
          <p:cNvSpPr>
            <a:spLocks noGrp="1" noChangeAspect="1"/>
          </p:cNvSpPr>
          <p:nvPr>
            <p:ph type="body" sz="quarter" idx="11" hasCustomPrompt="1"/>
          </p:nvPr>
        </p:nvSpPr>
        <p:spPr>
          <a:xfrm>
            <a:off x="827584" y="2708920"/>
            <a:ext cx="6408712" cy="1440160"/>
          </a:xfrm>
        </p:spPr>
        <p:txBody>
          <a:bodyPr anchor="ctr" anchorCtr="0">
            <a:normAutofit/>
          </a:bodyPr>
          <a:lstStyle>
            <a:lvl1pPr marL="0" indent="0">
              <a:buNone/>
              <a:defRPr sz="3000" b="1" baseline="0">
                <a:solidFill>
                  <a:schemeClr val="bg1"/>
                </a:solidFill>
              </a:defRPr>
            </a:lvl1pPr>
          </a:lstStyle>
          <a:p>
            <a:pPr lvl="0"/>
            <a:r>
              <a:rPr lang="sv-SE" dirty="0" smtClean="0"/>
              <a:t>Skriv rubrik här</a:t>
            </a:r>
            <a:endParaRPr lang="sv-SE" dirty="0"/>
          </a:p>
        </p:txBody>
      </p:sp>
      <p:pic>
        <p:nvPicPr>
          <p:cNvPr id="3" name="Bildobjekt 2" descr="Inera_ppt_bakgrund_Ocean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337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vdelare-Grön 2">
    <p:spTree>
      <p:nvGrpSpPr>
        <p:cNvPr id="1" name=""/>
        <p:cNvGrpSpPr/>
        <p:nvPr/>
      </p:nvGrpSpPr>
      <p:grpSpPr>
        <a:xfrm>
          <a:off x="0" y="0"/>
          <a:ext cx="0" cy="0"/>
          <a:chOff x="0" y="0"/>
          <a:chExt cx="0" cy="0"/>
        </a:xfrm>
      </p:grpSpPr>
      <p:sp>
        <p:nvSpPr>
          <p:cNvPr id="4" name="Platshållare för text 3"/>
          <p:cNvSpPr>
            <a:spLocks noGrp="1" noChangeAspect="1"/>
          </p:cNvSpPr>
          <p:nvPr>
            <p:ph type="body" sz="quarter" idx="14" hasCustomPrompt="1"/>
          </p:nvPr>
        </p:nvSpPr>
        <p:spPr>
          <a:xfrm>
            <a:off x="1763688" y="2420888"/>
            <a:ext cx="5400600" cy="1872208"/>
          </a:xfrm>
        </p:spPr>
        <p:txBody>
          <a:bodyPr anchor="ctr">
            <a:normAutofit/>
          </a:bodyPr>
          <a:lstStyle>
            <a:lvl1pPr marL="0" indent="0">
              <a:buNone/>
              <a:defRPr sz="3000" b="1">
                <a:solidFill>
                  <a:schemeClr val="bg1"/>
                </a:solidFill>
              </a:defRPr>
            </a:lvl1pPr>
          </a:lstStyle>
          <a:p>
            <a:pPr lvl="0"/>
            <a:r>
              <a:rPr lang="sv-SE" dirty="0" smtClean="0"/>
              <a:t>Skriv rubrik här</a:t>
            </a:r>
            <a:endParaRPr lang="sv-SE" dirty="0"/>
          </a:p>
        </p:txBody>
      </p:sp>
      <p:pic>
        <p:nvPicPr>
          <p:cNvPr id="2" name="Bildobjekt 1" descr="Inera_ppt_bakgrund_Ocean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7203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vdelare-Gul 1">
    <p:spTree>
      <p:nvGrpSpPr>
        <p:cNvPr id="1" name=""/>
        <p:cNvGrpSpPr/>
        <p:nvPr/>
      </p:nvGrpSpPr>
      <p:grpSpPr>
        <a:xfrm>
          <a:off x="0" y="0"/>
          <a:ext cx="0" cy="0"/>
          <a:chOff x="0" y="0"/>
          <a:chExt cx="0" cy="0"/>
        </a:xfrm>
      </p:grpSpPr>
      <p:sp>
        <p:nvSpPr>
          <p:cNvPr id="14" name="Platshållare för text 13"/>
          <p:cNvSpPr>
            <a:spLocks noGrp="1" noChangeAspect="1"/>
          </p:cNvSpPr>
          <p:nvPr>
            <p:ph type="body" sz="quarter" idx="11" hasCustomPrompt="1"/>
          </p:nvPr>
        </p:nvSpPr>
        <p:spPr>
          <a:xfrm>
            <a:off x="971600" y="2132856"/>
            <a:ext cx="6264696" cy="1728192"/>
          </a:xfrm>
        </p:spPr>
        <p:txBody>
          <a:bodyPr anchor="ctr" anchorCtr="0">
            <a:normAutofit/>
          </a:bodyPr>
          <a:lstStyle>
            <a:lvl1pPr marL="0" indent="0">
              <a:buNone/>
              <a:defRPr sz="3000" b="1" baseline="0">
                <a:solidFill>
                  <a:schemeClr val="bg1"/>
                </a:solidFill>
              </a:defRPr>
            </a:lvl1pPr>
          </a:lstStyle>
          <a:p>
            <a:pPr lvl="0"/>
            <a:r>
              <a:rPr lang="sv-SE" dirty="0" smtClean="0"/>
              <a:t>Skriv rubrik här</a:t>
            </a:r>
            <a:endParaRPr lang="sv-SE" dirty="0"/>
          </a:p>
        </p:txBody>
      </p:sp>
      <p:pic>
        <p:nvPicPr>
          <p:cNvPr id="3" name="Bildobjekt 2" descr="Inera_ppt_bakgrund_Sun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3277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delare-Gul 2">
    <p:spTree>
      <p:nvGrpSpPr>
        <p:cNvPr id="1" name=""/>
        <p:cNvGrpSpPr/>
        <p:nvPr/>
      </p:nvGrpSpPr>
      <p:grpSpPr>
        <a:xfrm>
          <a:off x="0" y="0"/>
          <a:ext cx="0" cy="0"/>
          <a:chOff x="0" y="0"/>
          <a:chExt cx="0" cy="0"/>
        </a:xfrm>
      </p:grpSpPr>
      <p:sp>
        <p:nvSpPr>
          <p:cNvPr id="4" name="Platshållare för text 3"/>
          <p:cNvSpPr>
            <a:spLocks noGrp="1" noChangeAspect="1"/>
          </p:cNvSpPr>
          <p:nvPr>
            <p:ph type="body" sz="quarter" idx="14" hasCustomPrompt="1"/>
          </p:nvPr>
        </p:nvSpPr>
        <p:spPr>
          <a:xfrm>
            <a:off x="1763688" y="2420888"/>
            <a:ext cx="5400600" cy="1872208"/>
          </a:xfrm>
        </p:spPr>
        <p:txBody>
          <a:bodyPr anchor="ctr">
            <a:normAutofit/>
          </a:bodyPr>
          <a:lstStyle>
            <a:lvl1pPr marL="0" indent="0">
              <a:buNone/>
              <a:defRPr sz="3000" b="1">
                <a:solidFill>
                  <a:schemeClr val="bg1"/>
                </a:solidFill>
              </a:defRPr>
            </a:lvl1pPr>
          </a:lstStyle>
          <a:p>
            <a:pPr lvl="0"/>
            <a:r>
              <a:rPr lang="sv-SE" dirty="0" smtClean="0"/>
              <a:t>Skriv rubrik här</a:t>
            </a:r>
            <a:endParaRPr lang="sv-SE" dirty="0"/>
          </a:p>
        </p:txBody>
      </p:sp>
      <p:pic>
        <p:nvPicPr>
          <p:cNvPr id="2" name="Bildobjekt 1" descr="Inera_ppt_bakgrund_Sun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757896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extsida med info om ehälsa">
    <p:spTree>
      <p:nvGrpSpPr>
        <p:cNvPr id="1" name=""/>
        <p:cNvGrpSpPr/>
        <p:nvPr/>
      </p:nvGrpSpPr>
      <p:grpSpPr>
        <a:xfrm>
          <a:off x="0" y="0"/>
          <a:ext cx="0" cy="0"/>
          <a:chOff x="0" y="0"/>
          <a:chExt cx="0" cy="0"/>
        </a:xfrm>
      </p:grpSpPr>
      <p:sp>
        <p:nvSpPr>
          <p:cNvPr id="2" name="Rubrik 1"/>
          <p:cNvSpPr>
            <a:spLocks noGrp="1"/>
          </p:cNvSpPr>
          <p:nvPr>
            <p:ph type="title"/>
          </p:nvPr>
        </p:nvSpPr>
        <p:spPr>
          <a:xfrm>
            <a:off x="1000100" y="1011206"/>
            <a:ext cx="7786742" cy="774720"/>
          </a:xfrm>
        </p:spPr>
        <p:txBody>
          <a:bodyPr>
            <a:normAutofit/>
          </a:bodyPr>
          <a:lstStyle>
            <a:lvl1pPr>
              <a:defRPr sz="2800"/>
            </a:lvl1pPr>
          </a:lstStyle>
          <a:p>
            <a:r>
              <a:rPr lang="en-US" dirty="0" smtClean="0"/>
              <a:t>Click to edit Master title style</a:t>
            </a:r>
            <a:endParaRPr lang="sv-SE" dirty="0"/>
          </a:p>
        </p:txBody>
      </p:sp>
      <p:sp>
        <p:nvSpPr>
          <p:cNvPr id="3" name="Platshållare för innehåll 2"/>
          <p:cNvSpPr>
            <a:spLocks noGrp="1"/>
          </p:cNvSpPr>
          <p:nvPr>
            <p:ph idx="1"/>
          </p:nvPr>
        </p:nvSpPr>
        <p:spPr>
          <a:xfrm>
            <a:off x="1000100" y="1928802"/>
            <a:ext cx="7686700" cy="4125923"/>
          </a:xfrm>
        </p:spPr>
        <p:txBody>
          <a:bodyPr/>
          <a:lstStyle>
            <a:lvl1pPr>
              <a:defRPr sz="2400"/>
            </a:lvl1pPr>
            <a:lvl2pPr>
              <a:defRPr sz="1800"/>
            </a:lvl2pPr>
            <a:lvl3pPr>
              <a:defRPr sz="1800"/>
            </a:lvl3pPr>
            <a:lvl4pP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Tree>
    <p:extLst>
      <p:ext uri="{BB962C8B-B14F-4D97-AF65-F5344CB8AC3E}">
        <p14:creationId xmlns:p14="http://schemas.microsoft.com/office/powerpoint/2010/main" val="2549554025"/>
      </p:ext>
    </p:extLst>
  </p:cSld>
  <p:clrMapOvr>
    <a:masterClrMapping/>
  </p:clrMapOvr>
  <p:timing>
    <p:tnLst>
      <p:par>
        <p:cTn id="1" dur="indefinite" restart="never" nodeType="tmRoot"/>
      </p:par>
    </p:tnLst>
  </p:timing>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sv-SE"/>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sv-SE"/>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281F5766-0C4A-407C-B4D2-D153FD86B50F}" type="datetimeFigureOut">
              <a:rPr lang="sv-SE" smtClean="0"/>
              <a:t>2016-09-21</a:t>
            </a:fld>
            <a:endParaRPr lang="sv-SE"/>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sv-SE"/>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7A1957E2-83CE-48CD-8FEB-38A972DC8CD1}" type="slidenum">
              <a:rPr lang="sv-SE" smtClean="0"/>
              <a:t>‹#›</a:t>
            </a:fld>
            <a:endParaRPr lang="sv-SE"/>
          </a:p>
        </p:txBody>
      </p:sp>
    </p:spTree>
    <p:extLst>
      <p:ext uri="{BB962C8B-B14F-4D97-AF65-F5344CB8AC3E}">
        <p14:creationId xmlns:p14="http://schemas.microsoft.com/office/powerpoint/2010/main" val="175377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tartsida-vit">
    <p:spTree>
      <p:nvGrpSpPr>
        <p:cNvPr id="1" name=""/>
        <p:cNvGrpSpPr/>
        <p:nvPr/>
      </p:nvGrpSpPr>
      <p:grpSpPr>
        <a:xfrm>
          <a:off x="0" y="0"/>
          <a:ext cx="0" cy="0"/>
          <a:chOff x="0" y="0"/>
          <a:chExt cx="0" cy="0"/>
        </a:xfrm>
      </p:grpSpPr>
      <p:pic>
        <p:nvPicPr>
          <p:cNvPr id="4" name="Picture 8" descr="Omslag-White-200procent"/>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userDrawn="1"/>
        </p:nvSpPr>
        <p:spPr bwMode="auto">
          <a:xfrm>
            <a:off x="0" y="0"/>
            <a:ext cx="9144000" cy="6856413"/>
          </a:xfrm>
          <a:prstGeom prst="rect">
            <a:avLst/>
          </a:prstGeom>
          <a:solidFill>
            <a:schemeClr val="bg1"/>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smtClean="0">
              <a:ln>
                <a:noFill/>
              </a:ln>
              <a:solidFill>
                <a:schemeClr val="tx1"/>
              </a:solidFill>
              <a:effectLst/>
              <a:latin typeface="Arial" charset="0"/>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9398" y="1688675"/>
            <a:ext cx="3725034" cy="2985349"/>
          </a:xfrm>
          <a:prstGeom prst="rect">
            <a:avLst/>
          </a:prstGeom>
        </p:spPr>
      </p:pic>
    </p:spTree>
    <p:extLst>
      <p:ext uri="{BB962C8B-B14F-4D97-AF65-F5344CB8AC3E}">
        <p14:creationId xmlns:p14="http://schemas.microsoft.com/office/powerpoint/2010/main" val="21823362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sida">
    <p:spTree>
      <p:nvGrpSpPr>
        <p:cNvPr id="1" name=""/>
        <p:cNvGrpSpPr/>
        <p:nvPr/>
      </p:nvGrpSpPr>
      <p:grpSpPr>
        <a:xfrm>
          <a:off x="0" y="0"/>
          <a:ext cx="0" cy="0"/>
          <a:chOff x="0" y="0"/>
          <a:chExt cx="0" cy="0"/>
        </a:xfrm>
      </p:grpSpPr>
      <p:sp>
        <p:nvSpPr>
          <p:cNvPr id="2" name="Rubrik 1"/>
          <p:cNvSpPr>
            <a:spLocks noGrp="1" noChangeAspect="1"/>
          </p:cNvSpPr>
          <p:nvPr>
            <p:ph type="ctrTitle" hasCustomPrompt="1"/>
          </p:nvPr>
        </p:nvSpPr>
        <p:spPr>
          <a:xfrm>
            <a:off x="971600" y="2286397"/>
            <a:ext cx="7344816" cy="1470025"/>
          </a:xfrm>
        </p:spPr>
        <p:txBody>
          <a:bodyPr/>
          <a:lstStyle>
            <a:lvl1pPr algn="l">
              <a:defRPr/>
            </a:lvl1pPr>
          </a:lstStyle>
          <a:p>
            <a:r>
              <a:rPr lang="sv-SE" dirty="0" smtClean="0"/>
              <a:t>Klicka här för att skriva rubrik</a:t>
            </a:r>
            <a:endParaRPr lang="en-US" dirty="0"/>
          </a:p>
        </p:txBody>
      </p:sp>
      <p:sp>
        <p:nvSpPr>
          <p:cNvPr id="3" name="Underrubrik 2"/>
          <p:cNvSpPr>
            <a:spLocks noGrp="1" noChangeAspect="1"/>
          </p:cNvSpPr>
          <p:nvPr>
            <p:ph type="subTitle" idx="1" hasCustomPrompt="1"/>
          </p:nvPr>
        </p:nvSpPr>
        <p:spPr>
          <a:xfrm>
            <a:off x="971600" y="3861048"/>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Klicka här för att skriva underrubrik</a:t>
            </a:r>
            <a:endParaRPr lang="en-US" dirty="0"/>
          </a:p>
        </p:txBody>
      </p:sp>
      <p:sp>
        <p:nvSpPr>
          <p:cNvPr id="12" name="Line 67"/>
          <p:cNvSpPr>
            <a:spLocks noChangeShapeType="1"/>
          </p:cNvSpPr>
          <p:nvPr/>
        </p:nvSpPr>
        <p:spPr bwMode="auto">
          <a:xfrm>
            <a:off x="1265238" y="6038850"/>
            <a:ext cx="0" cy="719138"/>
          </a:xfrm>
          <a:prstGeom prst="line">
            <a:avLst/>
          </a:prstGeom>
          <a:noFill/>
          <a:ln w="12700">
            <a:solidFill>
              <a:srgbClr val="00A9A7"/>
            </a:solidFill>
            <a:round/>
            <a:headEnd/>
            <a:tailEnd/>
          </a:ln>
          <a:extLst>
            <a:ext uri="{909E8E84-426E-40dd-AFC4-6F175D3DCCD1}">
              <a14:hiddenFill xmlns="" xmlns:a14="http://schemas.microsoft.com/office/drawing/2010/main">
                <a:noFill/>
              </a14:hiddenFill>
            </a:ext>
          </a:extLst>
        </p:spPr>
        <p:txBody>
          <a:bodyPr lIns="0" tIns="0" rIns="0" bIns="0"/>
          <a:lstStyle/>
          <a:p>
            <a:endParaRPr lang="sv-SE"/>
          </a:p>
        </p:txBody>
      </p:sp>
      <p:sp>
        <p:nvSpPr>
          <p:cNvPr id="13" name="Line 68"/>
          <p:cNvSpPr>
            <a:spLocks noChangeShapeType="1"/>
          </p:cNvSpPr>
          <p:nvPr/>
        </p:nvSpPr>
        <p:spPr bwMode="auto">
          <a:xfrm>
            <a:off x="3779912" y="6043613"/>
            <a:ext cx="0" cy="717550"/>
          </a:xfrm>
          <a:prstGeom prst="line">
            <a:avLst/>
          </a:prstGeom>
          <a:noFill/>
          <a:ln w="12700">
            <a:solidFill>
              <a:srgbClr val="00A9A7"/>
            </a:solidFill>
            <a:round/>
            <a:headEnd/>
            <a:tailEnd/>
          </a:ln>
          <a:extLst>
            <a:ext uri="{909E8E84-426E-40dd-AFC4-6F175D3DCCD1}">
              <a14:hiddenFill xmlns="" xmlns:a14="http://schemas.microsoft.com/office/drawing/2010/main">
                <a:noFill/>
              </a14:hiddenFill>
            </a:ext>
          </a:extLst>
        </p:spPr>
        <p:txBody>
          <a:bodyPr lIns="0" tIns="0" rIns="0" bIns="0"/>
          <a:lstStyle/>
          <a:p>
            <a:endParaRPr lang="sv-SE"/>
          </a:p>
        </p:txBody>
      </p:sp>
      <p:sp>
        <p:nvSpPr>
          <p:cNvPr id="22" name="Platshållare för text 21"/>
          <p:cNvSpPr>
            <a:spLocks noGrp="1" noChangeAspect="1"/>
          </p:cNvSpPr>
          <p:nvPr>
            <p:ph type="body" sz="quarter" idx="14" hasCustomPrompt="1"/>
          </p:nvPr>
        </p:nvSpPr>
        <p:spPr>
          <a:xfrm>
            <a:off x="3904878" y="6187381"/>
            <a:ext cx="3467522" cy="481979"/>
          </a:xfrm>
        </p:spPr>
        <p:txBody>
          <a:bodyPr lIns="0" tIns="0"/>
          <a:lstStyle>
            <a:lvl1pPr marL="0" indent="0">
              <a:buNone/>
              <a:defRPr sz="1500">
                <a:solidFill>
                  <a:srgbClr val="00A9A7"/>
                </a:solidFill>
              </a:defRPr>
            </a:lvl1pPr>
          </a:lstStyle>
          <a:p>
            <a:pPr lvl="0"/>
            <a:r>
              <a:rPr lang="sv-SE" dirty="0" smtClean="0"/>
              <a:t>fornamn.efternamn@inera.se</a:t>
            </a:r>
            <a:endParaRPr lang="sv-SE" dirty="0"/>
          </a:p>
        </p:txBody>
      </p:sp>
      <p:sp>
        <p:nvSpPr>
          <p:cNvPr id="24" name="Platshållare för text 23"/>
          <p:cNvSpPr>
            <a:spLocks noGrp="1" noChangeAspect="1"/>
          </p:cNvSpPr>
          <p:nvPr>
            <p:ph type="body" sz="quarter" idx="15" hasCustomPrompt="1"/>
          </p:nvPr>
        </p:nvSpPr>
        <p:spPr>
          <a:xfrm>
            <a:off x="3906415" y="5959152"/>
            <a:ext cx="3475449" cy="287685"/>
          </a:xfrm>
        </p:spPr>
        <p:txBody>
          <a:bodyPr lIns="0" tIns="0"/>
          <a:lstStyle>
            <a:lvl1pPr marL="0" indent="0">
              <a:buNone/>
              <a:defRPr sz="1500">
                <a:solidFill>
                  <a:srgbClr val="00A9A7"/>
                </a:solidFill>
              </a:defRPr>
            </a:lvl1pPr>
          </a:lstStyle>
          <a:p>
            <a:pPr lvl="0"/>
            <a:r>
              <a:rPr lang="sv-SE" dirty="0" smtClean="0"/>
              <a:t>Förnamn Efternamn</a:t>
            </a:r>
            <a:endParaRPr lang="sv-SE" dirty="0"/>
          </a:p>
        </p:txBody>
      </p:sp>
      <p:sp>
        <p:nvSpPr>
          <p:cNvPr id="26" name="Platshållare för text 25"/>
          <p:cNvSpPr>
            <a:spLocks noGrp="1" noChangeAspect="1"/>
          </p:cNvSpPr>
          <p:nvPr>
            <p:ph type="body" sz="quarter" idx="16" hasCustomPrompt="1"/>
          </p:nvPr>
        </p:nvSpPr>
        <p:spPr>
          <a:xfrm>
            <a:off x="1367557" y="5968330"/>
            <a:ext cx="2340347" cy="359941"/>
          </a:xfrm>
        </p:spPr>
        <p:txBody>
          <a:bodyPr lIns="0" tIns="0"/>
          <a:lstStyle>
            <a:lvl1pPr marL="0" indent="0">
              <a:buNone/>
              <a:defRPr sz="1500" baseline="0">
                <a:solidFill>
                  <a:srgbClr val="00A9A7"/>
                </a:solidFill>
              </a:defRPr>
            </a:lvl1pPr>
          </a:lstStyle>
          <a:p>
            <a:pPr lvl="0"/>
            <a:r>
              <a:rPr lang="sv-SE" dirty="0" smtClean="0"/>
              <a:t>DD månad ÅÅÅÅ</a:t>
            </a:r>
            <a:endParaRPr lang="sv-SE" dirty="0"/>
          </a:p>
        </p:txBody>
      </p:sp>
      <p:sp>
        <p:nvSpPr>
          <p:cNvPr id="10" name="Line 67"/>
          <p:cNvSpPr>
            <a:spLocks noChangeShapeType="1"/>
          </p:cNvSpPr>
          <p:nvPr userDrawn="1"/>
        </p:nvSpPr>
        <p:spPr bwMode="auto">
          <a:xfrm>
            <a:off x="1265238" y="6038850"/>
            <a:ext cx="0" cy="719138"/>
          </a:xfrm>
          <a:prstGeom prst="line">
            <a:avLst/>
          </a:prstGeom>
          <a:noFill/>
          <a:ln w="12700">
            <a:solidFill>
              <a:srgbClr val="00A9A7"/>
            </a:solidFill>
            <a:round/>
            <a:headEnd/>
            <a:tailEnd/>
          </a:ln>
          <a:extLst>
            <a:ext uri="{909E8E84-426E-40dd-AFC4-6F175D3DCCD1}">
              <a14:hiddenFill xmlns="" xmlns:a14="http://schemas.microsoft.com/office/drawing/2010/main">
                <a:noFill/>
              </a14:hiddenFill>
            </a:ext>
          </a:extLst>
        </p:spPr>
        <p:txBody>
          <a:bodyPr lIns="0" tIns="0" rIns="0" bIns="0"/>
          <a:lstStyle/>
          <a:p>
            <a:endParaRPr lang="sv-SE"/>
          </a:p>
        </p:txBody>
      </p:sp>
      <p:sp>
        <p:nvSpPr>
          <p:cNvPr id="11" name="Line 68"/>
          <p:cNvSpPr>
            <a:spLocks noChangeShapeType="1"/>
          </p:cNvSpPr>
          <p:nvPr userDrawn="1"/>
        </p:nvSpPr>
        <p:spPr bwMode="auto">
          <a:xfrm>
            <a:off x="3779912" y="6043613"/>
            <a:ext cx="0" cy="717550"/>
          </a:xfrm>
          <a:prstGeom prst="line">
            <a:avLst/>
          </a:prstGeom>
          <a:noFill/>
          <a:ln w="12700">
            <a:solidFill>
              <a:srgbClr val="00A9A7"/>
            </a:solidFill>
            <a:round/>
            <a:headEnd/>
            <a:tailEnd/>
          </a:ln>
          <a:extLst>
            <a:ext uri="{909E8E84-426E-40dd-AFC4-6F175D3DCCD1}">
              <a14:hiddenFill xmlns="" xmlns:a14="http://schemas.microsoft.com/office/drawing/2010/main">
                <a:noFill/>
              </a14:hiddenFill>
            </a:ext>
          </a:extLst>
        </p:spPr>
        <p:txBody>
          <a:bodyPr lIns="0" tIns="0" rIns="0" bIns="0"/>
          <a:lstStyle/>
          <a:p>
            <a:endParaRPr lang="sv-SE"/>
          </a:p>
        </p:txBody>
      </p:sp>
    </p:spTree>
    <p:extLst>
      <p:ext uri="{BB962C8B-B14F-4D97-AF65-F5344CB8AC3E}">
        <p14:creationId xmlns:p14="http://schemas.microsoft.com/office/powerpoint/2010/main" val="25170760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nehåll-1 kolumn">
    <p:spTree>
      <p:nvGrpSpPr>
        <p:cNvPr id="1" name=""/>
        <p:cNvGrpSpPr/>
        <p:nvPr/>
      </p:nvGrpSpPr>
      <p:grpSpPr>
        <a:xfrm>
          <a:off x="0" y="0"/>
          <a:ext cx="0" cy="0"/>
          <a:chOff x="0" y="0"/>
          <a:chExt cx="0" cy="0"/>
        </a:xfrm>
      </p:grpSpPr>
      <p:sp>
        <p:nvSpPr>
          <p:cNvPr id="2" name="Rubrik 1"/>
          <p:cNvSpPr>
            <a:spLocks noGrp="1" noChangeAspect="1"/>
          </p:cNvSpPr>
          <p:nvPr>
            <p:ph type="title" hasCustomPrompt="1"/>
          </p:nvPr>
        </p:nvSpPr>
        <p:spPr>
          <a:xfrm>
            <a:off x="917576" y="563538"/>
            <a:ext cx="7197724" cy="692150"/>
          </a:xfrm>
        </p:spPr>
        <p:txBody>
          <a:bodyPr/>
          <a:lstStyle>
            <a:lvl1pPr>
              <a:defRPr baseline="0"/>
            </a:lvl1pPr>
          </a:lstStyle>
          <a:p>
            <a:r>
              <a:rPr lang="sv-SE" dirty="0" smtClean="0"/>
              <a:t>Klicka här för att skriva rubrik</a:t>
            </a:r>
            <a:endParaRPr lang="en-US" dirty="0"/>
          </a:p>
        </p:txBody>
      </p:sp>
      <p:sp>
        <p:nvSpPr>
          <p:cNvPr id="5" name="Platshållare för innehåll 2"/>
          <p:cNvSpPr>
            <a:spLocks noGrp="1" noChangeAspect="1"/>
          </p:cNvSpPr>
          <p:nvPr>
            <p:ph idx="13" hasCustomPrompt="1"/>
          </p:nvPr>
        </p:nvSpPr>
        <p:spPr>
          <a:xfrm>
            <a:off x="904874" y="1410047"/>
            <a:ext cx="7219951" cy="3885853"/>
          </a:xfrm>
        </p:spPr>
        <p:txBody>
          <a:bodyPr/>
          <a:lstStyle>
            <a:lvl1pPr>
              <a:buFont typeface="Symbol" pitchFamily="18" charset="2"/>
              <a:buChar char="·"/>
              <a:defRPr baseline="0"/>
            </a:lvl1pPr>
            <a:lvl4pPr marL="1119188" indent="0">
              <a:buNone/>
              <a:defRPr/>
            </a:lvl4pPr>
            <a:lvl5pPr marL="1506537" indent="0">
              <a:buNone/>
              <a:defRPr/>
            </a:lvl5pPr>
          </a:lstStyle>
          <a:p>
            <a:pPr lvl="0"/>
            <a:r>
              <a:rPr lang="sv-SE" dirty="0" smtClean="0"/>
              <a:t>Klicka för att skriva text/lägga in bild/skapa tabell/diagram.</a:t>
            </a:r>
          </a:p>
          <a:p>
            <a:pPr lvl="1"/>
            <a:r>
              <a:rPr lang="sv-SE" dirty="0" smtClean="0"/>
              <a:t>Nivå två</a:t>
            </a:r>
          </a:p>
          <a:p>
            <a:pPr lvl="2"/>
            <a:r>
              <a:rPr lang="sv-SE" dirty="0" smtClean="0"/>
              <a:t>Nivå tre</a:t>
            </a:r>
          </a:p>
        </p:txBody>
      </p:sp>
    </p:spTree>
    <p:extLst>
      <p:ext uri="{BB962C8B-B14F-4D97-AF65-F5344CB8AC3E}">
        <p14:creationId xmlns:p14="http://schemas.microsoft.com/office/powerpoint/2010/main" val="9928156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2 kolumn">
    <p:spTree>
      <p:nvGrpSpPr>
        <p:cNvPr id="1" name=""/>
        <p:cNvGrpSpPr/>
        <p:nvPr/>
      </p:nvGrpSpPr>
      <p:grpSpPr>
        <a:xfrm>
          <a:off x="0" y="0"/>
          <a:ext cx="0" cy="0"/>
          <a:chOff x="0" y="0"/>
          <a:chExt cx="0" cy="0"/>
        </a:xfrm>
      </p:grpSpPr>
      <p:sp>
        <p:nvSpPr>
          <p:cNvPr id="2" name="Rubrik 1"/>
          <p:cNvSpPr>
            <a:spLocks noGrp="1" noChangeAspect="1"/>
          </p:cNvSpPr>
          <p:nvPr>
            <p:ph type="title" hasCustomPrompt="1"/>
          </p:nvPr>
        </p:nvSpPr>
        <p:spPr/>
        <p:txBody>
          <a:bodyPr/>
          <a:lstStyle>
            <a:lvl1pPr>
              <a:defRPr/>
            </a:lvl1pPr>
          </a:lstStyle>
          <a:p>
            <a:r>
              <a:rPr lang="sv-SE" dirty="0" smtClean="0"/>
              <a:t>Klicka här för att skriva rubrik</a:t>
            </a:r>
            <a:endParaRPr lang="en-US" dirty="0"/>
          </a:p>
        </p:txBody>
      </p:sp>
      <p:sp>
        <p:nvSpPr>
          <p:cNvPr id="6" name="Platshållare för innehåll 2"/>
          <p:cNvSpPr>
            <a:spLocks noGrp="1"/>
          </p:cNvSpPr>
          <p:nvPr>
            <p:ph sz="half" idx="11" hasCustomPrompt="1"/>
          </p:nvPr>
        </p:nvSpPr>
        <p:spPr>
          <a:xfrm>
            <a:off x="4581525" y="1412776"/>
            <a:ext cx="3543301" cy="3857724"/>
          </a:xfrm>
        </p:spPr>
        <p:txBody>
          <a:bodyPr/>
          <a:lstStyle>
            <a:lvl1pPr>
              <a:buFont typeface="Symbol" pitchFamily="18" charset="2"/>
              <a:buChar char=""/>
              <a:defRPr sz="2100"/>
            </a:lvl1pPr>
            <a:lvl2pPr>
              <a:defRPr sz="1800"/>
            </a:lvl2pPr>
            <a:lvl3pPr>
              <a:defRPr sz="1800"/>
            </a:lvl3pPr>
            <a:lvl4pPr marL="1119188" indent="0">
              <a:buNone/>
              <a:defRPr sz="1800"/>
            </a:lvl4pPr>
            <a:lvl5pPr marL="1506537" indent="0">
              <a:buNone/>
              <a:defRPr sz="1800"/>
            </a:lvl5pPr>
            <a:lvl6pPr>
              <a:defRPr sz="1800"/>
            </a:lvl6pPr>
            <a:lvl7pPr>
              <a:defRPr sz="1800"/>
            </a:lvl7pPr>
            <a:lvl8pPr>
              <a:defRPr sz="1800"/>
            </a:lvl8pPr>
            <a:lvl9pPr>
              <a:defRPr sz="1800"/>
            </a:lvl9pPr>
          </a:lstStyle>
          <a:p>
            <a:pPr lvl="0"/>
            <a:r>
              <a:rPr lang="sv-SE" dirty="0" smtClean="0"/>
              <a:t>Text/bild/tabell/diagram</a:t>
            </a:r>
          </a:p>
          <a:p>
            <a:pPr lvl="1"/>
            <a:r>
              <a:rPr lang="sv-SE" dirty="0" smtClean="0"/>
              <a:t>Nivå två</a:t>
            </a:r>
          </a:p>
          <a:p>
            <a:pPr lvl="2"/>
            <a:r>
              <a:rPr lang="sv-SE" dirty="0" smtClean="0"/>
              <a:t>Nivå tre</a:t>
            </a:r>
          </a:p>
        </p:txBody>
      </p:sp>
      <p:sp>
        <p:nvSpPr>
          <p:cNvPr id="5" name="Platshållare för innehåll 2"/>
          <p:cNvSpPr>
            <a:spLocks noGrp="1"/>
          </p:cNvSpPr>
          <p:nvPr>
            <p:ph sz="half" idx="12" hasCustomPrompt="1"/>
          </p:nvPr>
        </p:nvSpPr>
        <p:spPr>
          <a:xfrm>
            <a:off x="899592" y="1412776"/>
            <a:ext cx="3543301" cy="3857724"/>
          </a:xfrm>
        </p:spPr>
        <p:txBody>
          <a:bodyPr/>
          <a:lstStyle>
            <a:lvl1pPr>
              <a:buFont typeface="Symbol" pitchFamily="18" charset="2"/>
              <a:buChar char=""/>
              <a:defRPr sz="2100"/>
            </a:lvl1pPr>
            <a:lvl2pPr>
              <a:defRPr sz="1800"/>
            </a:lvl2pPr>
            <a:lvl3pPr>
              <a:defRPr sz="1800"/>
            </a:lvl3pPr>
            <a:lvl4pPr marL="1119188" indent="0">
              <a:buNone/>
              <a:defRPr sz="1800"/>
            </a:lvl4pPr>
            <a:lvl5pPr marL="1506537" indent="0">
              <a:buNone/>
              <a:defRPr sz="1800"/>
            </a:lvl5pPr>
            <a:lvl6pPr>
              <a:defRPr sz="1800"/>
            </a:lvl6pPr>
            <a:lvl7pPr>
              <a:defRPr sz="1800"/>
            </a:lvl7pPr>
            <a:lvl8pPr>
              <a:defRPr sz="1800"/>
            </a:lvl8pPr>
            <a:lvl9pPr>
              <a:defRPr sz="1800"/>
            </a:lvl9pPr>
          </a:lstStyle>
          <a:p>
            <a:pPr lvl="0"/>
            <a:r>
              <a:rPr lang="sv-SE" dirty="0" smtClean="0"/>
              <a:t>Text/bild/tabell/diagram. Beskär </a:t>
            </a:r>
            <a:r>
              <a:rPr lang="sv-SE" smtClean="0"/>
              <a:t>bild till 11,6 </a:t>
            </a:r>
            <a:r>
              <a:rPr lang="sv-SE" dirty="0" smtClean="0"/>
              <a:t>x </a:t>
            </a:r>
            <a:r>
              <a:rPr lang="sv-SE" smtClean="0"/>
              <a:t>9,84 cm för </a:t>
            </a:r>
            <a:r>
              <a:rPr lang="sv-SE" dirty="0" smtClean="0"/>
              <a:t>att passa</a:t>
            </a:r>
          </a:p>
          <a:p>
            <a:pPr lvl="0"/>
            <a:endParaRPr lang="sv-SE" dirty="0" smtClean="0"/>
          </a:p>
          <a:p>
            <a:pPr lvl="1"/>
            <a:r>
              <a:rPr lang="sv-SE" dirty="0" smtClean="0"/>
              <a:t>Nivå två</a:t>
            </a:r>
          </a:p>
          <a:p>
            <a:pPr lvl="2"/>
            <a:r>
              <a:rPr lang="sv-SE" dirty="0" smtClean="0"/>
              <a:t>Nivå tre</a:t>
            </a:r>
          </a:p>
        </p:txBody>
      </p:sp>
    </p:spTree>
    <p:extLst>
      <p:ext uri="{BB962C8B-B14F-4D97-AF65-F5344CB8AC3E}">
        <p14:creationId xmlns:p14="http://schemas.microsoft.com/office/powerpoint/2010/main" val="37116120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ild-Bildtext">
    <p:spTree>
      <p:nvGrpSpPr>
        <p:cNvPr id="1" name=""/>
        <p:cNvGrpSpPr/>
        <p:nvPr/>
      </p:nvGrpSpPr>
      <p:grpSpPr>
        <a:xfrm>
          <a:off x="0" y="0"/>
          <a:ext cx="0" cy="0"/>
          <a:chOff x="0" y="0"/>
          <a:chExt cx="0" cy="0"/>
        </a:xfrm>
      </p:grpSpPr>
      <p:sp>
        <p:nvSpPr>
          <p:cNvPr id="7" name="Platshållare för text 6"/>
          <p:cNvSpPr>
            <a:spLocks noGrp="1" noChangeAspect="1"/>
          </p:cNvSpPr>
          <p:nvPr>
            <p:ph type="body" sz="quarter" idx="14" hasCustomPrompt="1"/>
          </p:nvPr>
        </p:nvSpPr>
        <p:spPr>
          <a:xfrm>
            <a:off x="918642" y="4635500"/>
            <a:ext cx="7196658" cy="705222"/>
          </a:xfrm>
        </p:spPr>
        <p:txBody>
          <a:bodyPr lIns="0" rIns="0">
            <a:normAutofit/>
          </a:bodyPr>
          <a:lstStyle>
            <a:lvl1pPr marL="0" indent="0">
              <a:buNone/>
              <a:defRPr sz="1500" baseline="0">
                <a:solidFill>
                  <a:srgbClr val="000000"/>
                </a:solidFill>
              </a:defRPr>
            </a:lvl1pPr>
          </a:lstStyle>
          <a:p>
            <a:pPr lvl="0"/>
            <a:r>
              <a:rPr lang="sv-SE" dirty="0" smtClean="0"/>
              <a:t>Skriv bildtext här (aldrig mer än två rader)</a:t>
            </a:r>
            <a:endParaRPr lang="sv-SE" dirty="0"/>
          </a:p>
        </p:txBody>
      </p:sp>
      <p:sp>
        <p:nvSpPr>
          <p:cNvPr id="9" name="Platshållare för innehåll 8"/>
          <p:cNvSpPr>
            <a:spLocks noGrp="1"/>
          </p:cNvSpPr>
          <p:nvPr>
            <p:ph sz="quarter" idx="15" hasCustomPrompt="1"/>
          </p:nvPr>
        </p:nvSpPr>
        <p:spPr>
          <a:xfrm>
            <a:off x="928166" y="836711"/>
            <a:ext cx="7187134" cy="3798789"/>
          </a:xfrm>
        </p:spPr>
        <p:txBody>
          <a:bodyPr anchor="t">
            <a:normAutofit/>
          </a:bodyPr>
          <a:lstStyle>
            <a:lvl1pPr marL="0" indent="0" algn="ctr">
              <a:buNone/>
              <a:defRPr sz="1500" baseline="0"/>
            </a:lvl1pPr>
          </a:lstStyle>
          <a:p>
            <a:pPr lvl="0"/>
            <a:r>
              <a:rPr lang="sv-SE" dirty="0" smtClean="0"/>
              <a:t>Klicka för att infoga bild/tabell/diagram</a:t>
            </a:r>
          </a:p>
        </p:txBody>
      </p:sp>
    </p:spTree>
    <p:extLst>
      <p:ext uri="{BB962C8B-B14F-4D97-AF65-F5344CB8AC3E}">
        <p14:creationId xmlns:p14="http://schemas.microsoft.com/office/powerpoint/2010/main" val="28619662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Helskärm">
    <p:spTree>
      <p:nvGrpSpPr>
        <p:cNvPr id="1" name=""/>
        <p:cNvGrpSpPr/>
        <p:nvPr/>
      </p:nvGrpSpPr>
      <p:grpSpPr>
        <a:xfrm>
          <a:off x="0" y="0"/>
          <a:ext cx="0" cy="0"/>
          <a:chOff x="0" y="0"/>
          <a:chExt cx="0" cy="0"/>
        </a:xfrm>
      </p:grpSpPr>
      <p:sp>
        <p:nvSpPr>
          <p:cNvPr id="5" name="Platshållare för innehåll 4"/>
          <p:cNvSpPr>
            <a:spLocks noGrp="1" noChangeAspect="1"/>
          </p:cNvSpPr>
          <p:nvPr>
            <p:ph sz="quarter" idx="11"/>
          </p:nvPr>
        </p:nvSpPr>
        <p:spPr>
          <a:xfrm>
            <a:off x="0" y="0"/>
            <a:ext cx="9144000" cy="6734844"/>
          </a:xfrm>
        </p:spPr>
        <p:txBody>
          <a:bodyPr anchor="t">
            <a:noAutofit/>
          </a:bodyPr>
          <a:lstStyle>
            <a:lvl1pPr marL="0" indent="0" algn="ctr">
              <a:buNone/>
              <a:defRPr sz="1500" baseline="0">
                <a:solidFill>
                  <a:srgbClr val="000000"/>
                </a:solidFill>
              </a:defRPr>
            </a:lvl1pPr>
            <a:lvl2pPr>
              <a:defRPr sz="1500">
                <a:solidFill>
                  <a:srgbClr val="000000"/>
                </a:solidFill>
              </a:defRPr>
            </a:lvl2pPr>
            <a:lvl3pPr>
              <a:defRPr sz="1500">
                <a:solidFill>
                  <a:srgbClr val="000000"/>
                </a:solidFill>
              </a:defRPr>
            </a:lvl3pPr>
            <a:lvl4pPr>
              <a:defRPr sz="1500">
                <a:solidFill>
                  <a:srgbClr val="000000"/>
                </a:solidFill>
              </a:defRPr>
            </a:lvl4pPr>
            <a:lvl5pPr>
              <a:defRPr sz="1500">
                <a:solidFill>
                  <a:srgbClr val="000000"/>
                </a:solidFill>
              </a:defRPr>
            </a:lvl5pPr>
          </a:lstStyle>
          <a:p>
            <a:pPr lvl="0"/>
            <a:r>
              <a:rPr lang="sv-SE" smtClean="0"/>
              <a:t>Klicka här för att ändra format på bakgrundstexten</a:t>
            </a:r>
          </a:p>
          <a:p>
            <a:pPr lvl="1"/>
            <a:r>
              <a:rPr lang="sv-SE" smtClean="0"/>
              <a:t>Nivå två</a:t>
            </a:r>
          </a:p>
        </p:txBody>
      </p:sp>
    </p:spTree>
    <p:extLst>
      <p:ext uri="{BB962C8B-B14F-4D97-AF65-F5344CB8AC3E}">
        <p14:creationId xmlns:p14="http://schemas.microsoft.com/office/powerpoint/2010/main" val="15605095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vdelare-Brun 1">
    <p:spTree>
      <p:nvGrpSpPr>
        <p:cNvPr id="1" name=""/>
        <p:cNvGrpSpPr/>
        <p:nvPr/>
      </p:nvGrpSpPr>
      <p:grpSpPr>
        <a:xfrm>
          <a:off x="0" y="0"/>
          <a:ext cx="0" cy="0"/>
          <a:chOff x="0" y="0"/>
          <a:chExt cx="0" cy="0"/>
        </a:xfrm>
      </p:grpSpPr>
      <p:sp>
        <p:nvSpPr>
          <p:cNvPr id="14" name="Platshållare för text 13"/>
          <p:cNvSpPr>
            <a:spLocks noGrp="1" noChangeAspect="1"/>
          </p:cNvSpPr>
          <p:nvPr>
            <p:ph type="body" sz="quarter" idx="11" hasCustomPrompt="1"/>
          </p:nvPr>
        </p:nvSpPr>
        <p:spPr>
          <a:xfrm>
            <a:off x="827584" y="2708920"/>
            <a:ext cx="6408712" cy="1440160"/>
          </a:xfrm>
        </p:spPr>
        <p:txBody>
          <a:bodyPr anchor="ctr" anchorCtr="0">
            <a:normAutofit/>
          </a:bodyPr>
          <a:lstStyle>
            <a:lvl1pPr marL="0" indent="0">
              <a:buNone/>
              <a:defRPr sz="3000" b="1" baseline="0">
                <a:solidFill>
                  <a:schemeClr val="bg1"/>
                </a:solidFill>
              </a:defRPr>
            </a:lvl1pPr>
          </a:lstStyle>
          <a:p>
            <a:pPr lvl="0"/>
            <a:r>
              <a:rPr lang="sv-SE" dirty="0" smtClean="0"/>
              <a:t>Skriv rubrik här</a:t>
            </a:r>
            <a:endParaRPr lang="sv-SE" dirty="0"/>
          </a:p>
        </p:txBody>
      </p:sp>
      <p:pic>
        <p:nvPicPr>
          <p:cNvPr id="2" name="Bildobjekt 1" descr="Inera_ppt_bakgrund_earth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99772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vdelare-Brun 2">
    <p:spTree>
      <p:nvGrpSpPr>
        <p:cNvPr id="1" name=""/>
        <p:cNvGrpSpPr/>
        <p:nvPr/>
      </p:nvGrpSpPr>
      <p:grpSpPr>
        <a:xfrm>
          <a:off x="0" y="0"/>
          <a:ext cx="0" cy="0"/>
          <a:chOff x="0" y="0"/>
          <a:chExt cx="0" cy="0"/>
        </a:xfrm>
      </p:grpSpPr>
      <p:sp>
        <p:nvSpPr>
          <p:cNvPr id="4" name="Platshållare för text 3"/>
          <p:cNvSpPr>
            <a:spLocks noGrp="1" noChangeAspect="1"/>
          </p:cNvSpPr>
          <p:nvPr>
            <p:ph type="body" sz="quarter" idx="14" hasCustomPrompt="1"/>
          </p:nvPr>
        </p:nvSpPr>
        <p:spPr>
          <a:xfrm>
            <a:off x="1763688" y="2420888"/>
            <a:ext cx="5400600" cy="1872208"/>
          </a:xfrm>
        </p:spPr>
        <p:txBody>
          <a:bodyPr anchor="ctr">
            <a:normAutofit/>
          </a:bodyPr>
          <a:lstStyle>
            <a:lvl1pPr marL="0" indent="0">
              <a:buNone/>
              <a:defRPr sz="3000" b="1">
                <a:solidFill>
                  <a:schemeClr val="bg1"/>
                </a:solidFill>
              </a:defRPr>
            </a:lvl1pPr>
          </a:lstStyle>
          <a:p>
            <a:pPr lvl="0"/>
            <a:r>
              <a:rPr lang="sv-SE" dirty="0" smtClean="0"/>
              <a:t>Skriv rubrik här</a:t>
            </a:r>
            <a:endParaRPr lang="sv-SE" dirty="0"/>
          </a:p>
        </p:txBody>
      </p:sp>
      <p:pic>
        <p:nvPicPr>
          <p:cNvPr id="2" name="Bildobjekt 1" descr="Inera_ppt_bakgrund_earth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3790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Inera-Logo-Payoff-Pos-Pixel-RGB-412px.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84535" y="5405967"/>
            <a:ext cx="1621368" cy="1361634"/>
          </a:xfrm>
          <a:prstGeom prst="rect">
            <a:avLst/>
          </a:prstGeom>
        </p:spPr>
      </p:pic>
      <p:sp>
        <p:nvSpPr>
          <p:cNvPr id="2051" name="Rectangle 3"/>
          <p:cNvSpPr>
            <a:spLocks noGrp="1" noChangeAspect="1" noChangeArrowheads="1"/>
          </p:cNvSpPr>
          <p:nvPr>
            <p:ph type="title"/>
          </p:nvPr>
        </p:nvSpPr>
        <p:spPr bwMode="auto">
          <a:xfrm>
            <a:off x="909836" y="567730"/>
            <a:ext cx="7214990" cy="692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767" tIns="47883" rIns="95767" bIns="47883" numCol="1" anchor="b" anchorCtr="0" compatLnSpc="1">
            <a:prstTxWarp prst="textNoShape">
              <a:avLst/>
            </a:prstTxWarp>
          </a:bodyPr>
          <a:lstStyle/>
          <a:p>
            <a:pPr lvl="0"/>
            <a:r>
              <a:rPr lang="sv-SE" dirty="0" smtClean="0"/>
              <a:t>Klicka här för att skriva rubrik</a:t>
            </a:r>
          </a:p>
        </p:txBody>
      </p:sp>
      <p:sp>
        <p:nvSpPr>
          <p:cNvPr id="2052" name="Rectangle 4"/>
          <p:cNvSpPr>
            <a:spLocks noGrp="1" noChangeAspect="1" noChangeArrowheads="1"/>
          </p:cNvSpPr>
          <p:nvPr>
            <p:ph type="body" idx="1"/>
          </p:nvPr>
        </p:nvSpPr>
        <p:spPr bwMode="auto">
          <a:xfrm>
            <a:off x="904874" y="1404715"/>
            <a:ext cx="7219951" cy="38784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767" tIns="47883" rIns="95767" bIns="47883" numCol="1" anchor="t" anchorCtr="0" compatLnSpc="1">
            <a:prstTxWarp prst="textNoShape">
              <a:avLst/>
            </a:prstTxWarp>
            <a:normAutofit/>
          </a:bodyPr>
          <a:lstStyle/>
          <a:p>
            <a:pPr lvl="0"/>
            <a:r>
              <a:rPr lang="sv-SE" dirty="0" smtClean="0"/>
              <a:t>Klicka här för att skriva text</a:t>
            </a:r>
          </a:p>
          <a:p>
            <a:pPr lvl="1"/>
            <a:r>
              <a:rPr lang="sv-SE" dirty="0" smtClean="0"/>
              <a:t>Text på nivå två</a:t>
            </a:r>
          </a:p>
          <a:p>
            <a:pPr lvl="2"/>
            <a:r>
              <a:rPr lang="sv-SE" dirty="0" smtClean="0"/>
              <a:t>Text på nivå tre</a:t>
            </a:r>
          </a:p>
          <a:p>
            <a:pPr lvl="3"/>
            <a:r>
              <a:rPr lang="sv-SE" dirty="0" smtClean="0"/>
              <a:t>Text på nivå fyra</a:t>
            </a:r>
          </a:p>
        </p:txBody>
      </p:sp>
      <p:sp>
        <p:nvSpPr>
          <p:cNvPr id="570376" name="Rectangle 8"/>
          <p:cNvSpPr>
            <a:spLocks noChangeArrowheads="1"/>
          </p:cNvSpPr>
          <p:nvPr/>
        </p:nvSpPr>
        <p:spPr bwMode="auto">
          <a:xfrm>
            <a:off x="0" y="6742113"/>
            <a:ext cx="9144000" cy="115887"/>
          </a:xfrm>
          <a:prstGeom prst="rect">
            <a:avLst/>
          </a:prstGeom>
          <a:solidFill>
            <a:srgbClr val="00A9A7"/>
          </a:solidFill>
          <a:ln w="9525">
            <a:noFill/>
            <a:miter lim="800000"/>
            <a:headEnd/>
            <a:tailEnd/>
          </a:ln>
          <a:effectLst/>
        </p:spPr>
        <p:txBody>
          <a:bodyPr wrap="none" anchor="ctr"/>
          <a:lstStyle/>
          <a:p>
            <a:pPr>
              <a:defRPr/>
            </a:pPr>
            <a:r>
              <a:rPr lang="en-US" dirty="0" smtClean="0">
                <a:cs typeface="+mn-cs"/>
              </a:rPr>
              <a:t> </a:t>
            </a:r>
            <a:endParaRPr lang="en-US" dirty="0">
              <a:cs typeface="+mn-cs"/>
            </a:endParaRPr>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5" r:id="rId3"/>
    <p:sldLayoutId id="2147483676" r:id="rId4"/>
    <p:sldLayoutId id="2147483677"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8" r:id="rId14"/>
    <p:sldLayoutId id="2147483689" r:id="rId15"/>
  </p:sldLayoutIdLst>
  <p:timing>
    <p:tnLst>
      <p:par>
        <p:cTn id="1" dur="indefinite" restart="never" nodeType="tmRoot"/>
      </p:par>
    </p:tnLst>
  </p:timing>
  <p:hf hdr="0" ftr="0" dt="0"/>
  <p:txStyles>
    <p:titleStyle>
      <a:lvl1pPr algn="l" defTabSz="957263" rtl="0" eaLnBrk="1" fontAlgn="base" hangingPunct="1">
        <a:spcBef>
          <a:spcPct val="0"/>
        </a:spcBef>
        <a:spcAft>
          <a:spcPct val="0"/>
        </a:spcAft>
        <a:defRPr sz="3000" b="1">
          <a:solidFill>
            <a:srgbClr val="00A9A7"/>
          </a:solidFill>
          <a:latin typeface="+mj-lt"/>
          <a:ea typeface="+mj-ea"/>
          <a:cs typeface="+mj-cs"/>
        </a:defRPr>
      </a:lvl1pPr>
      <a:lvl2pPr algn="l" defTabSz="957263" rtl="0" eaLnBrk="1" fontAlgn="base" hangingPunct="1">
        <a:spcBef>
          <a:spcPct val="0"/>
        </a:spcBef>
        <a:spcAft>
          <a:spcPct val="0"/>
        </a:spcAft>
        <a:defRPr sz="3000" b="1">
          <a:solidFill>
            <a:srgbClr val="00A9A7"/>
          </a:solidFill>
          <a:latin typeface="Arial" charset="0"/>
        </a:defRPr>
      </a:lvl2pPr>
      <a:lvl3pPr algn="l" defTabSz="957263" rtl="0" eaLnBrk="1" fontAlgn="base" hangingPunct="1">
        <a:spcBef>
          <a:spcPct val="0"/>
        </a:spcBef>
        <a:spcAft>
          <a:spcPct val="0"/>
        </a:spcAft>
        <a:defRPr sz="3000" b="1">
          <a:solidFill>
            <a:srgbClr val="00A9A7"/>
          </a:solidFill>
          <a:latin typeface="Arial" charset="0"/>
        </a:defRPr>
      </a:lvl3pPr>
      <a:lvl4pPr algn="l" defTabSz="957263" rtl="0" eaLnBrk="1" fontAlgn="base" hangingPunct="1">
        <a:spcBef>
          <a:spcPct val="0"/>
        </a:spcBef>
        <a:spcAft>
          <a:spcPct val="0"/>
        </a:spcAft>
        <a:defRPr sz="3000" b="1">
          <a:solidFill>
            <a:srgbClr val="00A9A7"/>
          </a:solidFill>
          <a:latin typeface="Arial" charset="0"/>
        </a:defRPr>
      </a:lvl4pPr>
      <a:lvl5pPr algn="l" defTabSz="957263" rtl="0" eaLnBrk="1" fontAlgn="base" hangingPunct="1">
        <a:spcBef>
          <a:spcPct val="0"/>
        </a:spcBef>
        <a:spcAft>
          <a:spcPct val="0"/>
        </a:spcAft>
        <a:defRPr sz="3000" b="1">
          <a:solidFill>
            <a:srgbClr val="00A9A7"/>
          </a:solidFill>
          <a:latin typeface="Arial" charset="0"/>
        </a:defRPr>
      </a:lvl5pPr>
      <a:lvl6pPr marL="457200" algn="l" defTabSz="957263" rtl="0" eaLnBrk="1" fontAlgn="base" hangingPunct="1">
        <a:spcBef>
          <a:spcPct val="0"/>
        </a:spcBef>
        <a:spcAft>
          <a:spcPct val="0"/>
        </a:spcAft>
        <a:defRPr sz="2900" b="1">
          <a:solidFill>
            <a:srgbClr val="00A9A7"/>
          </a:solidFill>
          <a:latin typeface="Arial" charset="0"/>
        </a:defRPr>
      </a:lvl6pPr>
      <a:lvl7pPr marL="914400" algn="l" defTabSz="957263" rtl="0" eaLnBrk="1" fontAlgn="base" hangingPunct="1">
        <a:spcBef>
          <a:spcPct val="0"/>
        </a:spcBef>
        <a:spcAft>
          <a:spcPct val="0"/>
        </a:spcAft>
        <a:defRPr sz="2900" b="1">
          <a:solidFill>
            <a:srgbClr val="00A9A7"/>
          </a:solidFill>
          <a:latin typeface="Arial" charset="0"/>
        </a:defRPr>
      </a:lvl7pPr>
      <a:lvl8pPr marL="1371600" algn="l" defTabSz="957263" rtl="0" eaLnBrk="1" fontAlgn="base" hangingPunct="1">
        <a:spcBef>
          <a:spcPct val="0"/>
        </a:spcBef>
        <a:spcAft>
          <a:spcPct val="0"/>
        </a:spcAft>
        <a:defRPr sz="2900" b="1">
          <a:solidFill>
            <a:srgbClr val="00A9A7"/>
          </a:solidFill>
          <a:latin typeface="Arial" charset="0"/>
        </a:defRPr>
      </a:lvl8pPr>
      <a:lvl9pPr marL="1828800" algn="l" defTabSz="957263" rtl="0" eaLnBrk="1" fontAlgn="base" hangingPunct="1">
        <a:spcBef>
          <a:spcPct val="0"/>
        </a:spcBef>
        <a:spcAft>
          <a:spcPct val="0"/>
        </a:spcAft>
        <a:defRPr sz="2900" b="1">
          <a:solidFill>
            <a:srgbClr val="00A9A7"/>
          </a:solidFill>
          <a:latin typeface="Arial" charset="0"/>
        </a:defRPr>
      </a:lvl9pPr>
    </p:titleStyle>
    <p:bodyStyle>
      <a:lvl1pPr marL="266700" indent="-266700" algn="l" defTabSz="957263" rtl="0" eaLnBrk="1" fontAlgn="base" hangingPunct="1">
        <a:lnSpc>
          <a:spcPct val="120000"/>
        </a:lnSpc>
        <a:spcBef>
          <a:spcPct val="20000"/>
        </a:spcBef>
        <a:spcAft>
          <a:spcPct val="20000"/>
        </a:spcAft>
        <a:buClr>
          <a:srgbClr val="00A9A7"/>
        </a:buClr>
        <a:buSzPct val="110000"/>
        <a:buFont typeface="Symbol" pitchFamily="18" charset="2"/>
        <a:buChar char="·"/>
        <a:defRPr sz="2100">
          <a:solidFill>
            <a:srgbClr val="000000"/>
          </a:solidFill>
          <a:latin typeface="+mn-lt"/>
          <a:ea typeface="+mn-ea"/>
          <a:cs typeface="+mn-cs"/>
        </a:defRPr>
      </a:lvl1pPr>
      <a:lvl2pPr marL="568325" indent="-192088" algn="l" defTabSz="957263" rtl="0" eaLnBrk="1" fontAlgn="base" hangingPunct="1">
        <a:lnSpc>
          <a:spcPct val="120000"/>
        </a:lnSpc>
        <a:spcBef>
          <a:spcPct val="20000"/>
        </a:spcBef>
        <a:spcAft>
          <a:spcPct val="20000"/>
        </a:spcAft>
        <a:buSzPct val="90000"/>
        <a:buBlip>
          <a:blip r:embed="rId18"/>
        </a:buBlip>
        <a:defRPr>
          <a:solidFill>
            <a:srgbClr val="000000"/>
          </a:solidFill>
          <a:latin typeface="+mn-lt"/>
        </a:defRPr>
      </a:lvl2pPr>
      <a:lvl3pPr marL="947738" indent="-198438" algn="l" defTabSz="957263" rtl="0" eaLnBrk="1" fontAlgn="base" hangingPunct="1">
        <a:lnSpc>
          <a:spcPct val="120000"/>
        </a:lnSpc>
        <a:spcBef>
          <a:spcPct val="20000"/>
        </a:spcBef>
        <a:spcAft>
          <a:spcPct val="20000"/>
        </a:spcAft>
        <a:buSzPct val="90000"/>
        <a:buBlip>
          <a:blip r:embed="rId18"/>
        </a:buBlip>
        <a:defRPr>
          <a:solidFill>
            <a:srgbClr val="000000"/>
          </a:solidFill>
          <a:latin typeface="+mn-lt"/>
        </a:defRPr>
      </a:lvl3pPr>
      <a:lvl4pPr marL="1319213" indent="-200025" algn="l" defTabSz="957263" rtl="0" eaLnBrk="1" fontAlgn="base" hangingPunct="1">
        <a:lnSpc>
          <a:spcPct val="120000"/>
        </a:lnSpc>
        <a:spcBef>
          <a:spcPct val="20000"/>
        </a:spcBef>
        <a:spcAft>
          <a:spcPct val="20000"/>
        </a:spcAft>
        <a:buSzPct val="90000"/>
        <a:buBlip>
          <a:blip r:embed="rId18"/>
        </a:buBlip>
        <a:defRPr>
          <a:solidFill>
            <a:schemeClr val="tx1"/>
          </a:solidFill>
          <a:latin typeface="+mn-lt"/>
        </a:defRPr>
      </a:lvl4pPr>
      <a:lvl5pPr marL="1695450" indent="-188913" algn="l" defTabSz="957263" rtl="0" eaLnBrk="1" fontAlgn="base" hangingPunct="1">
        <a:lnSpc>
          <a:spcPct val="120000"/>
        </a:lnSpc>
        <a:spcBef>
          <a:spcPct val="20000"/>
        </a:spcBef>
        <a:spcAft>
          <a:spcPct val="20000"/>
        </a:spcAft>
        <a:buSzPct val="90000"/>
        <a:buBlip>
          <a:blip r:embed="rId18"/>
        </a:buBlip>
        <a:defRPr>
          <a:solidFill>
            <a:schemeClr val="tx1"/>
          </a:solidFill>
          <a:latin typeface="+mn-lt"/>
        </a:defRPr>
      </a:lvl5pPr>
      <a:lvl6pPr marL="2152650" indent="-188913" algn="l" defTabSz="957263" rtl="0" eaLnBrk="1" fontAlgn="base" hangingPunct="1">
        <a:lnSpc>
          <a:spcPct val="120000"/>
        </a:lnSpc>
        <a:spcBef>
          <a:spcPct val="20000"/>
        </a:spcBef>
        <a:spcAft>
          <a:spcPct val="20000"/>
        </a:spcAft>
        <a:buSzPct val="90000"/>
        <a:buBlip>
          <a:blip r:embed="rId18"/>
        </a:buBlip>
        <a:defRPr>
          <a:solidFill>
            <a:schemeClr val="tx1"/>
          </a:solidFill>
          <a:latin typeface="+mn-lt"/>
        </a:defRPr>
      </a:lvl6pPr>
      <a:lvl7pPr marL="2609850" indent="-188913" algn="l" defTabSz="957263" rtl="0" eaLnBrk="1" fontAlgn="base" hangingPunct="1">
        <a:lnSpc>
          <a:spcPct val="120000"/>
        </a:lnSpc>
        <a:spcBef>
          <a:spcPct val="20000"/>
        </a:spcBef>
        <a:spcAft>
          <a:spcPct val="20000"/>
        </a:spcAft>
        <a:buSzPct val="90000"/>
        <a:buBlip>
          <a:blip r:embed="rId18"/>
        </a:buBlip>
        <a:defRPr>
          <a:solidFill>
            <a:schemeClr val="tx1"/>
          </a:solidFill>
          <a:latin typeface="+mn-lt"/>
        </a:defRPr>
      </a:lvl7pPr>
      <a:lvl8pPr marL="3067050" indent="-188913" algn="l" defTabSz="957263" rtl="0" eaLnBrk="1" fontAlgn="base" hangingPunct="1">
        <a:lnSpc>
          <a:spcPct val="120000"/>
        </a:lnSpc>
        <a:spcBef>
          <a:spcPct val="20000"/>
        </a:spcBef>
        <a:spcAft>
          <a:spcPct val="20000"/>
        </a:spcAft>
        <a:buSzPct val="90000"/>
        <a:buBlip>
          <a:blip r:embed="rId18"/>
        </a:buBlip>
        <a:defRPr>
          <a:solidFill>
            <a:schemeClr val="tx1"/>
          </a:solidFill>
          <a:latin typeface="+mn-lt"/>
        </a:defRPr>
      </a:lvl8pPr>
      <a:lvl9pPr marL="3524250" indent="-188913" algn="l" defTabSz="957263" rtl="0" eaLnBrk="1" fontAlgn="base" hangingPunct="1">
        <a:lnSpc>
          <a:spcPct val="120000"/>
        </a:lnSpc>
        <a:spcBef>
          <a:spcPct val="20000"/>
        </a:spcBef>
        <a:spcAft>
          <a:spcPct val="20000"/>
        </a:spcAft>
        <a:buSzPct val="90000"/>
        <a:buBlip>
          <a:blip r:embed="rId18"/>
        </a:buBlip>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rivta.se/ARK_0022"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file:///\\localhost\Users\johan\EclipseProjekt\Enterprise\Kunder\%25C3%2596rebro%20L%25C3%25A4ns%20Landsting\Utbildning%20Tj%25C3%25A4nstekontrakt\Tjanstekontrakt%20Crm%20Schedulling%20-%20Beskrivning.doc"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http://rivta.se/sourc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rivta.se/domains"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hyperlink" Target="http://rivta.se/sourc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rivta.se/dictionary/rivta-termer.html"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3.xml"/><Relationship Id="rId7"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22.emf"/><Relationship Id="rId5" Type="http://schemas.openxmlformats.org/officeDocument/2006/relationships/oleObject" Target="../embeddings/oleObject1.bin"/><Relationship Id="rId10" Type="http://schemas.openxmlformats.org/officeDocument/2006/relationships/hyperlink" Target="http://skltp.se/" TargetMode="External"/><Relationship Id="rId4" Type="http://schemas.openxmlformats.org/officeDocument/2006/relationships/image" Target="../media/image23.png"/><Relationship Id="rId9" Type="http://schemas.openxmlformats.org/officeDocument/2006/relationships/image" Target="../media/image24.e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4.xml"/><Relationship Id="rId7" Type="http://schemas.openxmlformats.org/officeDocument/2006/relationships/oleObject" Target="../embeddings/oleObject5.bin"/><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22.emf"/><Relationship Id="rId5" Type="http://schemas.openxmlformats.org/officeDocument/2006/relationships/oleObject" Target="../embeddings/oleObject4.bin"/><Relationship Id="rId4" Type="http://schemas.openxmlformats.org/officeDocument/2006/relationships/image" Target="../media/image23.png"/><Relationship Id="rId9" Type="http://schemas.openxmlformats.org/officeDocument/2006/relationships/image" Target="../media/image24.emf"/></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5.xml"/><Relationship Id="rId7" Type="http://schemas.openxmlformats.org/officeDocument/2006/relationships/oleObject" Target="../embeddings/oleObject8.bin"/><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22.emf"/><Relationship Id="rId5" Type="http://schemas.openxmlformats.org/officeDocument/2006/relationships/oleObject" Target="../embeddings/oleObject7.bin"/><Relationship Id="rId4" Type="http://schemas.openxmlformats.org/officeDocument/2006/relationships/image" Target="../media/image23.png"/><Relationship Id="rId9" Type="http://schemas.openxmlformats.org/officeDocument/2006/relationships/image" Target="../media/image24.e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6.xml"/><Relationship Id="rId7" Type="http://schemas.openxmlformats.org/officeDocument/2006/relationships/oleObject" Target="../embeddings/oleObject11.bin"/><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image" Target="../media/image22.emf"/><Relationship Id="rId5" Type="http://schemas.openxmlformats.org/officeDocument/2006/relationships/oleObject" Target="../embeddings/oleObject10.bin"/><Relationship Id="rId4" Type="http://schemas.openxmlformats.org/officeDocument/2006/relationships/image" Target="../media/image23.png"/><Relationship Id="rId9" Type="http://schemas.openxmlformats.org/officeDocument/2006/relationships/image" Target="../media/image24.e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7.xml"/><Relationship Id="rId7" Type="http://schemas.openxmlformats.org/officeDocument/2006/relationships/oleObject" Target="../embeddings/oleObject14.bin"/><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image" Target="../media/image22.emf"/><Relationship Id="rId5" Type="http://schemas.openxmlformats.org/officeDocument/2006/relationships/oleObject" Target="../embeddings/oleObject13.bin"/><Relationship Id="rId4" Type="http://schemas.openxmlformats.org/officeDocument/2006/relationships/image" Target="../media/image23.png"/><Relationship Id="rId9" Type="http://schemas.openxmlformats.org/officeDocument/2006/relationships/image" Target="../media/image24.e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8.xml"/><Relationship Id="rId7" Type="http://schemas.openxmlformats.org/officeDocument/2006/relationships/oleObject" Target="../embeddings/oleObject17.bin"/><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image" Target="../media/image22.emf"/><Relationship Id="rId5" Type="http://schemas.openxmlformats.org/officeDocument/2006/relationships/oleObject" Target="../embeddings/oleObject16.bin"/><Relationship Id="rId4" Type="http://schemas.openxmlformats.org/officeDocument/2006/relationships/image" Target="../media/image23.png"/><Relationship Id="rId9" Type="http://schemas.openxmlformats.org/officeDocument/2006/relationships/image" Target="../media/image24.e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19.xml"/><Relationship Id="rId7" Type="http://schemas.openxmlformats.org/officeDocument/2006/relationships/oleObject" Target="../embeddings/oleObject20.bin"/><Relationship Id="rId2" Type="http://schemas.openxmlformats.org/officeDocument/2006/relationships/slideLayout" Target="../slideLayouts/slideLayout14.xml"/><Relationship Id="rId1" Type="http://schemas.openxmlformats.org/officeDocument/2006/relationships/vmlDrawing" Target="../drawings/vmlDrawing7.vml"/><Relationship Id="rId6" Type="http://schemas.openxmlformats.org/officeDocument/2006/relationships/image" Target="../media/image22.emf"/><Relationship Id="rId5" Type="http://schemas.openxmlformats.org/officeDocument/2006/relationships/oleObject" Target="../embeddings/oleObject19.bin"/><Relationship Id="rId4" Type="http://schemas.openxmlformats.org/officeDocument/2006/relationships/image" Target="../media/image23.png"/><Relationship Id="rId9" Type="http://schemas.openxmlformats.org/officeDocument/2006/relationships/image" Target="../media/image24.emf"/></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8" Type="http://schemas.openxmlformats.org/officeDocument/2006/relationships/hyperlink" Target="http://www.inera.se/TJANSTER--PROJEKT/ICC-Integration-Competence-Center/" TargetMode="External"/><Relationship Id="rId3" Type="http://schemas.openxmlformats.org/officeDocument/2006/relationships/hyperlink" Target="http://rivta.se/documents/ARK_0019" TargetMode="External"/><Relationship Id="rId7" Type="http://schemas.openxmlformats.org/officeDocument/2006/relationships/hyperlink" Target="http://rivta.se/source" TargetMode="External"/><Relationship Id="rId2" Type="http://schemas.openxmlformats.org/officeDocument/2006/relationships/hyperlink" Target="http://rivta.se/" TargetMode="External"/><Relationship Id="rId1" Type="http://schemas.openxmlformats.org/officeDocument/2006/relationships/slideLayout" Target="../slideLayouts/slideLayout4.xml"/><Relationship Id="rId6" Type="http://schemas.openxmlformats.org/officeDocument/2006/relationships/hyperlink" Target="http://www.inera.se/Documents/TJANSTER_PROJEKT/Arkitektur_och_regelverk/vifo_kartan_2013-01-01.pdf" TargetMode="External"/><Relationship Id="rId11" Type="http://schemas.openxmlformats.org/officeDocument/2006/relationships/hyperlink" Target="http://rivta.se/dictionary/rivta-termer.html" TargetMode="External"/><Relationship Id="rId5" Type="http://schemas.openxmlformats.org/officeDocument/2006/relationships/hyperlink" Target="http://rivta.se/domains" TargetMode="External"/><Relationship Id="rId10" Type="http://schemas.openxmlformats.org/officeDocument/2006/relationships/hyperlink" Target="http://skltp.se/" TargetMode="External"/><Relationship Id="rId4" Type="http://schemas.openxmlformats.org/officeDocument/2006/relationships/hyperlink" Target="http://rivta.se/documents" TargetMode="External"/><Relationship Id="rId9" Type="http://schemas.openxmlformats.org/officeDocument/2006/relationships/hyperlink" Target="http://www.vardgivarguiden.se/AvtalUppdrag/IT-stod-och-e-tjanster/E-tjanster-och-system-A-O/Infrastruktur/Regional-Tjansteplattform-RTP/"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rivta.se/documents/ARK_0019" TargetMode="External"/><Relationship Id="rId2" Type="http://schemas.openxmlformats.org/officeDocument/2006/relationships/image" Target="../media/image18.em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rivta.se/documents"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6209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0" y="2431510"/>
            <a:ext cx="9144000" cy="2172918"/>
          </a:xfrm>
          <a:prstGeom prst="roundRect">
            <a:avLst/>
          </a:prstGeom>
          <a:solidFill>
            <a:schemeClr val="tx1">
              <a:lumMod val="10000"/>
              <a:lumOff val="90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Nationell Tjänsteplattform</a:t>
            </a:r>
          </a:p>
        </p:txBody>
      </p:sp>
      <p:sp>
        <p:nvSpPr>
          <p:cNvPr id="9" name="Rectangle 8"/>
          <p:cNvSpPr/>
          <p:nvPr/>
        </p:nvSpPr>
        <p:spPr bwMode="auto">
          <a:xfrm>
            <a:off x="2766216" y="2593604"/>
            <a:ext cx="3600091" cy="838058"/>
          </a:xfrm>
          <a:prstGeom prst="rect">
            <a:avLst/>
          </a:prstGeom>
          <a:solidFill>
            <a:schemeClr val="accent6">
              <a:lumMod val="95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clinicalprocess:healthcond:description</a:t>
            </a:r>
          </a:p>
          <a:p>
            <a:pPr marL="0" marR="0" indent="0" algn="ctr" defTabSz="957263" rtl="0" eaLnBrk="1" fontAlgn="base" latinLnBrk="0" hangingPunct="1">
              <a:lnSpc>
                <a:spcPct val="100000"/>
              </a:lnSpc>
              <a:spcBef>
                <a:spcPct val="0"/>
              </a:spcBef>
              <a:spcAft>
                <a:spcPct val="0"/>
              </a:spcAft>
              <a:buClrTx/>
              <a:buSzTx/>
              <a:buFontTx/>
              <a:buNone/>
              <a:tabLst/>
            </a:pPr>
            <a:r>
              <a:rPr lang="sv-SE" sz="1000" dirty="0" smtClean="0"/>
              <a:t>(Tillståndsbeskrivning)</a:t>
            </a:r>
            <a:endParaRPr kumimoji="0" lang="sv-SE" sz="1000" b="0" i="0" u="none" strike="noStrike" cap="none" normalizeH="0" baseline="0" dirty="0" smtClean="0">
              <a:ln>
                <a:noFill/>
              </a:ln>
              <a:solidFill>
                <a:schemeClr val="tx1"/>
              </a:solidFill>
              <a:effectLst/>
              <a:latin typeface="Arial" charset="0"/>
            </a:endParaRPr>
          </a:p>
        </p:txBody>
      </p:sp>
      <p:sp>
        <p:nvSpPr>
          <p:cNvPr id="5" name="Rectangle 4"/>
          <p:cNvSpPr/>
          <p:nvPr/>
        </p:nvSpPr>
        <p:spPr bwMode="auto">
          <a:xfrm>
            <a:off x="2881235" y="2718681"/>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GetCare Documentation</a:t>
            </a:r>
          </a:p>
        </p:txBody>
      </p:sp>
      <p:sp>
        <p:nvSpPr>
          <p:cNvPr id="6" name="Rectangle 5"/>
          <p:cNvSpPr/>
          <p:nvPr/>
        </p:nvSpPr>
        <p:spPr bwMode="auto">
          <a:xfrm>
            <a:off x="4042926" y="2718681"/>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GetDiagnosis</a:t>
            </a:r>
          </a:p>
        </p:txBody>
      </p:sp>
      <p:sp>
        <p:nvSpPr>
          <p:cNvPr id="13" name="Rectangle 12"/>
          <p:cNvSpPr/>
          <p:nvPr/>
        </p:nvSpPr>
        <p:spPr bwMode="auto">
          <a:xfrm>
            <a:off x="5230487" y="2715812"/>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29" name="Group 28"/>
          <p:cNvGrpSpPr/>
          <p:nvPr/>
        </p:nvGrpSpPr>
        <p:grpSpPr>
          <a:xfrm>
            <a:off x="3286602" y="1922177"/>
            <a:ext cx="178987" cy="784997"/>
            <a:chOff x="2989058" y="776376"/>
            <a:chExt cx="176835" cy="560718"/>
          </a:xfrm>
        </p:grpSpPr>
        <p:cxnSp>
          <p:nvCxnSpPr>
            <p:cNvPr id="30" name="Straight Connector 29"/>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31" name="Oval 30"/>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32" name="Group 31"/>
          <p:cNvGrpSpPr/>
          <p:nvPr/>
        </p:nvGrpSpPr>
        <p:grpSpPr>
          <a:xfrm>
            <a:off x="4441743" y="1930815"/>
            <a:ext cx="178987" cy="784997"/>
            <a:chOff x="2989058" y="776376"/>
            <a:chExt cx="176835" cy="560718"/>
          </a:xfrm>
        </p:grpSpPr>
        <p:cxnSp>
          <p:nvCxnSpPr>
            <p:cNvPr id="33" name="Straight Connector 32"/>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34" name="Oval 33"/>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35" name="Group 34"/>
          <p:cNvGrpSpPr/>
          <p:nvPr/>
        </p:nvGrpSpPr>
        <p:grpSpPr>
          <a:xfrm>
            <a:off x="5642402" y="1922177"/>
            <a:ext cx="178987" cy="784997"/>
            <a:chOff x="2989058" y="776376"/>
            <a:chExt cx="176835" cy="560718"/>
          </a:xfrm>
        </p:grpSpPr>
        <p:cxnSp>
          <p:nvCxnSpPr>
            <p:cNvPr id="36" name="Straight Connector 35"/>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37" name="Oval 36"/>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sp>
        <p:nvSpPr>
          <p:cNvPr id="45" name="Rounded Rectangle 44"/>
          <p:cNvSpPr/>
          <p:nvPr/>
        </p:nvSpPr>
        <p:spPr bwMode="auto">
          <a:xfrm>
            <a:off x="3302544" y="415497"/>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Cosmic</a:t>
            </a:r>
          </a:p>
          <a:p>
            <a:pPr marL="0" marR="0" indent="0" algn="ctr" defTabSz="957263" rtl="0" eaLnBrk="1" fontAlgn="base" latinLnBrk="0" hangingPunct="1">
              <a:lnSpc>
                <a:spcPct val="100000"/>
              </a:lnSpc>
              <a:spcBef>
                <a:spcPct val="0"/>
              </a:spcBef>
              <a:spcAft>
                <a:spcPct val="0"/>
              </a:spcAft>
              <a:buClrTx/>
              <a:buSzTx/>
              <a:buFontTx/>
              <a:buNone/>
              <a:tabLst/>
            </a:pPr>
            <a:r>
              <a:rPr lang="sv-SE" dirty="0" smtClean="0"/>
              <a:t>Uppsala</a:t>
            </a:r>
            <a:endParaRPr kumimoji="0" lang="sv-SE" sz="1900" b="0" i="0" u="none" strike="noStrike" cap="none" normalizeH="0" baseline="0" dirty="0" smtClean="0">
              <a:ln>
                <a:noFill/>
              </a:ln>
              <a:solidFill>
                <a:schemeClr val="tx1"/>
              </a:solidFill>
              <a:effectLst/>
              <a:latin typeface="Arial" charset="0"/>
            </a:endParaRPr>
          </a:p>
        </p:txBody>
      </p:sp>
      <p:sp>
        <p:nvSpPr>
          <p:cNvPr id="46" name="Rounded Rectangle 45"/>
          <p:cNvSpPr/>
          <p:nvPr/>
        </p:nvSpPr>
        <p:spPr bwMode="auto">
          <a:xfrm>
            <a:off x="1718272" y="405440"/>
            <a:ext cx="1401696"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Journalen</a:t>
            </a:r>
          </a:p>
        </p:txBody>
      </p:sp>
      <p:sp>
        <p:nvSpPr>
          <p:cNvPr id="47" name="Rounded Rectangle 46"/>
          <p:cNvSpPr/>
          <p:nvPr/>
        </p:nvSpPr>
        <p:spPr bwMode="auto">
          <a:xfrm>
            <a:off x="233107" y="415497"/>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NPÖ</a:t>
            </a:r>
          </a:p>
        </p:txBody>
      </p:sp>
      <p:cxnSp>
        <p:nvCxnSpPr>
          <p:cNvPr id="124" name="Straight Arrow Connector 123"/>
          <p:cNvCxnSpPr>
            <a:stCxn id="46" idx="2"/>
            <a:endCxn id="31" idx="0"/>
          </p:cNvCxnSpPr>
          <p:nvPr/>
        </p:nvCxnSpPr>
        <p:spPr bwMode="auto">
          <a:xfrm>
            <a:off x="2419120" y="1164565"/>
            <a:ext cx="956976" cy="757612"/>
          </a:xfrm>
          <a:prstGeom prst="straightConnector1">
            <a:avLst/>
          </a:prstGeom>
          <a:noFill/>
          <a:ln w="9525" cap="flat" cmpd="sng" algn="ctr">
            <a:solidFill>
              <a:schemeClr val="tx1"/>
            </a:solidFill>
            <a:prstDash val="solid"/>
            <a:round/>
            <a:headEnd type="none" w="med" len="med"/>
            <a:tailEnd type="triangle"/>
          </a:ln>
          <a:effectLst/>
        </p:spPr>
      </p:cxnSp>
      <p:cxnSp>
        <p:nvCxnSpPr>
          <p:cNvPr id="157" name="Straight Arrow Connector 156"/>
          <p:cNvCxnSpPr>
            <a:stCxn id="45" idx="2"/>
            <a:endCxn id="31" idx="7"/>
          </p:cNvCxnSpPr>
          <p:nvPr/>
        </p:nvCxnSpPr>
        <p:spPr bwMode="auto">
          <a:xfrm flipH="1">
            <a:off x="3439377" y="1174622"/>
            <a:ext cx="514462" cy="777621"/>
          </a:xfrm>
          <a:prstGeom prst="straightConnector1">
            <a:avLst/>
          </a:prstGeom>
          <a:noFill/>
          <a:ln w="9525" cap="flat" cmpd="sng" algn="ctr">
            <a:solidFill>
              <a:schemeClr val="tx1"/>
            </a:solidFill>
            <a:prstDash val="solid"/>
            <a:round/>
            <a:headEnd type="none" w="med" len="med"/>
            <a:tailEnd type="triangle"/>
          </a:ln>
          <a:effectLst/>
        </p:spPr>
      </p:cxnSp>
      <p:cxnSp>
        <p:nvCxnSpPr>
          <p:cNvPr id="160" name="Straight Arrow Connector 159"/>
          <p:cNvCxnSpPr>
            <a:stCxn id="47" idx="2"/>
            <a:endCxn id="31" idx="1"/>
          </p:cNvCxnSpPr>
          <p:nvPr/>
        </p:nvCxnSpPr>
        <p:spPr bwMode="auto">
          <a:xfrm>
            <a:off x="884402" y="1174622"/>
            <a:ext cx="2428412" cy="777621"/>
          </a:xfrm>
          <a:prstGeom prst="straightConnector1">
            <a:avLst/>
          </a:prstGeom>
          <a:no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403763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0" y="2431510"/>
            <a:ext cx="9144000" cy="2172918"/>
          </a:xfrm>
          <a:prstGeom prst="roundRect">
            <a:avLst/>
          </a:prstGeom>
          <a:solidFill>
            <a:schemeClr val="tx1">
              <a:lumMod val="10000"/>
              <a:lumOff val="90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Nationell Tjänsteplattform</a:t>
            </a:r>
          </a:p>
        </p:txBody>
      </p:sp>
      <p:sp>
        <p:nvSpPr>
          <p:cNvPr id="9" name="Rectangle 8"/>
          <p:cNvSpPr/>
          <p:nvPr/>
        </p:nvSpPr>
        <p:spPr bwMode="auto">
          <a:xfrm>
            <a:off x="2766216" y="2593604"/>
            <a:ext cx="3600091" cy="838058"/>
          </a:xfrm>
          <a:prstGeom prst="rect">
            <a:avLst/>
          </a:prstGeom>
          <a:solidFill>
            <a:schemeClr val="accent6">
              <a:lumMod val="95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clinicalprocess:healthcond:description</a:t>
            </a:r>
          </a:p>
          <a:p>
            <a:pPr marL="0" marR="0" indent="0" algn="ctr" defTabSz="957263" rtl="0" eaLnBrk="1" fontAlgn="base" latinLnBrk="0" hangingPunct="1">
              <a:lnSpc>
                <a:spcPct val="100000"/>
              </a:lnSpc>
              <a:spcBef>
                <a:spcPct val="0"/>
              </a:spcBef>
              <a:spcAft>
                <a:spcPct val="0"/>
              </a:spcAft>
              <a:buClrTx/>
              <a:buSzTx/>
              <a:buFontTx/>
              <a:buNone/>
              <a:tabLst/>
            </a:pPr>
            <a:r>
              <a:rPr lang="sv-SE" sz="1000" dirty="0" smtClean="0"/>
              <a:t>(Tillståndsbeskrivning)</a:t>
            </a:r>
            <a:endParaRPr kumimoji="0" lang="sv-SE" sz="10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94901" y="2593604"/>
            <a:ext cx="2562045" cy="838058"/>
          </a:xfrm>
          <a:prstGeom prst="rect">
            <a:avLst/>
          </a:prstGeom>
          <a:solidFill>
            <a:schemeClr val="accent6">
              <a:lumMod val="95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clinicalprocess:logistics:logistics</a:t>
            </a:r>
          </a:p>
          <a:p>
            <a:pPr marL="0" marR="0" indent="0" algn="ctr" defTabSz="957263" rtl="0" eaLnBrk="1" fontAlgn="base" latinLnBrk="0" hangingPunct="1">
              <a:lnSpc>
                <a:spcPct val="100000"/>
              </a:lnSpc>
              <a:spcBef>
                <a:spcPct val="0"/>
              </a:spcBef>
              <a:spcAft>
                <a:spcPct val="0"/>
              </a:spcAft>
              <a:buClrTx/>
              <a:buSzTx/>
              <a:buFontTx/>
              <a:buNone/>
              <a:tabLst/>
            </a:pPr>
            <a:r>
              <a:rPr lang="sv-SE" sz="1000" dirty="0" smtClean="0"/>
              <a:t>(Resurssamordning)</a:t>
            </a:r>
            <a:endParaRPr kumimoji="0" lang="sv-SE" sz="1000" b="0" i="0" u="none" strike="noStrike" cap="none" normalizeH="0" baseline="0" dirty="0" smtClean="0">
              <a:ln>
                <a:noFill/>
              </a:ln>
              <a:solidFill>
                <a:schemeClr val="tx1"/>
              </a:solidFill>
              <a:effectLst/>
              <a:latin typeface="Arial" charset="0"/>
            </a:endParaRPr>
          </a:p>
        </p:txBody>
      </p:sp>
      <p:sp>
        <p:nvSpPr>
          <p:cNvPr id="4" name="Rectangle 3"/>
          <p:cNvSpPr/>
          <p:nvPr/>
        </p:nvSpPr>
        <p:spPr bwMode="auto">
          <a:xfrm>
            <a:off x="196978" y="2718681"/>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GetCare</a:t>
            </a:r>
          </a:p>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Contacts</a:t>
            </a:r>
          </a:p>
        </p:txBody>
      </p:sp>
      <p:sp>
        <p:nvSpPr>
          <p:cNvPr id="5" name="Rectangle 4"/>
          <p:cNvSpPr/>
          <p:nvPr/>
        </p:nvSpPr>
        <p:spPr bwMode="auto">
          <a:xfrm>
            <a:off x="2881235" y="2718681"/>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GetCare Documentation</a:t>
            </a:r>
          </a:p>
        </p:txBody>
      </p:sp>
      <p:sp>
        <p:nvSpPr>
          <p:cNvPr id="6" name="Rectangle 5"/>
          <p:cNvSpPr/>
          <p:nvPr/>
        </p:nvSpPr>
        <p:spPr bwMode="auto">
          <a:xfrm>
            <a:off x="4042926" y="2718681"/>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GetDiagnosis</a:t>
            </a:r>
          </a:p>
        </p:txBody>
      </p:sp>
      <p:sp>
        <p:nvSpPr>
          <p:cNvPr id="12" name="Rectangle 11"/>
          <p:cNvSpPr/>
          <p:nvPr/>
        </p:nvSpPr>
        <p:spPr bwMode="auto">
          <a:xfrm>
            <a:off x="1337101" y="2707174"/>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sp>
        <p:nvSpPr>
          <p:cNvPr id="13" name="Rectangle 12"/>
          <p:cNvSpPr/>
          <p:nvPr/>
        </p:nvSpPr>
        <p:spPr bwMode="auto">
          <a:xfrm>
            <a:off x="5230487" y="2715812"/>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sp>
        <p:nvSpPr>
          <p:cNvPr id="14" name="Rectangle 13"/>
          <p:cNvSpPr/>
          <p:nvPr/>
        </p:nvSpPr>
        <p:spPr bwMode="auto">
          <a:xfrm>
            <a:off x="6498585" y="2589285"/>
            <a:ext cx="2562045" cy="842377"/>
          </a:xfrm>
          <a:prstGeom prst="rect">
            <a:avLst/>
          </a:prstGeom>
          <a:solidFill>
            <a:schemeClr val="accent6">
              <a:lumMod val="95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clinicalprocess:activity:request</a:t>
            </a:r>
          </a:p>
          <a:p>
            <a:pPr marL="0" marR="0" indent="0" algn="ctr" defTabSz="957263" rtl="0" eaLnBrk="1" fontAlgn="base" latinLnBrk="0" hangingPunct="1">
              <a:lnSpc>
                <a:spcPct val="100000"/>
              </a:lnSpc>
              <a:spcBef>
                <a:spcPct val="0"/>
              </a:spcBef>
              <a:spcAft>
                <a:spcPct val="0"/>
              </a:spcAft>
              <a:buClrTx/>
              <a:buSzTx/>
              <a:buFontTx/>
              <a:buNone/>
              <a:tabLst/>
            </a:pPr>
            <a:r>
              <a:rPr lang="sv-SE" sz="1000" dirty="0" smtClean="0"/>
              <a:t>(Resurssamordning)</a:t>
            </a:r>
            <a:endParaRPr kumimoji="0" lang="sv-SE" sz="1000" b="0" i="0" u="none" strike="noStrike" cap="none" normalizeH="0" baseline="0" dirty="0" smtClean="0">
              <a:ln>
                <a:noFill/>
              </a:ln>
              <a:solidFill>
                <a:schemeClr val="tx1"/>
              </a:solidFill>
              <a:effectLst/>
              <a:latin typeface="Arial" charset="0"/>
            </a:endParaRPr>
          </a:p>
        </p:txBody>
      </p:sp>
      <p:sp>
        <p:nvSpPr>
          <p:cNvPr id="15" name="Rectangle 14"/>
          <p:cNvSpPr/>
          <p:nvPr/>
        </p:nvSpPr>
        <p:spPr bwMode="auto">
          <a:xfrm>
            <a:off x="6592036" y="2714362"/>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lang="sv-SE" sz="1000" dirty="0" smtClean="0"/>
              <a:t>Process</a:t>
            </a:r>
          </a:p>
          <a:p>
            <a:pPr marL="0" marR="0" indent="0" algn="l" defTabSz="957263" rtl="0" eaLnBrk="1" fontAlgn="base" latinLnBrk="0" hangingPunct="1">
              <a:lnSpc>
                <a:spcPct val="100000"/>
              </a:lnSpc>
              <a:spcBef>
                <a:spcPct val="0"/>
              </a:spcBef>
              <a:spcAft>
                <a:spcPct val="0"/>
              </a:spcAft>
              <a:buClrTx/>
              <a:buSzTx/>
              <a:buFontTx/>
              <a:buNone/>
              <a:tabLst/>
            </a:pPr>
            <a:r>
              <a:rPr lang="sv-SE" sz="1000" dirty="0" smtClean="0"/>
              <a:t>Request</a:t>
            </a:r>
            <a:endParaRPr kumimoji="0" lang="sv-SE" sz="1000" b="0" i="0" u="none" strike="noStrike" cap="none" normalizeH="0" baseline="0" dirty="0" smtClean="0">
              <a:ln>
                <a:noFill/>
              </a:ln>
              <a:solidFill>
                <a:schemeClr val="tx1"/>
              </a:solidFill>
              <a:effectLst/>
              <a:latin typeface="Arial" charset="0"/>
            </a:endParaRPr>
          </a:p>
        </p:txBody>
      </p:sp>
      <p:sp>
        <p:nvSpPr>
          <p:cNvPr id="16" name="Rectangle 15"/>
          <p:cNvSpPr/>
          <p:nvPr/>
        </p:nvSpPr>
        <p:spPr bwMode="auto">
          <a:xfrm>
            <a:off x="7732159" y="2702855"/>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25" name="Group 24"/>
          <p:cNvGrpSpPr/>
          <p:nvPr/>
        </p:nvGrpSpPr>
        <p:grpSpPr>
          <a:xfrm>
            <a:off x="631896" y="1925061"/>
            <a:ext cx="178987" cy="784997"/>
            <a:chOff x="2989058" y="776376"/>
            <a:chExt cx="176835" cy="560718"/>
          </a:xfrm>
        </p:grpSpPr>
        <p:cxnSp>
          <p:nvCxnSpPr>
            <p:cNvPr id="20" name="Straight Connector 19"/>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21" name="Oval 20"/>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26" name="Group 25"/>
          <p:cNvGrpSpPr/>
          <p:nvPr/>
        </p:nvGrpSpPr>
        <p:grpSpPr>
          <a:xfrm>
            <a:off x="1769428" y="1922177"/>
            <a:ext cx="178987" cy="784997"/>
            <a:chOff x="2989058" y="776376"/>
            <a:chExt cx="176835" cy="560718"/>
          </a:xfrm>
        </p:grpSpPr>
        <p:cxnSp>
          <p:nvCxnSpPr>
            <p:cNvPr id="27" name="Straight Connector 26"/>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28" name="Oval 27"/>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29" name="Group 28"/>
          <p:cNvGrpSpPr/>
          <p:nvPr/>
        </p:nvGrpSpPr>
        <p:grpSpPr>
          <a:xfrm>
            <a:off x="3286602" y="1922177"/>
            <a:ext cx="178987" cy="784997"/>
            <a:chOff x="2989058" y="776376"/>
            <a:chExt cx="176835" cy="560718"/>
          </a:xfrm>
        </p:grpSpPr>
        <p:cxnSp>
          <p:nvCxnSpPr>
            <p:cNvPr id="30" name="Straight Connector 29"/>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31" name="Oval 30"/>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32" name="Group 31"/>
          <p:cNvGrpSpPr/>
          <p:nvPr/>
        </p:nvGrpSpPr>
        <p:grpSpPr>
          <a:xfrm>
            <a:off x="4441743" y="1930815"/>
            <a:ext cx="178987" cy="784997"/>
            <a:chOff x="2989058" y="776376"/>
            <a:chExt cx="176835" cy="560718"/>
          </a:xfrm>
        </p:grpSpPr>
        <p:cxnSp>
          <p:nvCxnSpPr>
            <p:cNvPr id="33" name="Straight Connector 32"/>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34" name="Oval 33"/>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35" name="Group 34"/>
          <p:cNvGrpSpPr/>
          <p:nvPr/>
        </p:nvGrpSpPr>
        <p:grpSpPr>
          <a:xfrm>
            <a:off x="5642402" y="1922177"/>
            <a:ext cx="178987" cy="784997"/>
            <a:chOff x="2989058" y="776376"/>
            <a:chExt cx="176835" cy="560718"/>
          </a:xfrm>
        </p:grpSpPr>
        <p:cxnSp>
          <p:nvCxnSpPr>
            <p:cNvPr id="36" name="Straight Connector 35"/>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37" name="Oval 36"/>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38" name="Group 37"/>
          <p:cNvGrpSpPr/>
          <p:nvPr/>
        </p:nvGrpSpPr>
        <p:grpSpPr>
          <a:xfrm>
            <a:off x="6989413" y="1922177"/>
            <a:ext cx="178987" cy="784997"/>
            <a:chOff x="2989058" y="776376"/>
            <a:chExt cx="176835" cy="560718"/>
          </a:xfrm>
        </p:grpSpPr>
        <p:cxnSp>
          <p:nvCxnSpPr>
            <p:cNvPr id="39" name="Straight Connector 38"/>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40" name="Oval 39"/>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41" name="Group 40"/>
          <p:cNvGrpSpPr/>
          <p:nvPr/>
        </p:nvGrpSpPr>
        <p:grpSpPr>
          <a:xfrm>
            <a:off x="8144339" y="1917858"/>
            <a:ext cx="178987" cy="784997"/>
            <a:chOff x="2989058" y="776376"/>
            <a:chExt cx="176835" cy="560718"/>
          </a:xfrm>
        </p:grpSpPr>
        <p:cxnSp>
          <p:nvCxnSpPr>
            <p:cNvPr id="42" name="Straight Connector 41"/>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43" name="Oval 42"/>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sp>
        <p:nvSpPr>
          <p:cNvPr id="44" name="Rounded Rectangle 43"/>
          <p:cNvSpPr/>
          <p:nvPr/>
        </p:nvSpPr>
        <p:spPr bwMode="auto">
          <a:xfrm>
            <a:off x="4787709" y="405441"/>
            <a:ext cx="1302589" cy="759125"/>
          </a:xfrm>
          <a:prstGeom prst="roundRect">
            <a:avLst/>
          </a:prstGeom>
          <a:solidFill>
            <a:schemeClr val="accent3">
              <a:lumMod val="20000"/>
              <a:lumOff val="80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RTjP</a:t>
            </a:r>
          </a:p>
          <a:p>
            <a:pPr marL="0" marR="0" indent="0" algn="ctr" defTabSz="957263" rtl="0" eaLnBrk="1" fontAlgn="base" latinLnBrk="0" hangingPunct="1">
              <a:lnSpc>
                <a:spcPct val="100000"/>
              </a:lnSpc>
              <a:spcBef>
                <a:spcPct val="0"/>
              </a:spcBef>
              <a:spcAft>
                <a:spcPct val="0"/>
              </a:spcAft>
              <a:buClrTx/>
              <a:buSzTx/>
              <a:buFontTx/>
              <a:buNone/>
              <a:tabLst/>
            </a:pPr>
            <a:r>
              <a:rPr lang="sv-SE" dirty="0" smtClean="0"/>
              <a:t>Dalarna</a:t>
            </a:r>
            <a:endParaRPr kumimoji="0" lang="sv-SE" sz="1900" b="0" i="0" u="none" strike="noStrike" cap="none" normalizeH="0" baseline="0" dirty="0" smtClean="0">
              <a:ln>
                <a:noFill/>
              </a:ln>
              <a:solidFill>
                <a:schemeClr val="tx1"/>
              </a:solidFill>
              <a:effectLst/>
              <a:latin typeface="Arial" charset="0"/>
            </a:endParaRPr>
          </a:p>
        </p:txBody>
      </p:sp>
      <p:sp>
        <p:nvSpPr>
          <p:cNvPr id="45" name="Rounded Rectangle 44"/>
          <p:cNvSpPr/>
          <p:nvPr/>
        </p:nvSpPr>
        <p:spPr bwMode="auto">
          <a:xfrm>
            <a:off x="3302544" y="415497"/>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Cosmic</a:t>
            </a:r>
          </a:p>
          <a:p>
            <a:pPr marL="0" marR="0" indent="0" algn="ctr" defTabSz="957263" rtl="0" eaLnBrk="1" fontAlgn="base" latinLnBrk="0" hangingPunct="1">
              <a:lnSpc>
                <a:spcPct val="100000"/>
              </a:lnSpc>
              <a:spcBef>
                <a:spcPct val="0"/>
              </a:spcBef>
              <a:spcAft>
                <a:spcPct val="0"/>
              </a:spcAft>
              <a:buClrTx/>
              <a:buSzTx/>
              <a:buFontTx/>
              <a:buNone/>
              <a:tabLst/>
            </a:pPr>
            <a:r>
              <a:rPr lang="sv-SE" dirty="0" smtClean="0"/>
              <a:t>Uppsala</a:t>
            </a:r>
            <a:endParaRPr kumimoji="0" lang="sv-SE" sz="1900" b="0" i="0" u="none" strike="noStrike" cap="none" normalizeH="0" baseline="0" dirty="0" smtClean="0">
              <a:ln>
                <a:noFill/>
              </a:ln>
              <a:solidFill>
                <a:schemeClr val="tx1"/>
              </a:solidFill>
              <a:effectLst/>
              <a:latin typeface="Arial" charset="0"/>
            </a:endParaRPr>
          </a:p>
        </p:txBody>
      </p:sp>
      <p:sp>
        <p:nvSpPr>
          <p:cNvPr id="46" name="Rounded Rectangle 45"/>
          <p:cNvSpPr/>
          <p:nvPr/>
        </p:nvSpPr>
        <p:spPr bwMode="auto">
          <a:xfrm>
            <a:off x="1718272" y="405440"/>
            <a:ext cx="1401696"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Journalen</a:t>
            </a:r>
          </a:p>
        </p:txBody>
      </p:sp>
      <p:sp>
        <p:nvSpPr>
          <p:cNvPr id="47" name="Rounded Rectangle 46"/>
          <p:cNvSpPr/>
          <p:nvPr/>
        </p:nvSpPr>
        <p:spPr bwMode="auto">
          <a:xfrm>
            <a:off x="233107" y="415497"/>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NPÖ</a:t>
            </a:r>
          </a:p>
        </p:txBody>
      </p:sp>
      <p:sp>
        <p:nvSpPr>
          <p:cNvPr id="48" name="Rounded Rectangle 47"/>
          <p:cNvSpPr/>
          <p:nvPr/>
        </p:nvSpPr>
        <p:spPr bwMode="auto">
          <a:xfrm>
            <a:off x="6272874" y="391036"/>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ABC</a:t>
            </a:r>
          </a:p>
        </p:txBody>
      </p:sp>
      <p:sp>
        <p:nvSpPr>
          <p:cNvPr id="49" name="Rounded Rectangle 48"/>
          <p:cNvSpPr/>
          <p:nvPr/>
        </p:nvSpPr>
        <p:spPr bwMode="auto">
          <a:xfrm>
            <a:off x="7758041" y="391036"/>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XYZ</a:t>
            </a:r>
          </a:p>
        </p:txBody>
      </p:sp>
      <p:cxnSp>
        <p:nvCxnSpPr>
          <p:cNvPr id="116" name="Straight Connector 115"/>
          <p:cNvCxnSpPr>
            <a:stCxn id="47" idx="2"/>
            <a:endCxn id="21" idx="0"/>
          </p:cNvCxnSpPr>
          <p:nvPr/>
        </p:nvCxnSpPr>
        <p:spPr bwMode="auto">
          <a:xfrm flipH="1">
            <a:off x="721390" y="1174622"/>
            <a:ext cx="163012" cy="750439"/>
          </a:xfrm>
          <a:prstGeom prst="line">
            <a:avLst/>
          </a:prstGeom>
          <a:noFill/>
          <a:ln w="9525" cap="flat" cmpd="sng" algn="ctr">
            <a:solidFill>
              <a:schemeClr val="tx1"/>
            </a:solidFill>
            <a:prstDash val="solid"/>
            <a:round/>
            <a:headEnd type="none" w="med" len="med"/>
            <a:tailEnd type="triangle" w="med" len="med"/>
          </a:ln>
          <a:effectLst/>
        </p:spPr>
      </p:cxnSp>
      <p:cxnSp>
        <p:nvCxnSpPr>
          <p:cNvPr id="118" name="Straight Arrow Connector 117"/>
          <p:cNvCxnSpPr>
            <a:stCxn id="47" idx="2"/>
            <a:endCxn id="28" idx="0"/>
          </p:cNvCxnSpPr>
          <p:nvPr/>
        </p:nvCxnSpPr>
        <p:spPr bwMode="auto">
          <a:xfrm>
            <a:off x="884402" y="1174622"/>
            <a:ext cx="974520" cy="747555"/>
          </a:xfrm>
          <a:prstGeom prst="straightConnector1">
            <a:avLst/>
          </a:prstGeom>
          <a:noFill/>
          <a:ln w="9525" cap="flat" cmpd="sng" algn="ctr">
            <a:solidFill>
              <a:schemeClr val="tx1"/>
            </a:solidFill>
            <a:prstDash val="solid"/>
            <a:round/>
            <a:headEnd type="none" w="med" len="med"/>
            <a:tailEnd type="triangle"/>
          </a:ln>
          <a:effectLst/>
        </p:spPr>
      </p:cxnSp>
      <p:cxnSp>
        <p:nvCxnSpPr>
          <p:cNvPr id="120" name="Straight Arrow Connector 119"/>
          <p:cNvCxnSpPr>
            <a:stCxn id="47" idx="2"/>
            <a:endCxn id="34" idx="1"/>
          </p:cNvCxnSpPr>
          <p:nvPr/>
        </p:nvCxnSpPr>
        <p:spPr bwMode="auto">
          <a:xfrm>
            <a:off x="884402" y="1174622"/>
            <a:ext cx="3583553" cy="786259"/>
          </a:xfrm>
          <a:prstGeom prst="straightConnector1">
            <a:avLst/>
          </a:prstGeom>
          <a:noFill/>
          <a:ln w="9525" cap="flat" cmpd="sng" algn="ctr">
            <a:solidFill>
              <a:schemeClr val="tx1"/>
            </a:solidFill>
            <a:prstDash val="solid"/>
            <a:round/>
            <a:headEnd type="none" w="med" len="med"/>
            <a:tailEnd type="triangle"/>
          </a:ln>
          <a:effectLst/>
        </p:spPr>
      </p:cxnSp>
      <p:cxnSp>
        <p:nvCxnSpPr>
          <p:cNvPr id="122" name="Straight Arrow Connector 121"/>
          <p:cNvCxnSpPr>
            <a:stCxn id="46" idx="2"/>
            <a:endCxn id="21" idx="7"/>
          </p:cNvCxnSpPr>
          <p:nvPr/>
        </p:nvCxnSpPr>
        <p:spPr bwMode="auto">
          <a:xfrm flipH="1">
            <a:off x="784671" y="1164565"/>
            <a:ext cx="1634449" cy="790562"/>
          </a:xfrm>
          <a:prstGeom prst="straightConnector1">
            <a:avLst/>
          </a:prstGeom>
          <a:noFill/>
          <a:ln w="9525" cap="flat" cmpd="sng" algn="ctr">
            <a:solidFill>
              <a:schemeClr val="tx1"/>
            </a:solidFill>
            <a:prstDash val="solid"/>
            <a:round/>
            <a:headEnd type="none" w="med" len="med"/>
            <a:tailEnd type="triangle"/>
          </a:ln>
          <a:effectLst/>
        </p:spPr>
      </p:cxnSp>
      <p:cxnSp>
        <p:nvCxnSpPr>
          <p:cNvPr id="124" name="Straight Arrow Connector 123"/>
          <p:cNvCxnSpPr>
            <a:stCxn id="46" idx="2"/>
            <a:endCxn id="31" idx="0"/>
          </p:cNvCxnSpPr>
          <p:nvPr/>
        </p:nvCxnSpPr>
        <p:spPr bwMode="auto">
          <a:xfrm>
            <a:off x="2419120" y="1164565"/>
            <a:ext cx="956976" cy="757612"/>
          </a:xfrm>
          <a:prstGeom prst="straightConnector1">
            <a:avLst/>
          </a:prstGeom>
          <a:noFill/>
          <a:ln w="9525" cap="flat" cmpd="sng" algn="ctr">
            <a:solidFill>
              <a:schemeClr val="tx1"/>
            </a:solidFill>
            <a:prstDash val="solid"/>
            <a:round/>
            <a:headEnd type="none" w="med" len="med"/>
            <a:tailEnd type="triangle"/>
          </a:ln>
          <a:effectLst/>
        </p:spPr>
      </p:cxnSp>
      <p:cxnSp>
        <p:nvCxnSpPr>
          <p:cNvPr id="126" name="Straight Arrow Connector 125"/>
          <p:cNvCxnSpPr>
            <a:stCxn id="46" idx="2"/>
            <a:endCxn id="34" idx="0"/>
          </p:cNvCxnSpPr>
          <p:nvPr/>
        </p:nvCxnSpPr>
        <p:spPr bwMode="auto">
          <a:xfrm>
            <a:off x="2419120" y="1164565"/>
            <a:ext cx="2112117" cy="766250"/>
          </a:xfrm>
          <a:prstGeom prst="straightConnector1">
            <a:avLst/>
          </a:prstGeom>
          <a:noFill/>
          <a:ln w="9525" cap="flat" cmpd="sng" algn="ctr">
            <a:solidFill>
              <a:schemeClr val="tx1"/>
            </a:solidFill>
            <a:prstDash val="solid"/>
            <a:round/>
            <a:headEnd type="none" w="med" len="med"/>
            <a:tailEnd type="triangle"/>
          </a:ln>
          <a:effectLst/>
        </p:spPr>
      </p:cxnSp>
      <p:cxnSp>
        <p:nvCxnSpPr>
          <p:cNvPr id="128" name="Straight Arrow Connector 127"/>
          <p:cNvCxnSpPr>
            <a:stCxn id="46" idx="2"/>
            <a:endCxn id="37" idx="0"/>
          </p:cNvCxnSpPr>
          <p:nvPr/>
        </p:nvCxnSpPr>
        <p:spPr bwMode="auto">
          <a:xfrm>
            <a:off x="2419120" y="1164565"/>
            <a:ext cx="3312776" cy="757612"/>
          </a:xfrm>
          <a:prstGeom prst="straightConnector1">
            <a:avLst/>
          </a:prstGeom>
          <a:noFill/>
          <a:ln w="9525" cap="flat" cmpd="sng" algn="ctr">
            <a:solidFill>
              <a:schemeClr val="tx1"/>
            </a:solidFill>
            <a:prstDash val="solid"/>
            <a:round/>
            <a:headEnd type="none" w="med" len="med"/>
            <a:tailEnd type="triangle"/>
          </a:ln>
          <a:effectLst/>
        </p:spPr>
      </p:cxnSp>
      <p:cxnSp>
        <p:nvCxnSpPr>
          <p:cNvPr id="130" name="Straight Arrow Connector 129"/>
          <p:cNvCxnSpPr>
            <a:stCxn id="44" idx="2"/>
            <a:endCxn id="40" idx="1"/>
          </p:cNvCxnSpPr>
          <p:nvPr/>
        </p:nvCxnSpPr>
        <p:spPr bwMode="auto">
          <a:xfrm>
            <a:off x="5439004" y="1164566"/>
            <a:ext cx="1576621" cy="787677"/>
          </a:xfrm>
          <a:prstGeom prst="straightConnector1">
            <a:avLst/>
          </a:prstGeom>
          <a:noFill/>
          <a:ln w="9525" cap="flat" cmpd="sng" algn="ctr">
            <a:solidFill>
              <a:schemeClr val="tx1"/>
            </a:solidFill>
            <a:prstDash val="solid"/>
            <a:round/>
            <a:headEnd type="none" w="med" len="med"/>
            <a:tailEnd type="triangle"/>
          </a:ln>
          <a:effectLst/>
        </p:spPr>
      </p:cxnSp>
      <p:cxnSp>
        <p:nvCxnSpPr>
          <p:cNvPr id="132" name="Straight Arrow Connector 131"/>
          <p:cNvCxnSpPr>
            <a:stCxn id="44" idx="2"/>
            <a:endCxn id="43" idx="7"/>
          </p:cNvCxnSpPr>
          <p:nvPr/>
        </p:nvCxnSpPr>
        <p:spPr bwMode="auto">
          <a:xfrm>
            <a:off x="5439004" y="1164566"/>
            <a:ext cx="2858110" cy="783358"/>
          </a:xfrm>
          <a:prstGeom prst="straightConnector1">
            <a:avLst/>
          </a:prstGeom>
          <a:noFill/>
          <a:ln w="9525" cap="flat" cmpd="sng" algn="ctr">
            <a:solidFill>
              <a:schemeClr val="tx1"/>
            </a:solidFill>
            <a:prstDash val="solid"/>
            <a:round/>
            <a:headEnd type="none" w="med" len="med"/>
            <a:tailEnd type="triangle"/>
          </a:ln>
          <a:effectLst/>
        </p:spPr>
      </p:cxnSp>
      <p:cxnSp>
        <p:nvCxnSpPr>
          <p:cNvPr id="135" name="Straight Arrow Connector 134"/>
          <p:cNvCxnSpPr>
            <a:stCxn id="48" idx="2"/>
            <a:endCxn id="34" idx="6"/>
          </p:cNvCxnSpPr>
          <p:nvPr/>
        </p:nvCxnSpPr>
        <p:spPr bwMode="auto">
          <a:xfrm flipH="1">
            <a:off x="4620730" y="1150161"/>
            <a:ext cx="2303439" cy="883307"/>
          </a:xfrm>
          <a:prstGeom prst="straightConnector1">
            <a:avLst/>
          </a:prstGeom>
          <a:noFill/>
          <a:ln w="9525" cap="flat" cmpd="sng" algn="ctr">
            <a:solidFill>
              <a:schemeClr val="tx1"/>
            </a:solidFill>
            <a:prstDash val="solid"/>
            <a:round/>
            <a:headEnd type="none" w="med" len="med"/>
            <a:tailEnd type="triangle"/>
          </a:ln>
          <a:effectLst/>
        </p:spPr>
      </p:cxnSp>
      <p:cxnSp>
        <p:nvCxnSpPr>
          <p:cNvPr id="155" name="Straight Arrow Connector 154"/>
          <p:cNvCxnSpPr>
            <a:stCxn id="45" idx="2"/>
            <a:endCxn id="40" idx="1"/>
          </p:cNvCxnSpPr>
          <p:nvPr/>
        </p:nvCxnSpPr>
        <p:spPr bwMode="auto">
          <a:xfrm>
            <a:off x="3953839" y="1174622"/>
            <a:ext cx="3061786" cy="777621"/>
          </a:xfrm>
          <a:prstGeom prst="straightConnector1">
            <a:avLst/>
          </a:prstGeom>
          <a:noFill/>
          <a:ln w="9525" cap="flat" cmpd="sng" algn="ctr">
            <a:solidFill>
              <a:schemeClr val="tx1"/>
            </a:solidFill>
            <a:prstDash val="solid"/>
            <a:round/>
            <a:headEnd type="none" w="med" len="med"/>
            <a:tailEnd type="triangle"/>
          </a:ln>
          <a:effectLst/>
        </p:spPr>
      </p:cxnSp>
      <p:cxnSp>
        <p:nvCxnSpPr>
          <p:cNvPr id="157" name="Straight Arrow Connector 156"/>
          <p:cNvCxnSpPr>
            <a:stCxn id="45" idx="2"/>
            <a:endCxn id="31" idx="7"/>
          </p:cNvCxnSpPr>
          <p:nvPr/>
        </p:nvCxnSpPr>
        <p:spPr bwMode="auto">
          <a:xfrm flipH="1">
            <a:off x="3439377" y="1174622"/>
            <a:ext cx="514462" cy="777621"/>
          </a:xfrm>
          <a:prstGeom prst="straightConnector1">
            <a:avLst/>
          </a:prstGeom>
          <a:noFill/>
          <a:ln w="9525" cap="flat" cmpd="sng" algn="ctr">
            <a:solidFill>
              <a:schemeClr val="tx1"/>
            </a:solidFill>
            <a:prstDash val="solid"/>
            <a:round/>
            <a:headEnd type="none" w="med" len="med"/>
            <a:tailEnd type="triangle"/>
          </a:ln>
          <a:effectLst/>
        </p:spPr>
      </p:cxnSp>
      <p:cxnSp>
        <p:nvCxnSpPr>
          <p:cNvPr id="160" name="Straight Arrow Connector 159"/>
          <p:cNvCxnSpPr>
            <a:stCxn id="47" idx="2"/>
            <a:endCxn id="31" idx="1"/>
          </p:cNvCxnSpPr>
          <p:nvPr/>
        </p:nvCxnSpPr>
        <p:spPr bwMode="auto">
          <a:xfrm>
            <a:off x="884402" y="1174622"/>
            <a:ext cx="2428412" cy="777621"/>
          </a:xfrm>
          <a:prstGeom prst="straightConnector1">
            <a:avLst/>
          </a:prstGeom>
          <a:no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991048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0" y="2431510"/>
            <a:ext cx="9144000" cy="2172918"/>
          </a:xfrm>
          <a:prstGeom prst="roundRect">
            <a:avLst/>
          </a:prstGeom>
          <a:solidFill>
            <a:schemeClr val="tx1">
              <a:lumMod val="10000"/>
              <a:lumOff val="90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Nationell Tjänsteplattform</a:t>
            </a:r>
          </a:p>
        </p:txBody>
      </p:sp>
      <p:sp>
        <p:nvSpPr>
          <p:cNvPr id="9" name="Rectangle 8"/>
          <p:cNvSpPr/>
          <p:nvPr/>
        </p:nvSpPr>
        <p:spPr bwMode="auto">
          <a:xfrm>
            <a:off x="2766216" y="2593604"/>
            <a:ext cx="3600091" cy="838058"/>
          </a:xfrm>
          <a:prstGeom prst="rect">
            <a:avLst/>
          </a:prstGeom>
          <a:solidFill>
            <a:schemeClr val="accent6">
              <a:lumMod val="95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clinicalprocess:healthcond:description</a:t>
            </a:r>
          </a:p>
          <a:p>
            <a:pPr marL="0" marR="0" indent="0" algn="ctr" defTabSz="957263" rtl="0" eaLnBrk="1" fontAlgn="base" latinLnBrk="0" hangingPunct="1">
              <a:lnSpc>
                <a:spcPct val="100000"/>
              </a:lnSpc>
              <a:spcBef>
                <a:spcPct val="0"/>
              </a:spcBef>
              <a:spcAft>
                <a:spcPct val="0"/>
              </a:spcAft>
              <a:buClrTx/>
              <a:buSzTx/>
              <a:buFontTx/>
              <a:buNone/>
              <a:tabLst/>
            </a:pPr>
            <a:r>
              <a:rPr lang="sv-SE" sz="1000" dirty="0" smtClean="0"/>
              <a:t>(Tillståndsbeskrivning)</a:t>
            </a:r>
            <a:endParaRPr kumimoji="0" lang="sv-SE" sz="10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94901" y="2593604"/>
            <a:ext cx="2562045" cy="838058"/>
          </a:xfrm>
          <a:prstGeom prst="rect">
            <a:avLst/>
          </a:prstGeom>
          <a:solidFill>
            <a:schemeClr val="accent6">
              <a:lumMod val="95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clinicalprocess:logistics:logistics</a:t>
            </a:r>
          </a:p>
          <a:p>
            <a:pPr marL="0" marR="0" indent="0" algn="ctr" defTabSz="957263" rtl="0" eaLnBrk="1" fontAlgn="base" latinLnBrk="0" hangingPunct="1">
              <a:lnSpc>
                <a:spcPct val="100000"/>
              </a:lnSpc>
              <a:spcBef>
                <a:spcPct val="0"/>
              </a:spcBef>
              <a:spcAft>
                <a:spcPct val="0"/>
              </a:spcAft>
              <a:buClrTx/>
              <a:buSzTx/>
              <a:buFontTx/>
              <a:buNone/>
              <a:tabLst/>
            </a:pPr>
            <a:r>
              <a:rPr lang="sv-SE" sz="1000" dirty="0" smtClean="0"/>
              <a:t>(Resurssamordning)</a:t>
            </a:r>
            <a:endParaRPr kumimoji="0" lang="sv-SE" sz="1000" b="0" i="0" u="none" strike="noStrike" cap="none" normalizeH="0" baseline="0" dirty="0" smtClean="0">
              <a:ln>
                <a:noFill/>
              </a:ln>
              <a:solidFill>
                <a:schemeClr val="tx1"/>
              </a:solidFill>
              <a:effectLst/>
              <a:latin typeface="Arial" charset="0"/>
            </a:endParaRPr>
          </a:p>
        </p:txBody>
      </p:sp>
      <p:sp>
        <p:nvSpPr>
          <p:cNvPr id="4" name="Rectangle 3"/>
          <p:cNvSpPr/>
          <p:nvPr/>
        </p:nvSpPr>
        <p:spPr bwMode="auto">
          <a:xfrm>
            <a:off x="196978" y="2718681"/>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GetCare</a:t>
            </a:r>
          </a:p>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Contacts</a:t>
            </a:r>
          </a:p>
        </p:txBody>
      </p:sp>
      <p:sp>
        <p:nvSpPr>
          <p:cNvPr id="5" name="Rectangle 4"/>
          <p:cNvSpPr/>
          <p:nvPr/>
        </p:nvSpPr>
        <p:spPr bwMode="auto">
          <a:xfrm>
            <a:off x="2881235" y="2718681"/>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GetCare Documentation</a:t>
            </a:r>
          </a:p>
        </p:txBody>
      </p:sp>
      <p:sp>
        <p:nvSpPr>
          <p:cNvPr id="6" name="Rectangle 5"/>
          <p:cNvSpPr/>
          <p:nvPr/>
        </p:nvSpPr>
        <p:spPr bwMode="auto">
          <a:xfrm>
            <a:off x="4042926" y="2718681"/>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GetDiagnosis</a:t>
            </a:r>
          </a:p>
        </p:txBody>
      </p:sp>
      <p:sp>
        <p:nvSpPr>
          <p:cNvPr id="12" name="Rectangle 11"/>
          <p:cNvSpPr/>
          <p:nvPr/>
        </p:nvSpPr>
        <p:spPr bwMode="auto">
          <a:xfrm>
            <a:off x="1337101" y="2707174"/>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sp>
        <p:nvSpPr>
          <p:cNvPr id="13" name="Rectangle 12"/>
          <p:cNvSpPr/>
          <p:nvPr/>
        </p:nvSpPr>
        <p:spPr bwMode="auto">
          <a:xfrm>
            <a:off x="5230487" y="2715812"/>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sp>
        <p:nvSpPr>
          <p:cNvPr id="14" name="Rectangle 13"/>
          <p:cNvSpPr/>
          <p:nvPr/>
        </p:nvSpPr>
        <p:spPr bwMode="auto">
          <a:xfrm>
            <a:off x="6498585" y="2589285"/>
            <a:ext cx="2562045" cy="842377"/>
          </a:xfrm>
          <a:prstGeom prst="rect">
            <a:avLst/>
          </a:prstGeom>
          <a:solidFill>
            <a:schemeClr val="accent6">
              <a:lumMod val="95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clinicalprocess:activity:request</a:t>
            </a:r>
          </a:p>
          <a:p>
            <a:pPr marL="0" marR="0" indent="0" algn="ctr" defTabSz="957263" rtl="0" eaLnBrk="1" fontAlgn="base" latinLnBrk="0" hangingPunct="1">
              <a:lnSpc>
                <a:spcPct val="100000"/>
              </a:lnSpc>
              <a:spcBef>
                <a:spcPct val="0"/>
              </a:spcBef>
              <a:spcAft>
                <a:spcPct val="0"/>
              </a:spcAft>
              <a:buClrTx/>
              <a:buSzTx/>
              <a:buFontTx/>
              <a:buNone/>
              <a:tabLst/>
            </a:pPr>
            <a:r>
              <a:rPr lang="sv-SE" sz="1000" dirty="0" smtClean="0"/>
              <a:t>(Resurssamordning)</a:t>
            </a:r>
            <a:endParaRPr kumimoji="0" lang="sv-SE" sz="1000" b="0" i="0" u="none" strike="noStrike" cap="none" normalizeH="0" baseline="0" dirty="0" smtClean="0">
              <a:ln>
                <a:noFill/>
              </a:ln>
              <a:solidFill>
                <a:schemeClr val="tx1"/>
              </a:solidFill>
              <a:effectLst/>
              <a:latin typeface="Arial" charset="0"/>
            </a:endParaRPr>
          </a:p>
        </p:txBody>
      </p:sp>
      <p:sp>
        <p:nvSpPr>
          <p:cNvPr id="15" name="Rectangle 14"/>
          <p:cNvSpPr/>
          <p:nvPr/>
        </p:nvSpPr>
        <p:spPr bwMode="auto">
          <a:xfrm>
            <a:off x="6592036" y="2714362"/>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lang="sv-SE" sz="1000" dirty="0" smtClean="0"/>
              <a:t>Process</a:t>
            </a:r>
          </a:p>
          <a:p>
            <a:pPr marL="0" marR="0" indent="0" algn="l" defTabSz="957263" rtl="0" eaLnBrk="1" fontAlgn="base" latinLnBrk="0" hangingPunct="1">
              <a:lnSpc>
                <a:spcPct val="100000"/>
              </a:lnSpc>
              <a:spcBef>
                <a:spcPct val="0"/>
              </a:spcBef>
              <a:spcAft>
                <a:spcPct val="0"/>
              </a:spcAft>
              <a:buClrTx/>
              <a:buSzTx/>
              <a:buFontTx/>
              <a:buNone/>
              <a:tabLst/>
            </a:pPr>
            <a:r>
              <a:rPr lang="sv-SE" sz="1000" dirty="0" smtClean="0"/>
              <a:t>Request</a:t>
            </a:r>
            <a:endParaRPr kumimoji="0" lang="sv-SE" sz="1000" b="0" i="0" u="none" strike="noStrike" cap="none" normalizeH="0" baseline="0" dirty="0" smtClean="0">
              <a:ln>
                <a:noFill/>
              </a:ln>
              <a:solidFill>
                <a:schemeClr val="tx1"/>
              </a:solidFill>
              <a:effectLst/>
              <a:latin typeface="Arial" charset="0"/>
            </a:endParaRPr>
          </a:p>
        </p:txBody>
      </p:sp>
      <p:sp>
        <p:nvSpPr>
          <p:cNvPr id="16" name="Rectangle 15"/>
          <p:cNvSpPr/>
          <p:nvPr/>
        </p:nvSpPr>
        <p:spPr bwMode="auto">
          <a:xfrm>
            <a:off x="7732159" y="2702855"/>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25" name="Group 24"/>
          <p:cNvGrpSpPr/>
          <p:nvPr/>
        </p:nvGrpSpPr>
        <p:grpSpPr>
          <a:xfrm>
            <a:off x="631896" y="1925061"/>
            <a:ext cx="178987" cy="784997"/>
            <a:chOff x="2989058" y="776376"/>
            <a:chExt cx="176835" cy="560718"/>
          </a:xfrm>
        </p:grpSpPr>
        <p:cxnSp>
          <p:nvCxnSpPr>
            <p:cNvPr id="20" name="Straight Connector 19"/>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21" name="Oval 20"/>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26" name="Group 25"/>
          <p:cNvGrpSpPr/>
          <p:nvPr/>
        </p:nvGrpSpPr>
        <p:grpSpPr>
          <a:xfrm>
            <a:off x="1769428" y="1922177"/>
            <a:ext cx="178987" cy="784997"/>
            <a:chOff x="2989058" y="776376"/>
            <a:chExt cx="176835" cy="560718"/>
          </a:xfrm>
        </p:grpSpPr>
        <p:cxnSp>
          <p:nvCxnSpPr>
            <p:cNvPr id="27" name="Straight Connector 26"/>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28" name="Oval 27"/>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29" name="Group 28"/>
          <p:cNvGrpSpPr/>
          <p:nvPr/>
        </p:nvGrpSpPr>
        <p:grpSpPr>
          <a:xfrm>
            <a:off x="3286602" y="1922177"/>
            <a:ext cx="178987" cy="784997"/>
            <a:chOff x="2989058" y="776376"/>
            <a:chExt cx="176835" cy="560718"/>
          </a:xfrm>
        </p:grpSpPr>
        <p:cxnSp>
          <p:nvCxnSpPr>
            <p:cNvPr id="30" name="Straight Connector 29"/>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31" name="Oval 30"/>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32" name="Group 31"/>
          <p:cNvGrpSpPr/>
          <p:nvPr/>
        </p:nvGrpSpPr>
        <p:grpSpPr>
          <a:xfrm>
            <a:off x="4441743" y="1930815"/>
            <a:ext cx="178987" cy="784997"/>
            <a:chOff x="2989058" y="776376"/>
            <a:chExt cx="176835" cy="560718"/>
          </a:xfrm>
        </p:grpSpPr>
        <p:cxnSp>
          <p:nvCxnSpPr>
            <p:cNvPr id="33" name="Straight Connector 32"/>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34" name="Oval 33"/>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35" name="Group 34"/>
          <p:cNvGrpSpPr/>
          <p:nvPr/>
        </p:nvGrpSpPr>
        <p:grpSpPr>
          <a:xfrm>
            <a:off x="5642402" y="1922177"/>
            <a:ext cx="178987" cy="784997"/>
            <a:chOff x="2989058" y="776376"/>
            <a:chExt cx="176835" cy="560718"/>
          </a:xfrm>
        </p:grpSpPr>
        <p:cxnSp>
          <p:nvCxnSpPr>
            <p:cNvPr id="36" name="Straight Connector 35"/>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37" name="Oval 36"/>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38" name="Group 37"/>
          <p:cNvGrpSpPr/>
          <p:nvPr/>
        </p:nvGrpSpPr>
        <p:grpSpPr>
          <a:xfrm>
            <a:off x="6989413" y="1922177"/>
            <a:ext cx="178987" cy="784997"/>
            <a:chOff x="2989058" y="776376"/>
            <a:chExt cx="176835" cy="560718"/>
          </a:xfrm>
        </p:grpSpPr>
        <p:cxnSp>
          <p:nvCxnSpPr>
            <p:cNvPr id="39" name="Straight Connector 38"/>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40" name="Oval 39"/>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41" name="Group 40"/>
          <p:cNvGrpSpPr/>
          <p:nvPr/>
        </p:nvGrpSpPr>
        <p:grpSpPr>
          <a:xfrm>
            <a:off x="8144339" y="1917858"/>
            <a:ext cx="178987" cy="784997"/>
            <a:chOff x="2989058" y="776376"/>
            <a:chExt cx="176835" cy="560718"/>
          </a:xfrm>
        </p:grpSpPr>
        <p:cxnSp>
          <p:nvCxnSpPr>
            <p:cNvPr id="42" name="Straight Connector 41"/>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43" name="Oval 42"/>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sp>
        <p:nvSpPr>
          <p:cNvPr id="44" name="Rounded Rectangle 43"/>
          <p:cNvSpPr/>
          <p:nvPr/>
        </p:nvSpPr>
        <p:spPr bwMode="auto">
          <a:xfrm>
            <a:off x="4787709" y="405441"/>
            <a:ext cx="1302589" cy="759125"/>
          </a:xfrm>
          <a:prstGeom prst="roundRect">
            <a:avLst/>
          </a:prstGeom>
          <a:solidFill>
            <a:schemeClr val="accent3">
              <a:lumMod val="20000"/>
              <a:lumOff val="80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RTjP</a:t>
            </a:r>
          </a:p>
          <a:p>
            <a:pPr marL="0" marR="0" indent="0" algn="ctr" defTabSz="957263" rtl="0" eaLnBrk="1" fontAlgn="base" latinLnBrk="0" hangingPunct="1">
              <a:lnSpc>
                <a:spcPct val="100000"/>
              </a:lnSpc>
              <a:spcBef>
                <a:spcPct val="0"/>
              </a:spcBef>
              <a:spcAft>
                <a:spcPct val="0"/>
              </a:spcAft>
              <a:buClrTx/>
              <a:buSzTx/>
              <a:buFontTx/>
              <a:buNone/>
              <a:tabLst/>
            </a:pPr>
            <a:r>
              <a:rPr lang="sv-SE" dirty="0" smtClean="0"/>
              <a:t>Dalarna</a:t>
            </a:r>
            <a:endParaRPr kumimoji="0" lang="sv-SE" sz="1900" b="0" i="0" u="none" strike="noStrike" cap="none" normalizeH="0" baseline="0" dirty="0" smtClean="0">
              <a:ln>
                <a:noFill/>
              </a:ln>
              <a:solidFill>
                <a:schemeClr val="tx1"/>
              </a:solidFill>
              <a:effectLst/>
              <a:latin typeface="Arial" charset="0"/>
            </a:endParaRPr>
          </a:p>
        </p:txBody>
      </p:sp>
      <p:sp>
        <p:nvSpPr>
          <p:cNvPr id="45" name="Rounded Rectangle 44"/>
          <p:cNvSpPr/>
          <p:nvPr/>
        </p:nvSpPr>
        <p:spPr bwMode="auto">
          <a:xfrm>
            <a:off x="3302544" y="415497"/>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Cosmic</a:t>
            </a:r>
          </a:p>
          <a:p>
            <a:pPr marL="0" marR="0" indent="0" algn="ctr" defTabSz="957263" rtl="0" eaLnBrk="1" fontAlgn="base" latinLnBrk="0" hangingPunct="1">
              <a:lnSpc>
                <a:spcPct val="100000"/>
              </a:lnSpc>
              <a:spcBef>
                <a:spcPct val="0"/>
              </a:spcBef>
              <a:spcAft>
                <a:spcPct val="0"/>
              </a:spcAft>
              <a:buClrTx/>
              <a:buSzTx/>
              <a:buFontTx/>
              <a:buNone/>
              <a:tabLst/>
            </a:pPr>
            <a:r>
              <a:rPr lang="sv-SE" dirty="0" smtClean="0"/>
              <a:t>Uppsala</a:t>
            </a:r>
            <a:endParaRPr kumimoji="0" lang="sv-SE" sz="1900" b="0" i="0" u="none" strike="noStrike" cap="none" normalizeH="0" baseline="0" dirty="0" smtClean="0">
              <a:ln>
                <a:noFill/>
              </a:ln>
              <a:solidFill>
                <a:schemeClr val="tx1"/>
              </a:solidFill>
              <a:effectLst/>
              <a:latin typeface="Arial" charset="0"/>
            </a:endParaRPr>
          </a:p>
        </p:txBody>
      </p:sp>
      <p:sp>
        <p:nvSpPr>
          <p:cNvPr id="46" name="Rounded Rectangle 45"/>
          <p:cNvSpPr/>
          <p:nvPr/>
        </p:nvSpPr>
        <p:spPr bwMode="auto">
          <a:xfrm>
            <a:off x="1718272" y="405440"/>
            <a:ext cx="1401696"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Journalen</a:t>
            </a:r>
          </a:p>
        </p:txBody>
      </p:sp>
      <p:sp>
        <p:nvSpPr>
          <p:cNvPr id="47" name="Rounded Rectangle 46"/>
          <p:cNvSpPr/>
          <p:nvPr/>
        </p:nvSpPr>
        <p:spPr bwMode="auto">
          <a:xfrm>
            <a:off x="233107" y="415497"/>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NPÖ</a:t>
            </a:r>
          </a:p>
        </p:txBody>
      </p:sp>
      <p:sp>
        <p:nvSpPr>
          <p:cNvPr id="48" name="Rounded Rectangle 47"/>
          <p:cNvSpPr/>
          <p:nvPr/>
        </p:nvSpPr>
        <p:spPr bwMode="auto">
          <a:xfrm>
            <a:off x="6272874" y="391036"/>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ABC</a:t>
            </a:r>
          </a:p>
        </p:txBody>
      </p:sp>
      <p:sp>
        <p:nvSpPr>
          <p:cNvPr id="49" name="Rounded Rectangle 48"/>
          <p:cNvSpPr/>
          <p:nvPr/>
        </p:nvSpPr>
        <p:spPr bwMode="auto">
          <a:xfrm>
            <a:off x="7758041" y="391036"/>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XYZ</a:t>
            </a:r>
          </a:p>
        </p:txBody>
      </p:sp>
      <p:sp>
        <p:nvSpPr>
          <p:cNvPr id="51" name="Rounded Rectangle 50"/>
          <p:cNvSpPr/>
          <p:nvPr/>
        </p:nvSpPr>
        <p:spPr bwMode="auto">
          <a:xfrm>
            <a:off x="2608375" y="5666096"/>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dirty="0" smtClean="0">
                <a:ln>
                  <a:noFill/>
                </a:ln>
                <a:solidFill>
                  <a:schemeClr val="tx1"/>
                </a:solidFill>
                <a:effectLst/>
              </a:rPr>
              <a:t>Cosmic LUL</a:t>
            </a:r>
          </a:p>
        </p:txBody>
      </p:sp>
      <p:grpSp>
        <p:nvGrpSpPr>
          <p:cNvPr id="65" name="Group 64"/>
          <p:cNvGrpSpPr/>
          <p:nvPr/>
        </p:nvGrpSpPr>
        <p:grpSpPr>
          <a:xfrm>
            <a:off x="2714225" y="5465966"/>
            <a:ext cx="254302" cy="463531"/>
            <a:chOff x="1194936" y="4764059"/>
            <a:chExt cx="254302" cy="463531"/>
          </a:xfrm>
        </p:grpSpPr>
        <p:sp>
          <p:nvSpPr>
            <p:cNvPr id="66" name="Rectangle 65"/>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67" name="Group 66"/>
            <p:cNvGrpSpPr/>
            <p:nvPr/>
          </p:nvGrpSpPr>
          <p:grpSpPr>
            <a:xfrm>
              <a:off x="1286430" y="4764059"/>
              <a:ext cx="89493" cy="278062"/>
              <a:chOff x="2989058" y="776376"/>
              <a:chExt cx="176835" cy="560718"/>
            </a:xfrm>
          </p:grpSpPr>
          <p:cxnSp>
            <p:nvCxnSpPr>
              <p:cNvPr id="68" name="Straight Connector 67"/>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69" name="Oval 68"/>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70" name="Group 69"/>
          <p:cNvGrpSpPr/>
          <p:nvPr/>
        </p:nvGrpSpPr>
        <p:grpSpPr>
          <a:xfrm>
            <a:off x="3047701" y="5464465"/>
            <a:ext cx="254302" cy="463531"/>
            <a:chOff x="1194936" y="4764059"/>
            <a:chExt cx="254302" cy="463531"/>
          </a:xfrm>
        </p:grpSpPr>
        <p:sp>
          <p:nvSpPr>
            <p:cNvPr id="71" name="Rectangle 70"/>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72" name="Group 71"/>
            <p:cNvGrpSpPr/>
            <p:nvPr/>
          </p:nvGrpSpPr>
          <p:grpSpPr>
            <a:xfrm>
              <a:off x="1286430" y="4764059"/>
              <a:ext cx="89493" cy="278062"/>
              <a:chOff x="2989058" y="776376"/>
              <a:chExt cx="176835" cy="560718"/>
            </a:xfrm>
          </p:grpSpPr>
          <p:cxnSp>
            <p:nvCxnSpPr>
              <p:cNvPr id="73" name="Straight Connector 72"/>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74" name="Oval 73"/>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75" name="Group 74"/>
          <p:cNvGrpSpPr/>
          <p:nvPr/>
        </p:nvGrpSpPr>
        <p:grpSpPr>
          <a:xfrm>
            <a:off x="3391726" y="5464465"/>
            <a:ext cx="254302" cy="463531"/>
            <a:chOff x="1194936" y="4764059"/>
            <a:chExt cx="254302" cy="463531"/>
          </a:xfrm>
        </p:grpSpPr>
        <p:sp>
          <p:nvSpPr>
            <p:cNvPr id="76" name="Rectangle 75"/>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77" name="Group 76"/>
            <p:cNvGrpSpPr/>
            <p:nvPr/>
          </p:nvGrpSpPr>
          <p:grpSpPr>
            <a:xfrm>
              <a:off x="1286430" y="4764059"/>
              <a:ext cx="89493" cy="278062"/>
              <a:chOff x="2989058" y="776376"/>
              <a:chExt cx="176835" cy="560718"/>
            </a:xfrm>
          </p:grpSpPr>
          <p:cxnSp>
            <p:nvCxnSpPr>
              <p:cNvPr id="78" name="Straight Connector 77"/>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79" name="Oval 78"/>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cxnSp>
        <p:nvCxnSpPr>
          <p:cNvPr id="116" name="Straight Connector 115"/>
          <p:cNvCxnSpPr>
            <a:stCxn id="47" idx="2"/>
            <a:endCxn id="21" idx="0"/>
          </p:cNvCxnSpPr>
          <p:nvPr/>
        </p:nvCxnSpPr>
        <p:spPr bwMode="auto">
          <a:xfrm flipH="1">
            <a:off x="721390" y="1174622"/>
            <a:ext cx="163012" cy="750439"/>
          </a:xfrm>
          <a:prstGeom prst="line">
            <a:avLst/>
          </a:prstGeom>
          <a:noFill/>
          <a:ln w="9525" cap="flat" cmpd="sng" algn="ctr">
            <a:solidFill>
              <a:schemeClr val="tx1"/>
            </a:solidFill>
            <a:prstDash val="solid"/>
            <a:round/>
            <a:headEnd type="none" w="med" len="med"/>
            <a:tailEnd type="triangle" w="med" len="med"/>
          </a:ln>
          <a:effectLst/>
        </p:spPr>
      </p:cxnSp>
      <p:cxnSp>
        <p:nvCxnSpPr>
          <p:cNvPr id="118" name="Straight Arrow Connector 117"/>
          <p:cNvCxnSpPr>
            <a:stCxn id="47" idx="2"/>
            <a:endCxn id="28" idx="0"/>
          </p:cNvCxnSpPr>
          <p:nvPr/>
        </p:nvCxnSpPr>
        <p:spPr bwMode="auto">
          <a:xfrm>
            <a:off x="884402" y="1174622"/>
            <a:ext cx="974520" cy="747555"/>
          </a:xfrm>
          <a:prstGeom prst="straightConnector1">
            <a:avLst/>
          </a:prstGeom>
          <a:noFill/>
          <a:ln w="9525" cap="flat" cmpd="sng" algn="ctr">
            <a:solidFill>
              <a:schemeClr val="tx1"/>
            </a:solidFill>
            <a:prstDash val="solid"/>
            <a:round/>
            <a:headEnd type="none" w="med" len="med"/>
            <a:tailEnd type="triangle"/>
          </a:ln>
          <a:effectLst/>
        </p:spPr>
      </p:cxnSp>
      <p:cxnSp>
        <p:nvCxnSpPr>
          <p:cNvPr id="120" name="Straight Arrow Connector 119"/>
          <p:cNvCxnSpPr>
            <a:stCxn id="47" idx="2"/>
            <a:endCxn id="34" idx="1"/>
          </p:cNvCxnSpPr>
          <p:nvPr/>
        </p:nvCxnSpPr>
        <p:spPr bwMode="auto">
          <a:xfrm>
            <a:off x="884402" y="1174622"/>
            <a:ext cx="3583553" cy="786259"/>
          </a:xfrm>
          <a:prstGeom prst="straightConnector1">
            <a:avLst/>
          </a:prstGeom>
          <a:noFill/>
          <a:ln w="9525" cap="flat" cmpd="sng" algn="ctr">
            <a:solidFill>
              <a:schemeClr val="tx1"/>
            </a:solidFill>
            <a:prstDash val="solid"/>
            <a:round/>
            <a:headEnd type="none" w="med" len="med"/>
            <a:tailEnd type="triangle"/>
          </a:ln>
          <a:effectLst/>
        </p:spPr>
      </p:cxnSp>
      <p:cxnSp>
        <p:nvCxnSpPr>
          <p:cNvPr id="122" name="Straight Arrow Connector 121"/>
          <p:cNvCxnSpPr>
            <a:stCxn id="46" idx="2"/>
            <a:endCxn id="21" idx="7"/>
          </p:cNvCxnSpPr>
          <p:nvPr/>
        </p:nvCxnSpPr>
        <p:spPr bwMode="auto">
          <a:xfrm flipH="1">
            <a:off x="784671" y="1164565"/>
            <a:ext cx="1634449" cy="790562"/>
          </a:xfrm>
          <a:prstGeom prst="straightConnector1">
            <a:avLst/>
          </a:prstGeom>
          <a:noFill/>
          <a:ln w="9525" cap="flat" cmpd="sng" algn="ctr">
            <a:solidFill>
              <a:schemeClr val="tx1"/>
            </a:solidFill>
            <a:prstDash val="solid"/>
            <a:round/>
            <a:headEnd type="none" w="med" len="med"/>
            <a:tailEnd type="triangle"/>
          </a:ln>
          <a:effectLst/>
        </p:spPr>
      </p:cxnSp>
      <p:cxnSp>
        <p:nvCxnSpPr>
          <p:cNvPr id="124" name="Straight Arrow Connector 123"/>
          <p:cNvCxnSpPr>
            <a:stCxn id="46" idx="2"/>
            <a:endCxn id="31" idx="0"/>
          </p:cNvCxnSpPr>
          <p:nvPr/>
        </p:nvCxnSpPr>
        <p:spPr bwMode="auto">
          <a:xfrm>
            <a:off x="2419120" y="1164565"/>
            <a:ext cx="956976" cy="757612"/>
          </a:xfrm>
          <a:prstGeom prst="straightConnector1">
            <a:avLst/>
          </a:prstGeom>
          <a:noFill/>
          <a:ln w="9525" cap="flat" cmpd="sng" algn="ctr">
            <a:solidFill>
              <a:schemeClr val="tx1"/>
            </a:solidFill>
            <a:prstDash val="solid"/>
            <a:round/>
            <a:headEnd type="none" w="med" len="med"/>
            <a:tailEnd type="triangle"/>
          </a:ln>
          <a:effectLst/>
        </p:spPr>
      </p:cxnSp>
      <p:cxnSp>
        <p:nvCxnSpPr>
          <p:cNvPr id="126" name="Straight Arrow Connector 125"/>
          <p:cNvCxnSpPr>
            <a:stCxn id="46" idx="2"/>
            <a:endCxn id="34" idx="0"/>
          </p:cNvCxnSpPr>
          <p:nvPr/>
        </p:nvCxnSpPr>
        <p:spPr bwMode="auto">
          <a:xfrm>
            <a:off x="2419120" y="1164565"/>
            <a:ext cx="2112117" cy="766250"/>
          </a:xfrm>
          <a:prstGeom prst="straightConnector1">
            <a:avLst/>
          </a:prstGeom>
          <a:noFill/>
          <a:ln w="9525" cap="flat" cmpd="sng" algn="ctr">
            <a:solidFill>
              <a:schemeClr val="tx1"/>
            </a:solidFill>
            <a:prstDash val="solid"/>
            <a:round/>
            <a:headEnd type="none" w="med" len="med"/>
            <a:tailEnd type="triangle"/>
          </a:ln>
          <a:effectLst/>
        </p:spPr>
      </p:cxnSp>
      <p:cxnSp>
        <p:nvCxnSpPr>
          <p:cNvPr id="128" name="Straight Arrow Connector 127"/>
          <p:cNvCxnSpPr>
            <a:stCxn id="46" idx="2"/>
            <a:endCxn id="37" idx="0"/>
          </p:cNvCxnSpPr>
          <p:nvPr/>
        </p:nvCxnSpPr>
        <p:spPr bwMode="auto">
          <a:xfrm>
            <a:off x="2419120" y="1164565"/>
            <a:ext cx="3312776" cy="757612"/>
          </a:xfrm>
          <a:prstGeom prst="straightConnector1">
            <a:avLst/>
          </a:prstGeom>
          <a:noFill/>
          <a:ln w="9525" cap="flat" cmpd="sng" algn="ctr">
            <a:solidFill>
              <a:schemeClr val="tx1"/>
            </a:solidFill>
            <a:prstDash val="solid"/>
            <a:round/>
            <a:headEnd type="none" w="med" len="med"/>
            <a:tailEnd type="triangle"/>
          </a:ln>
          <a:effectLst/>
        </p:spPr>
      </p:cxnSp>
      <p:cxnSp>
        <p:nvCxnSpPr>
          <p:cNvPr id="130" name="Straight Arrow Connector 129"/>
          <p:cNvCxnSpPr>
            <a:stCxn id="44" idx="2"/>
            <a:endCxn id="40" idx="1"/>
          </p:cNvCxnSpPr>
          <p:nvPr/>
        </p:nvCxnSpPr>
        <p:spPr bwMode="auto">
          <a:xfrm>
            <a:off x="5439004" y="1164566"/>
            <a:ext cx="1576621" cy="787677"/>
          </a:xfrm>
          <a:prstGeom prst="straightConnector1">
            <a:avLst/>
          </a:prstGeom>
          <a:noFill/>
          <a:ln w="9525" cap="flat" cmpd="sng" algn="ctr">
            <a:solidFill>
              <a:schemeClr val="tx1"/>
            </a:solidFill>
            <a:prstDash val="solid"/>
            <a:round/>
            <a:headEnd type="none" w="med" len="med"/>
            <a:tailEnd type="triangle"/>
          </a:ln>
          <a:effectLst/>
        </p:spPr>
      </p:cxnSp>
      <p:cxnSp>
        <p:nvCxnSpPr>
          <p:cNvPr id="132" name="Straight Arrow Connector 131"/>
          <p:cNvCxnSpPr>
            <a:stCxn id="44" idx="2"/>
            <a:endCxn id="43" idx="7"/>
          </p:cNvCxnSpPr>
          <p:nvPr/>
        </p:nvCxnSpPr>
        <p:spPr bwMode="auto">
          <a:xfrm>
            <a:off x="5439004" y="1164566"/>
            <a:ext cx="2858110" cy="783358"/>
          </a:xfrm>
          <a:prstGeom prst="straightConnector1">
            <a:avLst/>
          </a:prstGeom>
          <a:noFill/>
          <a:ln w="9525" cap="flat" cmpd="sng" algn="ctr">
            <a:solidFill>
              <a:schemeClr val="tx1"/>
            </a:solidFill>
            <a:prstDash val="solid"/>
            <a:round/>
            <a:headEnd type="none" w="med" len="med"/>
            <a:tailEnd type="triangle"/>
          </a:ln>
          <a:effectLst/>
        </p:spPr>
      </p:cxnSp>
      <p:cxnSp>
        <p:nvCxnSpPr>
          <p:cNvPr id="135" name="Straight Arrow Connector 134"/>
          <p:cNvCxnSpPr>
            <a:stCxn id="48" idx="2"/>
            <a:endCxn id="34" idx="6"/>
          </p:cNvCxnSpPr>
          <p:nvPr/>
        </p:nvCxnSpPr>
        <p:spPr bwMode="auto">
          <a:xfrm flipH="1">
            <a:off x="4620730" y="1150161"/>
            <a:ext cx="2303439" cy="883307"/>
          </a:xfrm>
          <a:prstGeom prst="straightConnector1">
            <a:avLst/>
          </a:prstGeom>
          <a:noFill/>
          <a:ln w="9525" cap="flat" cmpd="sng" algn="ctr">
            <a:solidFill>
              <a:schemeClr val="tx1"/>
            </a:solidFill>
            <a:prstDash val="solid"/>
            <a:round/>
            <a:headEnd type="none" w="med" len="med"/>
            <a:tailEnd type="triangle"/>
          </a:ln>
          <a:effectLst/>
        </p:spPr>
      </p:cxnSp>
      <p:cxnSp>
        <p:nvCxnSpPr>
          <p:cNvPr id="141" name="Straight Arrow Connector 140"/>
          <p:cNvCxnSpPr>
            <a:stCxn id="18" idx="2"/>
            <a:endCxn id="69" idx="0"/>
          </p:cNvCxnSpPr>
          <p:nvPr/>
        </p:nvCxnSpPr>
        <p:spPr bwMode="auto">
          <a:xfrm flipH="1">
            <a:off x="2850466" y="4604428"/>
            <a:ext cx="1721534" cy="861538"/>
          </a:xfrm>
          <a:prstGeom prst="straightConnector1">
            <a:avLst/>
          </a:prstGeom>
          <a:noFill/>
          <a:ln w="9525" cap="flat" cmpd="sng" algn="ctr">
            <a:solidFill>
              <a:schemeClr val="tx1"/>
            </a:solidFill>
            <a:prstDash val="solid"/>
            <a:round/>
            <a:headEnd type="none" w="med" len="med"/>
            <a:tailEnd type="triangle"/>
          </a:ln>
          <a:effectLst/>
        </p:spPr>
      </p:cxnSp>
      <p:cxnSp>
        <p:nvCxnSpPr>
          <p:cNvPr id="143" name="Straight Arrow Connector 142"/>
          <p:cNvCxnSpPr>
            <a:stCxn id="18" idx="2"/>
            <a:endCxn id="74" idx="7"/>
          </p:cNvCxnSpPr>
          <p:nvPr/>
        </p:nvCxnSpPr>
        <p:spPr bwMode="auto">
          <a:xfrm flipH="1">
            <a:off x="3215582" y="4604428"/>
            <a:ext cx="1356418" cy="870687"/>
          </a:xfrm>
          <a:prstGeom prst="straightConnector1">
            <a:avLst/>
          </a:prstGeom>
          <a:noFill/>
          <a:ln w="9525" cap="flat" cmpd="sng" algn="ctr">
            <a:solidFill>
              <a:schemeClr val="tx1"/>
            </a:solidFill>
            <a:prstDash val="solid"/>
            <a:round/>
            <a:headEnd type="none" w="med" len="med"/>
            <a:tailEnd type="triangle"/>
          </a:ln>
          <a:effectLst/>
        </p:spPr>
      </p:cxnSp>
      <p:cxnSp>
        <p:nvCxnSpPr>
          <p:cNvPr id="145" name="Straight Arrow Connector 144"/>
          <p:cNvCxnSpPr>
            <a:stCxn id="18" idx="2"/>
            <a:endCxn id="79" idx="0"/>
          </p:cNvCxnSpPr>
          <p:nvPr/>
        </p:nvCxnSpPr>
        <p:spPr bwMode="auto">
          <a:xfrm flipH="1">
            <a:off x="3527967" y="4604428"/>
            <a:ext cx="1044033" cy="860037"/>
          </a:xfrm>
          <a:prstGeom prst="straightConnector1">
            <a:avLst/>
          </a:prstGeom>
          <a:noFill/>
          <a:ln w="9525" cap="flat" cmpd="sng" algn="ctr">
            <a:solidFill>
              <a:schemeClr val="tx1"/>
            </a:solidFill>
            <a:prstDash val="solid"/>
            <a:round/>
            <a:headEnd type="none" w="med" len="med"/>
            <a:tailEnd type="triangle"/>
          </a:ln>
          <a:effectLst/>
        </p:spPr>
      </p:cxnSp>
      <p:cxnSp>
        <p:nvCxnSpPr>
          <p:cNvPr id="155" name="Straight Arrow Connector 154"/>
          <p:cNvCxnSpPr>
            <a:stCxn id="45" idx="2"/>
            <a:endCxn id="40" idx="1"/>
          </p:cNvCxnSpPr>
          <p:nvPr/>
        </p:nvCxnSpPr>
        <p:spPr bwMode="auto">
          <a:xfrm>
            <a:off x="3953839" y="1174622"/>
            <a:ext cx="3061786" cy="777621"/>
          </a:xfrm>
          <a:prstGeom prst="straightConnector1">
            <a:avLst/>
          </a:prstGeom>
          <a:noFill/>
          <a:ln w="9525" cap="flat" cmpd="sng" algn="ctr">
            <a:solidFill>
              <a:schemeClr val="tx1"/>
            </a:solidFill>
            <a:prstDash val="solid"/>
            <a:round/>
            <a:headEnd type="none" w="med" len="med"/>
            <a:tailEnd type="triangle"/>
          </a:ln>
          <a:effectLst/>
        </p:spPr>
      </p:cxnSp>
      <p:cxnSp>
        <p:nvCxnSpPr>
          <p:cNvPr id="157" name="Straight Arrow Connector 156"/>
          <p:cNvCxnSpPr>
            <a:stCxn id="45" idx="2"/>
            <a:endCxn id="31" idx="7"/>
          </p:cNvCxnSpPr>
          <p:nvPr/>
        </p:nvCxnSpPr>
        <p:spPr bwMode="auto">
          <a:xfrm flipH="1">
            <a:off x="3439377" y="1174622"/>
            <a:ext cx="514462" cy="777621"/>
          </a:xfrm>
          <a:prstGeom prst="straightConnector1">
            <a:avLst/>
          </a:prstGeom>
          <a:noFill/>
          <a:ln w="9525" cap="flat" cmpd="sng" algn="ctr">
            <a:solidFill>
              <a:schemeClr val="tx1"/>
            </a:solidFill>
            <a:prstDash val="solid"/>
            <a:round/>
            <a:headEnd type="none" w="med" len="med"/>
            <a:tailEnd type="triangle"/>
          </a:ln>
          <a:effectLst/>
        </p:spPr>
      </p:cxnSp>
      <p:cxnSp>
        <p:nvCxnSpPr>
          <p:cNvPr id="160" name="Straight Arrow Connector 159"/>
          <p:cNvCxnSpPr>
            <a:stCxn id="47" idx="2"/>
            <a:endCxn id="31" idx="1"/>
          </p:cNvCxnSpPr>
          <p:nvPr/>
        </p:nvCxnSpPr>
        <p:spPr bwMode="auto">
          <a:xfrm>
            <a:off x="884402" y="1174622"/>
            <a:ext cx="2428412" cy="777621"/>
          </a:xfrm>
          <a:prstGeom prst="straightConnector1">
            <a:avLst/>
          </a:prstGeom>
          <a:no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303228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0" y="2431510"/>
            <a:ext cx="9144000" cy="2172918"/>
          </a:xfrm>
          <a:prstGeom prst="roundRect">
            <a:avLst/>
          </a:prstGeom>
          <a:solidFill>
            <a:schemeClr val="tx1">
              <a:lumMod val="10000"/>
              <a:lumOff val="90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Nationell Tjänsteplattform</a:t>
            </a:r>
          </a:p>
        </p:txBody>
      </p:sp>
      <p:sp>
        <p:nvSpPr>
          <p:cNvPr id="9" name="Rectangle 8"/>
          <p:cNvSpPr/>
          <p:nvPr/>
        </p:nvSpPr>
        <p:spPr bwMode="auto">
          <a:xfrm>
            <a:off x="2766216" y="2593604"/>
            <a:ext cx="3600091" cy="838058"/>
          </a:xfrm>
          <a:prstGeom prst="rect">
            <a:avLst/>
          </a:prstGeom>
          <a:solidFill>
            <a:schemeClr val="accent6">
              <a:lumMod val="95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clinicalprocess:healthcond:description</a:t>
            </a:r>
          </a:p>
          <a:p>
            <a:pPr marL="0" marR="0" indent="0" algn="ctr" defTabSz="957263" rtl="0" eaLnBrk="1" fontAlgn="base" latinLnBrk="0" hangingPunct="1">
              <a:lnSpc>
                <a:spcPct val="100000"/>
              </a:lnSpc>
              <a:spcBef>
                <a:spcPct val="0"/>
              </a:spcBef>
              <a:spcAft>
                <a:spcPct val="0"/>
              </a:spcAft>
              <a:buClrTx/>
              <a:buSzTx/>
              <a:buFontTx/>
              <a:buNone/>
              <a:tabLst/>
            </a:pPr>
            <a:r>
              <a:rPr lang="sv-SE" sz="1000" dirty="0" smtClean="0"/>
              <a:t>(Tillståndsbeskrivning)</a:t>
            </a:r>
            <a:endParaRPr kumimoji="0" lang="sv-SE" sz="10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94901" y="2593604"/>
            <a:ext cx="2562045" cy="838058"/>
          </a:xfrm>
          <a:prstGeom prst="rect">
            <a:avLst/>
          </a:prstGeom>
          <a:solidFill>
            <a:schemeClr val="accent6">
              <a:lumMod val="95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clinicalprocess:logistics:logistics</a:t>
            </a:r>
          </a:p>
          <a:p>
            <a:pPr marL="0" marR="0" indent="0" algn="ctr" defTabSz="957263" rtl="0" eaLnBrk="1" fontAlgn="base" latinLnBrk="0" hangingPunct="1">
              <a:lnSpc>
                <a:spcPct val="100000"/>
              </a:lnSpc>
              <a:spcBef>
                <a:spcPct val="0"/>
              </a:spcBef>
              <a:spcAft>
                <a:spcPct val="0"/>
              </a:spcAft>
              <a:buClrTx/>
              <a:buSzTx/>
              <a:buFontTx/>
              <a:buNone/>
              <a:tabLst/>
            </a:pPr>
            <a:r>
              <a:rPr lang="sv-SE" sz="1000" dirty="0" smtClean="0"/>
              <a:t>(Resurssamordning)</a:t>
            </a:r>
            <a:endParaRPr kumimoji="0" lang="sv-SE" sz="1000" b="0" i="0" u="none" strike="noStrike" cap="none" normalizeH="0" baseline="0" dirty="0" smtClean="0">
              <a:ln>
                <a:noFill/>
              </a:ln>
              <a:solidFill>
                <a:schemeClr val="tx1"/>
              </a:solidFill>
              <a:effectLst/>
              <a:latin typeface="Arial" charset="0"/>
            </a:endParaRPr>
          </a:p>
        </p:txBody>
      </p:sp>
      <p:sp>
        <p:nvSpPr>
          <p:cNvPr id="4" name="Rectangle 3"/>
          <p:cNvSpPr/>
          <p:nvPr/>
        </p:nvSpPr>
        <p:spPr bwMode="auto">
          <a:xfrm>
            <a:off x="196978" y="2718681"/>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GetCare</a:t>
            </a:r>
          </a:p>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Contacts</a:t>
            </a:r>
          </a:p>
        </p:txBody>
      </p:sp>
      <p:sp>
        <p:nvSpPr>
          <p:cNvPr id="5" name="Rectangle 4"/>
          <p:cNvSpPr/>
          <p:nvPr/>
        </p:nvSpPr>
        <p:spPr bwMode="auto">
          <a:xfrm>
            <a:off x="2881235" y="2718681"/>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GetCare Documentation</a:t>
            </a:r>
          </a:p>
        </p:txBody>
      </p:sp>
      <p:sp>
        <p:nvSpPr>
          <p:cNvPr id="6" name="Rectangle 5"/>
          <p:cNvSpPr/>
          <p:nvPr/>
        </p:nvSpPr>
        <p:spPr bwMode="auto">
          <a:xfrm>
            <a:off x="4042926" y="2718681"/>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GetDiagnosis</a:t>
            </a:r>
          </a:p>
        </p:txBody>
      </p:sp>
      <p:sp>
        <p:nvSpPr>
          <p:cNvPr id="12" name="Rectangle 11"/>
          <p:cNvSpPr/>
          <p:nvPr/>
        </p:nvSpPr>
        <p:spPr bwMode="auto">
          <a:xfrm>
            <a:off x="1337101" y="2707174"/>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sp>
        <p:nvSpPr>
          <p:cNvPr id="13" name="Rectangle 12"/>
          <p:cNvSpPr/>
          <p:nvPr/>
        </p:nvSpPr>
        <p:spPr bwMode="auto">
          <a:xfrm>
            <a:off x="5230487" y="2715812"/>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sp>
        <p:nvSpPr>
          <p:cNvPr id="14" name="Rectangle 13"/>
          <p:cNvSpPr/>
          <p:nvPr/>
        </p:nvSpPr>
        <p:spPr bwMode="auto">
          <a:xfrm>
            <a:off x="6498585" y="2589285"/>
            <a:ext cx="2562045" cy="842377"/>
          </a:xfrm>
          <a:prstGeom prst="rect">
            <a:avLst/>
          </a:prstGeom>
          <a:solidFill>
            <a:schemeClr val="accent6">
              <a:lumMod val="95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clinicalprocess:activity:request</a:t>
            </a:r>
          </a:p>
          <a:p>
            <a:pPr marL="0" marR="0" indent="0" algn="ctr" defTabSz="957263" rtl="0" eaLnBrk="1" fontAlgn="base" latinLnBrk="0" hangingPunct="1">
              <a:lnSpc>
                <a:spcPct val="100000"/>
              </a:lnSpc>
              <a:spcBef>
                <a:spcPct val="0"/>
              </a:spcBef>
              <a:spcAft>
                <a:spcPct val="0"/>
              </a:spcAft>
              <a:buClrTx/>
              <a:buSzTx/>
              <a:buFontTx/>
              <a:buNone/>
              <a:tabLst/>
            </a:pPr>
            <a:r>
              <a:rPr lang="sv-SE" sz="1000" dirty="0" smtClean="0"/>
              <a:t>(Resurssamordning)</a:t>
            </a:r>
            <a:endParaRPr kumimoji="0" lang="sv-SE" sz="1000" b="0" i="0" u="none" strike="noStrike" cap="none" normalizeH="0" baseline="0" dirty="0" smtClean="0">
              <a:ln>
                <a:noFill/>
              </a:ln>
              <a:solidFill>
                <a:schemeClr val="tx1"/>
              </a:solidFill>
              <a:effectLst/>
              <a:latin typeface="Arial" charset="0"/>
            </a:endParaRPr>
          </a:p>
        </p:txBody>
      </p:sp>
      <p:sp>
        <p:nvSpPr>
          <p:cNvPr id="15" name="Rectangle 14"/>
          <p:cNvSpPr/>
          <p:nvPr/>
        </p:nvSpPr>
        <p:spPr bwMode="auto">
          <a:xfrm>
            <a:off x="6592036" y="2714362"/>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lang="sv-SE" sz="1000" dirty="0" smtClean="0"/>
              <a:t>Process</a:t>
            </a:r>
          </a:p>
          <a:p>
            <a:pPr marL="0" marR="0" indent="0" algn="l" defTabSz="957263" rtl="0" eaLnBrk="1" fontAlgn="base" latinLnBrk="0" hangingPunct="1">
              <a:lnSpc>
                <a:spcPct val="100000"/>
              </a:lnSpc>
              <a:spcBef>
                <a:spcPct val="0"/>
              </a:spcBef>
              <a:spcAft>
                <a:spcPct val="0"/>
              </a:spcAft>
              <a:buClrTx/>
              <a:buSzTx/>
              <a:buFontTx/>
              <a:buNone/>
              <a:tabLst/>
            </a:pPr>
            <a:r>
              <a:rPr lang="sv-SE" sz="1000" dirty="0" smtClean="0"/>
              <a:t>Request</a:t>
            </a:r>
            <a:endParaRPr kumimoji="0" lang="sv-SE" sz="1000" b="0" i="0" u="none" strike="noStrike" cap="none" normalizeH="0" baseline="0" dirty="0" smtClean="0">
              <a:ln>
                <a:noFill/>
              </a:ln>
              <a:solidFill>
                <a:schemeClr val="tx1"/>
              </a:solidFill>
              <a:effectLst/>
              <a:latin typeface="Arial" charset="0"/>
            </a:endParaRPr>
          </a:p>
        </p:txBody>
      </p:sp>
      <p:sp>
        <p:nvSpPr>
          <p:cNvPr id="16" name="Rectangle 15"/>
          <p:cNvSpPr/>
          <p:nvPr/>
        </p:nvSpPr>
        <p:spPr bwMode="auto">
          <a:xfrm>
            <a:off x="7732159" y="2702855"/>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25" name="Group 24"/>
          <p:cNvGrpSpPr/>
          <p:nvPr/>
        </p:nvGrpSpPr>
        <p:grpSpPr>
          <a:xfrm>
            <a:off x="631896" y="1925061"/>
            <a:ext cx="178987" cy="784997"/>
            <a:chOff x="2989058" y="776376"/>
            <a:chExt cx="176835" cy="560718"/>
          </a:xfrm>
        </p:grpSpPr>
        <p:cxnSp>
          <p:nvCxnSpPr>
            <p:cNvPr id="20" name="Straight Connector 19"/>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21" name="Oval 20"/>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26" name="Group 25"/>
          <p:cNvGrpSpPr/>
          <p:nvPr/>
        </p:nvGrpSpPr>
        <p:grpSpPr>
          <a:xfrm>
            <a:off x="1769428" y="1922177"/>
            <a:ext cx="178987" cy="784997"/>
            <a:chOff x="2989058" y="776376"/>
            <a:chExt cx="176835" cy="560718"/>
          </a:xfrm>
        </p:grpSpPr>
        <p:cxnSp>
          <p:nvCxnSpPr>
            <p:cNvPr id="27" name="Straight Connector 26"/>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28" name="Oval 27"/>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29" name="Group 28"/>
          <p:cNvGrpSpPr/>
          <p:nvPr/>
        </p:nvGrpSpPr>
        <p:grpSpPr>
          <a:xfrm>
            <a:off x="3286602" y="1922177"/>
            <a:ext cx="178987" cy="784997"/>
            <a:chOff x="2989058" y="776376"/>
            <a:chExt cx="176835" cy="560718"/>
          </a:xfrm>
        </p:grpSpPr>
        <p:cxnSp>
          <p:nvCxnSpPr>
            <p:cNvPr id="30" name="Straight Connector 29"/>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31" name="Oval 30"/>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32" name="Group 31"/>
          <p:cNvGrpSpPr/>
          <p:nvPr/>
        </p:nvGrpSpPr>
        <p:grpSpPr>
          <a:xfrm>
            <a:off x="4441743" y="1930815"/>
            <a:ext cx="178987" cy="784997"/>
            <a:chOff x="2989058" y="776376"/>
            <a:chExt cx="176835" cy="560718"/>
          </a:xfrm>
        </p:grpSpPr>
        <p:cxnSp>
          <p:nvCxnSpPr>
            <p:cNvPr id="33" name="Straight Connector 32"/>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34" name="Oval 33"/>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35" name="Group 34"/>
          <p:cNvGrpSpPr/>
          <p:nvPr/>
        </p:nvGrpSpPr>
        <p:grpSpPr>
          <a:xfrm>
            <a:off x="5642402" y="1922177"/>
            <a:ext cx="178987" cy="784997"/>
            <a:chOff x="2989058" y="776376"/>
            <a:chExt cx="176835" cy="560718"/>
          </a:xfrm>
        </p:grpSpPr>
        <p:cxnSp>
          <p:nvCxnSpPr>
            <p:cNvPr id="36" name="Straight Connector 35"/>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37" name="Oval 36"/>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38" name="Group 37"/>
          <p:cNvGrpSpPr/>
          <p:nvPr/>
        </p:nvGrpSpPr>
        <p:grpSpPr>
          <a:xfrm>
            <a:off x="6989413" y="1922177"/>
            <a:ext cx="178987" cy="784997"/>
            <a:chOff x="2989058" y="776376"/>
            <a:chExt cx="176835" cy="560718"/>
          </a:xfrm>
        </p:grpSpPr>
        <p:cxnSp>
          <p:nvCxnSpPr>
            <p:cNvPr id="39" name="Straight Connector 38"/>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40" name="Oval 39"/>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41" name="Group 40"/>
          <p:cNvGrpSpPr/>
          <p:nvPr/>
        </p:nvGrpSpPr>
        <p:grpSpPr>
          <a:xfrm>
            <a:off x="8144339" y="1917858"/>
            <a:ext cx="178987" cy="784997"/>
            <a:chOff x="2989058" y="776376"/>
            <a:chExt cx="176835" cy="560718"/>
          </a:xfrm>
        </p:grpSpPr>
        <p:cxnSp>
          <p:nvCxnSpPr>
            <p:cNvPr id="42" name="Straight Connector 41"/>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43" name="Oval 42"/>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sp>
        <p:nvSpPr>
          <p:cNvPr id="44" name="Rounded Rectangle 43"/>
          <p:cNvSpPr/>
          <p:nvPr/>
        </p:nvSpPr>
        <p:spPr bwMode="auto">
          <a:xfrm>
            <a:off x="4787709" y="405441"/>
            <a:ext cx="1302589" cy="759125"/>
          </a:xfrm>
          <a:prstGeom prst="roundRect">
            <a:avLst/>
          </a:prstGeom>
          <a:solidFill>
            <a:schemeClr val="accent3">
              <a:lumMod val="20000"/>
              <a:lumOff val="80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RTjP</a:t>
            </a:r>
          </a:p>
          <a:p>
            <a:pPr marL="0" marR="0" indent="0" algn="ctr" defTabSz="957263" rtl="0" eaLnBrk="1" fontAlgn="base" latinLnBrk="0" hangingPunct="1">
              <a:lnSpc>
                <a:spcPct val="100000"/>
              </a:lnSpc>
              <a:spcBef>
                <a:spcPct val="0"/>
              </a:spcBef>
              <a:spcAft>
                <a:spcPct val="0"/>
              </a:spcAft>
              <a:buClrTx/>
              <a:buSzTx/>
              <a:buFontTx/>
              <a:buNone/>
              <a:tabLst/>
            </a:pPr>
            <a:r>
              <a:rPr lang="sv-SE" dirty="0" smtClean="0"/>
              <a:t>Dalarna</a:t>
            </a:r>
            <a:endParaRPr kumimoji="0" lang="sv-SE" sz="1900" b="0" i="0" u="none" strike="noStrike" cap="none" normalizeH="0" baseline="0" dirty="0" smtClean="0">
              <a:ln>
                <a:noFill/>
              </a:ln>
              <a:solidFill>
                <a:schemeClr val="tx1"/>
              </a:solidFill>
              <a:effectLst/>
              <a:latin typeface="Arial" charset="0"/>
            </a:endParaRPr>
          </a:p>
        </p:txBody>
      </p:sp>
      <p:sp>
        <p:nvSpPr>
          <p:cNvPr id="45" name="Rounded Rectangle 44"/>
          <p:cNvSpPr/>
          <p:nvPr/>
        </p:nvSpPr>
        <p:spPr bwMode="auto">
          <a:xfrm>
            <a:off x="3302544" y="415497"/>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Cosmic</a:t>
            </a:r>
          </a:p>
          <a:p>
            <a:pPr marL="0" marR="0" indent="0" algn="ctr" defTabSz="957263" rtl="0" eaLnBrk="1" fontAlgn="base" latinLnBrk="0" hangingPunct="1">
              <a:lnSpc>
                <a:spcPct val="100000"/>
              </a:lnSpc>
              <a:spcBef>
                <a:spcPct val="0"/>
              </a:spcBef>
              <a:spcAft>
                <a:spcPct val="0"/>
              </a:spcAft>
              <a:buClrTx/>
              <a:buSzTx/>
              <a:buFontTx/>
              <a:buNone/>
              <a:tabLst/>
            </a:pPr>
            <a:r>
              <a:rPr lang="sv-SE" dirty="0" smtClean="0"/>
              <a:t>Uppsala</a:t>
            </a:r>
            <a:endParaRPr kumimoji="0" lang="sv-SE" sz="1900" b="0" i="0" u="none" strike="noStrike" cap="none" normalizeH="0" baseline="0" dirty="0" smtClean="0">
              <a:ln>
                <a:noFill/>
              </a:ln>
              <a:solidFill>
                <a:schemeClr val="tx1"/>
              </a:solidFill>
              <a:effectLst/>
              <a:latin typeface="Arial" charset="0"/>
            </a:endParaRPr>
          </a:p>
        </p:txBody>
      </p:sp>
      <p:sp>
        <p:nvSpPr>
          <p:cNvPr id="46" name="Rounded Rectangle 45"/>
          <p:cNvSpPr/>
          <p:nvPr/>
        </p:nvSpPr>
        <p:spPr bwMode="auto">
          <a:xfrm>
            <a:off x="1718272" y="405440"/>
            <a:ext cx="1401696"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Journalen</a:t>
            </a:r>
          </a:p>
        </p:txBody>
      </p:sp>
      <p:sp>
        <p:nvSpPr>
          <p:cNvPr id="47" name="Rounded Rectangle 46"/>
          <p:cNvSpPr/>
          <p:nvPr/>
        </p:nvSpPr>
        <p:spPr bwMode="auto">
          <a:xfrm>
            <a:off x="233107" y="415497"/>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NPÖ</a:t>
            </a:r>
          </a:p>
        </p:txBody>
      </p:sp>
      <p:sp>
        <p:nvSpPr>
          <p:cNvPr id="48" name="Rounded Rectangle 47"/>
          <p:cNvSpPr/>
          <p:nvPr/>
        </p:nvSpPr>
        <p:spPr bwMode="auto">
          <a:xfrm>
            <a:off x="6272874" y="391036"/>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ABC</a:t>
            </a:r>
          </a:p>
        </p:txBody>
      </p:sp>
      <p:sp>
        <p:nvSpPr>
          <p:cNvPr id="49" name="Rounded Rectangle 48"/>
          <p:cNvSpPr/>
          <p:nvPr/>
        </p:nvSpPr>
        <p:spPr bwMode="auto">
          <a:xfrm>
            <a:off x="7758041" y="391036"/>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XYZ</a:t>
            </a:r>
          </a:p>
        </p:txBody>
      </p:sp>
      <p:sp>
        <p:nvSpPr>
          <p:cNvPr id="50" name="Rounded Rectangle 49"/>
          <p:cNvSpPr/>
          <p:nvPr/>
        </p:nvSpPr>
        <p:spPr bwMode="auto">
          <a:xfrm>
            <a:off x="4085309" y="5656040"/>
            <a:ext cx="1302589" cy="759125"/>
          </a:xfrm>
          <a:prstGeom prst="roundRect">
            <a:avLst/>
          </a:prstGeom>
          <a:solidFill>
            <a:schemeClr val="accent3">
              <a:lumMod val="20000"/>
              <a:lumOff val="80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dirty="0" smtClean="0">
                <a:ln>
                  <a:noFill/>
                </a:ln>
                <a:solidFill>
                  <a:schemeClr val="tx1"/>
                </a:solidFill>
                <a:effectLst/>
              </a:rPr>
              <a:t>RTjP </a:t>
            </a:r>
            <a:r>
              <a:rPr lang="sv-SE" sz="1400" dirty="0" smtClean="0"/>
              <a:t>VGR</a:t>
            </a:r>
            <a:endParaRPr kumimoji="0" lang="sv-SE" sz="1400" b="0" i="0" u="none" strike="noStrike" cap="none" normalizeH="0" baseline="0" dirty="0" smtClean="0">
              <a:ln>
                <a:noFill/>
              </a:ln>
              <a:solidFill>
                <a:schemeClr val="tx1"/>
              </a:solidFill>
              <a:effectLst/>
            </a:endParaRPr>
          </a:p>
        </p:txBody>
      </p:sp>
      <p:sp>
        <p:nvSpPr>
          <p:cNvPr id="51" name="Rounded Rectangle 50"/>
          <p:cNvSpPr/>
          <p:nvPr/>
        </p:nvSpPr>
        <p:spPr bwMode="auto">
          <a:xfrm>
            <a:off x="2608375" y="5666096"/>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dirty="0" smtClean="0">
                <a:ln>
                  <a:noFill/>
                </a:ln>
                <a:solidFill>
                  <a:schemeClr val="tx1"/>
                </a:solidFill>
                <a:effectLst/>
              </a:rPr>
              <a:t>Cosmic LUL</a:t>
            </a:r>
          </a:p>
        </p:txBody>
      </p:sp>
      <p:sp>
        <p:nvSpPr>
          <p:cNvPr id="52" name="Rounded Rectangle 51"/>
          <p:cNvSpPr/>
          <p:nvPr/>
        </p:nvSpPr>
        <p:spPr bwMode="auto">
          <a:xfrm>
            <a:off x="5562243" y="5641635"/>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lang="sv-SE" sz="1400" dirty="0" smtClean="0"/>
              <a:t>PU </a:t>
            </a:r>
            <a:r>
              <a:rPr kumimoji="0" lang="sv-SE" sz="1400" b="0" i="0" u="none" strike="noStrike" cap="none" normalizeH="0" baseline="0" dirty="0" smtClean="0">
                <a:ln>
                  <a:noFill/>
                </a:ln>
                <a:solidFill>
                  <a:schemeClr val="tx1"/>
                </a:solidFill>
                <a:effectLst/>
              </a:rPr>
              <a:t>Skattev</a:t>
            </a:r>
            <a:r>
              <a:rPr kumimoji="0" lang="sv-SE" sz="1900" b="0" i="0" u="none" strike="noStrike" cap="none" normalizeH="0" baseline="0" dirty="0" smtClean="0">
                <a:ln>
                  <a:noFill/>
                </a:ln>
                <a:solidFill>
                  <a:schemeClr val="tx1"/>
                </a:solidFill>
                <a:effectLst/>
                <a:latin typeface="Arial" charset="0"/>
              </a:rPr>
              <a:t>.</a:t>
            </a:r>
          </a:p>
        </p:txBody>
      </p:sp>
      <p:sp>
        <p:nvSpPr>
          <p:cNvPr id="53" name="Rounded Rectangle 52"/>
          <p:cNvSpPr/>
          <p:nvPr/>
        </p:nvSpPr>
        <p:spPr bwMode="auto">
          <a:xfrm>
            <a:off x="7039176" y="5641635"/>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dirty="0" smtClean="0">
                <a:ln>
                  <a:noFill/>
                </a:ln>
                <a:solidFill>
                  <a:schemeClr val="tx1"/>
                </a:solidFill>
                <a:effectLst/>
                <a:latin typeface="Arial" charset="0"/>
              </a:rPr>
              <a:t>XYZ</a:t>
            </a:r>
          </a:p>
        </p:txBody>
      </p:sp>
      <p:sp>
        <p:nvSpPr>
          <p:cNvPr id="54" name="Rounded Rectangle 53"/>
          <p:cNvSpPr/>
          <p:nvPr/>
        </p:nvSpPr>
        <p:spPr bwMode="auto">
          <a:xfrm>
            <a:off x="1009292" y="5697732"/>
            <a:ext cx="1424738"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dirty="0" smtClean="0">
                <a:ln>
                  <a:noFill/>
                </a:ln>
                <a:solidFill>
                  <a:schemeClr val="tx1"/>
                </a:solidFill>
                <a:effectLst/>
              </a:rPr>
              <a:t>SLL </a:t>
            </a:r>
            <a:r>
              <a:rPr lang="sv-SE" sz="1400" dirty="0" smtClean="0"/>
              <a:t>Remittera</a:t>
            </a:r>
            <a:endParaRPr kumimoji="0" lang="sv-SE" sz="1400" b="0" i="0" u="none" strike="noStrike" cap="none" normalizeH="0" baseline="0" dirty="0" smtClean="0">
              <a:ln>
                <a:noFill/>
              </a:ln>
              <a:solidFill>
                <a:schemeClr val="tx1"/>
              </a:solidFill>
              <a:effectLst/>
            </a:endParaRPr>
          </a:p>
        </p:txBody>
      </p:sp>
      <p:grpSp>
        <p:nvGrpSpPr>
          <p:cNvPr id="59" name="Group 58"/>
          <p:cNvGrpSpPr/>
          <p:nvPr/>
        </p:nvGrpSpPr>
        <p:grpSpPr>
          <a:xfrm>
            <a:off x="1209950" y="5465966"/>
            <a:ext cx="254302" cy="463531"/>
            <a:chOff x="1194936" y="4764059"/>
            <a:chExt cx="254302" cy="463531"/>
          </a:xfrm>
        </p:grpSpPr>
        <p:sp>
          <p:nvSpPr>
            <p:cNvPr id="55" name="Rectangle 54"/>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56" name="Group 55"/>
            <p:cNvGrpSpPr/>
            <p:nvPr/>
          </p:nvGrpSpPr>
          <p:grpSpPr>
            <a:xfrm>
              <a:off x="1286430" y="4764059"/>
              <a:ext cx="89493" cy="278062"/>
              <a:chOff x="2989058" y="776376"/>
              <a:chExt cx="176835" cy="560718"/>
            </a:xfrm>
          </p:grpSpPr>
          <p:cxnSp>
            <p:nvCxnSpPr>
              <p:cNvPr id="57" name="Straight Connector 56"/>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58" name="Oval 57"/>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60" name="Group 59"/>
          <p:cNvGrpSpPr/>
          <p:nvPr/>
        </p:nvGrpSpPr>
        <p:grpSpPr>
          <a:xfrm>
            <a:off x="1579638" y="5464465"/>
            <a:ext cx="254302" cy="463531"/>
            <a:chOff x="1194936" y="4764059"/>
            <a:chExt cx="254302" cy="463531"/>
          </a:xfrm>
        </p:grpSpPr>
        <p:sp>
          <p:nvSpPr>
            <p:cNvPr id="61" name="Rectangle 60"/>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62" name="Group 61"/>
            <p:cNvGrpSpPr/>
            <p:nvPr/>
          </p:nvGrpSpPr>
          <p:grpSpPr>
            <a:xfrm>
              <a:off x="1286430" y="4764059"/>
              <a:ext cx="89493" cy="278062"/>
              <a:chOff x="2989058" y="776376"/>
              <a:chExt cx="176835" cy="560718"/>
            </a:xfrm>
          </p:grpSpPr>
          <p:cxnSp>
            <p:nvCxnSpPr>
              <p:cNvPr id="63" name="Straight Connector 62"/>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64" name="Oval 63"/>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65" name="Group 64"/>
          <p:cNvGrpSpPr/>
          <p:nvPr/>
        </p:nvGrpSpPr>
        <p:grpSpPr>
          <a:xfrm>
            <a:off x="2714225" y="5465966"/>
            <a:ext cx="254302" cy="463531"/>
            <a:chOff x="1194936" y="4764059"/>
            <a:chExt cx="254302" cy="463531"/>
          </a:xfrm>
        </p:grpSpPr>
        <p:sp>
          <p:nvSpPr>
            <p:cNvPr id="66" name="Rectangle 65"/>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67" name="Group 66"/>
            <p:cNvGrpSpPr/>
            <p:nvPr/>
          </p:nvGrpSpPr>
          <p:grpSpPr>
            <a:xfrm>
              <a:off x="1286430" y="4764059"/>
              <a:ext cx="89493" cy="278062"/>
              <a:chOff x="2989058" y="776376"/>
              <a:chExt cx="176835" cy="560718"/>
            </a:xfrm>
          </p:grpSpPr>
          <p:cxnSp>
            <p:nvCxnSpPr>
              <p:cNvPr id="68" name="Straight Connector 67"/>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69" name="Oval 68"/>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70" name="Group 69"/>
          <p:cNvGrpSpPr/>
          <p:nvPr/>
        </p:nvGrpSpPr>
        <p:grpSpPr>
          <a:xfrm>
            <a:off x="3047701" y="5464465"/>
            <a:ext cx="254302" cy="463531"/>
            <a:chOff x="1194936" y="4764059"/>
            <a:chExt cx="254302" cy="463531"/>
          </a:xfrm>
        </p:grpSpPr>
        <p:sp>
          <p:nvSpPr>
            <p:cNvPr id="71" name="Rectangle 70"/>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72" name="Group 71"/>
            <p:cNvGrpSpPr/>
            <p:nvPr/>
          </p:nvGrpSpPr>
          <p:grpSpPr>
            <a:xfrm>
              <a:off x="1286430" y="4764059"/>
              <a:ext cx="89493" cy="278062"/>
              <a:chOff x="2989058" y="776376"/>
              <a:chExt cx="176835" cy="560718"/>
            </a:xfrm>
          </p:grpSpPr>
          <p:cxnSp>
            <p:nvCxnSpPr>
              <p:cNvPr id="73" name="Straight Connector 72"/>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74" name="Oval 73"/>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75" name="Group 74"/>
          <p:cNvGrpSpPr/>
          <p:nvPr/>
        </p:nvGrpSpPr>
        <p:grpSpPr>
          <a:xfrm>
            <a:off x="3391726" y="5464465"/>
            <a:ext cx="254302" cy="463531"/>
            <a:chOff x="1194936" y="4764059"/>
            <a:chExt cx="254302" cy="463531"/>
          </a:xfrm>
        </p:grpSpPr>
        <p:sp>
          <p:nvSpPr>
            <p:cNvPr id="76" name="Rectangle 75"/>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77" name="Group 76"/>
            <p:cNvGrpSpPr/>
            <p:nvPr/>
          </p:nvGrpSpPr>
          <p:grpSpPr>
            <a:xfrm>
              <a:off x="1286430" y="4764059"/>
              <a:ext cx="89493" cy="278062"/>
              <a:chOff x="2989058" y="776376"/>
              <a:chExt cx="176835" cy="560718"/>
            </a:xfrm>
          </p:grpSpPr>
          <p:cxnSp>
            <p:nvCxnSpPr>
              <p:cNvPr id="78" name="Straight Connector 77"/>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79" name="Oval 78"/>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80" name="Group 79"/>
          <p:cNvGrpSpPr/>
          <p:nvPr/>
        </p:nvGrpSpPr>
        <p:grpSpPr>
          <a:xfrm>
            <a:off x="4162015" y="5491897"/>
            <a:ext cx="254302" cy="463531"/>
            <a:chOff x="1194936" y="4764059"/>
            <a:chExt cx="254302" cy="463531"/>
          </a:xfrm>
        </p:grpSpPr>
        <p:sp>
          <p:nvSpPr>
            <p:cNvPr id="81" name="Rectangle 80"/>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82" name="Group 81"/>
            <p:cNvGrpSpPr/>
            <p:nvPr/>
          </p:nvGrpSpPr>
          <p:grpSpPr>
            <a:xfrm>
              <a:off x="1286430" y="4764059"/>
              <a:ext cx="89493" cy="278062"/>
              <a:chOff x="2989058" y="776376"/>
              <a:chExt cx="176835" cy="560718"/>
            </a:xfrm>
          </p:grpSpPr>
          <p:cxnSp>
            <p:nvCxnSpPr>
              <p:cNvPr id="83" name="Straight Connector 82"/>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84" name="Oval 83"/>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85" name="Group 84"/>
          <p:cNvGrpSpPr/>
          <p:nvPr/>
        </p:nvGrpSpPr>
        <p:grpSpPr>
          <a:xfrm>
            <a:off x="4359680" y="5472289"/>
            <a:ext cx="254302" cy="463531"/>
            <a:chOff x="1194936" y="4764059"/>
            <a:chExt cx="254302" cy="463531"/>
          </a:xfrm>
        </p:grpSpPr>
        <p:sp>
          <p:nvSpPr>
            <p:cNvPr id="86" name="Rectangle 85"/>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87" name="Group 86"/>
            <p:cNvGrpSpPr/>
            <p:nvPr/>
          </p:nvGrpSpPr>
          <p:grpSpPr>
            <a:xfrm>
              <a:off x="1286430" y="4764059"/>
              <a:ext cx="89493" cy="278062"/>
              <a:chOff x="2989058" y="776376"/>
              <a:chExt cx="176835" cy="560718"/>
            </a:xfrm>
          </p:grpSpPr>
          <p:cxnSp>
            <p:nvCxnSpPr>
              <p:cNvPr id="88" name="Straight Connector 87"/>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89" name="Oval 88"/>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90" name="Group 89"/>
          <p:cNvGrpSpPr/>
          <p:nvPr/>
        </p:nvGrpSpPr>
        <p:grpSpPr>
          <a:xfrm>
            <a:off x="4540746" y="5517555"/>
            <a:ext cx="254302" cy="463531"/>
            <a:chOff x="1194936" y="4764059"/>
            <a:chExt cx="254302" cy="463531"/>
          </a:xfrm>
        </p:grpSpPr>
        <p:sp>
          <p:nvSpPr>
            <p:cNvPr id="91" name="Rectangle 90"/>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92" name="Group 91"/>
            <p:cNvGrpSpPr/>
            <p:nvPr/>
          </p:nvGrpSpPr>
          <p:grpSpPr>
            <a:xfrm>
              <a:off x="1286430" y="4764059"/>
              <a:ext cx="89493" cy="278062"/>
              <a:chOff x="2989058" y="776376"/>
              <a:chExt cx="176835" cy="560718"/>
            </a:xfrm>
          </p:grpSpPr>
          <p:cxnSp>
            <p:nvCxnSpPr>
              <p:cNvPr id="93" name="Straight Connector 92"/>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94" name="Oval 93"/>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95" name="Group 94"/>
          <p:cNvGrpSpPr/>
          <p:nvPr/>
        </p:nvGrpSpPr>
        <p:grpSpPr>
          <a:xfrm>
            <a:off x="4640335" y="5436075"/>
            <a:ext cx="254302" cy="463531"/>
            <a:chOff x="1194936" y="4764059"/>
            <a:chExt cx="254302" cy="463531"/>
          </a:xfrm>
        </p:grpSpPr>
        <p:sp>
          <p:nvSpPr>
            <p:cNvPr id="96" name="Rectangle 95"/>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97" name="Group 96"/>
            <p:cNvGrpSpPr/>
            <p:nvPr/>
          </p:nvGrpSpPr>
          <p:grpSpPr>
            <a:xfrm>
              <a:off x="1286430" y="4764059"/>
              <a:ext cx="89493" cy="278062"/>
              <a:chOff x="2989058" y="776376"/>
              <a:chExt cx="176835" cy="560718"/>
            </a:xfrm>
          </p:grpSpPr>
          <p:cxnSp>
            <p:nvCxnSpPr>
              <p:cNvPr id="98" name="Straight Connector 97"/>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99" name="Oval 98"/>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100" name="Group 99"/>
          <p:cNvGrpSpPr/>
          <p:nvPr/>
        </p:nvGrpSpPr>
        <p:grpSpPr>
          <a:xfrm>
            <a:off x="4821404" y="5508502"/>
            <a:ext cx="254302" cy="463531"/>
            <a:chOff x="1194936" y="4764059"/>
            <a:chExt cx="254302" cy="463531"/>
          </a:xfrm>
        </p:grpSpPr>
        <p:sp>
          <p:nvSpPr>
            <p:cNvPr id="101" name="Rectangle 100"/>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102" name="Group 101"/>
            <p:cNvGrpSpPr/>
            <p:nvPr/>
          </p:nvGrpSpPr>
          <p:grpSpPr>
            <a:xfrm>
              <a:off x="1286430" y="4764059"/>
              <a:ext cx="89493" cy="278062"/>
              <a:chOff x="2989058" y="776376"/>
              <a:chExt cx="176835" cy="560718"/>
            </a:xfrm>
          </p:grpSpPr>
          <p:cxnSp>
            <p:nvCxnSpPr>
              <p:cNvPr id="103" name="Straight Connector 102"/>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104" name="Oval 103"/>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105" name="Group 104"/>
          <p:cNvGrpSpPr/>
          <p:nvPr/>
        </p:nvGrpSpPr>
        <p:grpSpPr>
          <a:xfrm>
            <a:off x="6125783" y="5417911"/>
            <a:ext cx="254302" cy="463531"/>
            <a:chOff x="1194936" y="4764059"/>
            <a:chExt cx="254302" cy="463531"/>
          </a:xfrm>
        </p:grpSpPr>
        <p:sp>
          <p:nvSpPr>
            <p:cNvPr id="106" name="Rectangle 105"/>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107" name="Group 106"/>
            <p:cNvGrpSpPr/>
            <p:nvPr/>
          </p:nvGrpSpPr>
          <p:grpSpPr>
            <a:xfrm>
              <a:off x="1286430" y="4764059"/>
              <a:ext cx="89493" cy="278062"/>
              <a:chOff x="2989058" y="776376"/>
              <a:chExt cx="176835" cy="560718"/>
            </a:xfrm>
          </p:grpSpPr>
          <p:cxnSp>
            <p:nvCxnSpPr>
              <p:cNvPr id="108" name="Straight Connector 107"/>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109" name="Oval 108"/>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110" name="Group 109"/>
          <p:cNvGrpSpPr/>
          <p:nvPr/>
        </p:nvGrpSpPr>
        <p:grpSpPr>
          <a:xfrm>
            <a:off x="7563319" y="5425463"/>
            <a:ext cx="254302" cy="463531"/>
            <a:chOff x="1194936" y="4764059"/>
            <a:chExt cx="254302" cy="463531"/>
          </a:xfrm>
        </p:grpSpPr>
        <p:sp>
          <p:nvSpPr>
            <p:cNvPr id="111" name="Rectangle 110"/>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112" name="Group 111"/>
            <p:cNvGrpSpPr/>
            <p:nvPr/>
          </p:nvGrpSpPr>
          <p:grpSpPr>
            <a:xfrm>
              <a:off x="1286430" y="4764059"/>
              <a:ext cx="89493" cy="278062"/>
              <a:chOff x="2989058" y="776376"/>
              <a:chExt cx="176835" cy="560718"/>
            </a:xfrm>
          </p:grpSpPr>
          <p:cxnSp>
            <p:nvCxnSpPr>
              <p:cNvPr id="113" name="Straight Connector 112"/>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114" name="Oval 113"/>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cxnSp>
        <p:nvCxnSpPr>
          <p:cNvPr id="116" name="Straight Connector 115"/>
          <p:cNvCxnSpPr>
            <a:stCxn id="47" idx="2"/>
            <a:endCxn id="21" idx="0"/>
          </p:cNvCxnSpPr>
          <p:nvPr/>
        </p:nvCxnSpPr>
        <p:spPr bwMode="auto">
          <a:xfrm flipH="1">
            <a:off x="721390" y="1174622"/>
            <a:ext cx="163012" cy="750439"/>
          </a:xfrm>
          <a:prstGeom prst="line">
            <a:avLst/>
          </a:prstGeom>
          <a:noFill/>
          <a:ln w="9525" cap="flat" cmpd="sng" algn="ctr">
            <a:solidFill>
              <a:schemeClr val="tx1"/>
            </a:solidFill>
            <a:prstDash val="solid"/>
            <a:round/>
            <a:headEnd type="none" w="med" len="med"/>
            <a:tailEnd type="triangle" w="med" len="med"/>
          </a:ln>
          <a:effectLst/>
        </p:spPr>
      </p:cxnSp>
      <p:cxnSp>
        <p:nvCxnSpPr>
          <p:cNvPr id="118" name="Straight Arrow Connector 117"/>
          <p:cNvCxnSpPr>
            <a:stCxn id="47" idx="2"/>
            <a:endCxn id="28" idx="0"/>
          </p:cNvCxnSpPr>
          <p:nvPr/>
        </p:nvCxnSpPr>
        <p:spPr bwMode="auto">
          <a:xfrm>
            <a:off x="884402" y="1174622"/>
            <a:ext cx="974520" cy="747555"/>
          </a:xfrm>
          <a:prstGeom prst="straightConnector1">
            <a:avLst/>
          </a:prstGeom>
          <a:noFill/>
          <a:ln w="9525" cap="flat" cmpd="sng" algn="ctr">
            <a:solidFill>
              <a:schemeClr val="tx1"/>
            </a:solidFill>
            <a:prstDash val="solid"/>
            <a:round/>
            <a:headEnd type="none" w="med" len="med"/>
            <a:tailEnd type="triangle"/>
          </a:ln>
          <a:effectLst/>
        </p:spPr>
      </p:cxnSp>
      <p:cxnSp>
        <p:nvCxnSpPr>
          <p:cNvPr id="120" name="Straight Arrow Connector 119"/>
          <p:cNvCxnSpPr>
            <a:stCxn id="47" idx="2"/>
            <a:endCxn id="34" idx="1"/>
          </p:cNvCxnSpPr>
          <p:nvPr/>
        </p:nvCxnSpPr>
        <p:spPr bwMode="auto">
          <a:xfrm>
            <a:off x="884402" y="1174622"/>
            <a:ext cx="3583553" cy="786259"/>
          </a:xfrm>
          <a:prstGeom prst="straightConnector1">
            <a:avLst/>
          </a:prstGeom>
          <a:noFill/>
          <a:ln w="9525" cap="flat" cmpd="sng" algn="ctr">
            <a:solidFill>
              <a:schemeClr val="tx1"/>
            </a:solidFill>
            <a:prstDash val="solid"/>
            <a:round/>
            <a:headEnd type="none" w="med" len="med"/>
            <a:tailEnd type="triangle"/>
          </a:ln>
          <a:effectLst/>
        </p:spPr>
      </p:cxnSp>
      <p:cxnSp>
        <p:nvCxnSpPr>
          <p:cNvPr id="122" name="Straight Arrow Connector 121"/>
          <p:cNvCxnSpPr>
            <a:stCxn id="46" idx="2"/>
            <a:endCxn id="21" idx="7"/>
          </p:cNvCxnSpPr>
          <p:nvPr/>
        </p:nvCxnSpPr>
        <p:spPr bwMode="auto">
          <a:xfrm flipH="1">
            <a:off x="784671" y="1164565"/>
            <a:ext cx="1634449" cy="790562"/>
          </a:xfrm>
          <a:prstGeom prst="straightConnector1">
            <a:avLst/>
          </a:prstGeom>
          <a:noFill/>
          <a:ln w="9525" cap="flat" cmpd="sng" algn="ctr">
            <a:solidFill>
              <a:schemeClr val="tx1"/>
            </a:solidFill>
            <a:prstDash val="solid"/>
            <a:round/>
            <a:headEnd type="none" w="med" len="med"/>
            <a:tailEnd type="triangle"/>
          </a:ln>
          <a:effectLst/>
        </p:spPr>
      </p:cxnSp>
      <p:cxnSp>
        <p:nvCxnSpPr>
          <p:cNvPr id="124" name="Straight Arrow Connector 123"/>
          <p:cNvCxnSpPr>
            <a:stCxn id="46" idx="2"/>
            <a:endCxn id="31" idx="0"/>
          </p:cNvCxnSpPr>
          <p:nvPr/>
        </p:nvCxnSpPr>
        <p:spPr bwMode="auto">
          <a:xfrm>
            <a:off x="2419120" y="1164565"/>
            <a:ext cx="956976" cy="757612"/>
          </a:xfrm>
          <a:prstGeom prst="straightConnector1">
            <a:avLst/>
          </a:prstGeom>
          <a:noFill/>
          <a:ln w="9525" cap="flat" cmpd="sng" algn="ctr">
            <a:solidFill>
              <a:schemeClr val="tx1"/>
            </a:solidFill>
            <a:prstDash val="solid"/>
            <a:round/>
            <a:headEnd type="none" w="med" len="med"/>
            <a:tailEnd type="triangle"/>
          </a:ln>
          <a:effectLst/>
        </p:spPr>
      </p:cxnSp>
      <p:cxnSp>
        <p:nvCxnSpPr>
          <p:cNvPr id="126" name="Straight Arrow Connector 125"/>
          <p:cNvCxnSpPr>
            <a:stCxn id="46" idx="2"/>
            <a:endCxn id="34" idx="0"/>
          </p:cNvCxnSpPr>
          <p:nvPr/>
        </p:nvCxnSpPr>
        <p:spPr bwMode="auto">
          <a:xfrm>
            <a:off x="2419120" y="1164565"/>
            <a:ext cx="2112117" cy="766250"/>
          </a:xfrm>
          <a:prstGeom prst="straightConnector1">
            <a:avLst/>
          </a:prstGeom>
          <a:noFill/>
          <a:ln w="9525" cap="flat" cmpd="sng" algn="ctr">
            <a:solidFill>
              <a:schemeClr val="tx1"/>
            </a:solidFill>
            <a:prstDash val="solid"/>
            <a:round/>
            <a:headEnd type="none" w="med" len="med"/>
            <a:tailEnd type="triangle"/>
          </a:ln>
          <a:effectLst/>
        </p:spPr>
      </p:cxnSp>
      <p:cxnSp>
        <p:nvCxnSpPr>
          <p:cNvPr id="128" name="Straight Arrow Connector 127"/>
          <p:cNvCxnSpPr>
            <a:stCxn id="46" idx="2"/>
            <a:endCxn id="37" idx="0"/>
          </p:cNvCxnSpPr>
          <p:nvPr/>
        </p:nvCxnSpPr>
        <p:spPr bwMode="auto">
          <a:xfrm>
            <a:off x="2419120" y="1164565"/>
            <a:ext cx="3312776" cy="757612"/>
          </a:xfrm>
          <a:prstGeom prst="straightConnector1">
            <a:avLst/>
          </a:prstGeom>
          <a:noFill/>
          <a:ln w="9525" cap="flat" cmpd="sng" algn="ctr">
            <a:solidFill>
              <a:schemeClr val="tx1"/>
            </a:solidFill>
            <a:prstDash val="solid"/>
            <a:round/>
            <a:headEnd type="none" w="med" len="med"/>
            <a:tailEnd type="triangle"/>
          </a:ln>
          <a:effectLst/>
        </p:spPr>
      </p:cxnSp>
      <p:cxnSp>
        <p:nvCxnSpPr>
          <p:cNvPr id="130" name="Straight Arrow Connector 129"/>
          <p:cNvCxnSpPr>
            <a:stCxn id="44" idx="2"/>
            <a:endCxn id="40" idx="1"/>
          </p:cNvCxnSpPr>
          <p:nvPr/>
        </p:nvCxnSpPr>
        <p:spPr bwMode="auto">
          <a:xfrm>
            <a:off x="5439004" y="1164566"/>
            <a:ext cx="1576621" cy="787677"/>
          </a:xfrm>
          <a:prstGeom prst="straightConnector1">
            <a:avLst/>
          </a:prstGeom>
          <a:noFill/>
          <a:ln w="9525" cap="flat" cmpd="sng" algn="ctr">
            <a:solidFill>
              <a:schemeClr val="tx1"/>
            </a:solidFill>
            <a:prstDash val="solid"/>
            <a:round/>
            <a:headEnd type="none" w="med" len="med"/>
            <a:tailEnd type="triangle"/>
          </a:ln>
          <a:effectLst/>
        </p:spPr>
      </p:cxnSp>
      <p:cxnSp>
        <p:nvCxnSpPr>
          <p:cNvPr id="132" name="Straight Arrow Connector 131"/>
          <p:cNvCxnSpPr>
            <a:stCxn id="44" idx="2"/>
            <a:endCxn id="43" idx="7"/>
          </p:cNvCxnSpPr>
          <p:nvPr/>
        </p:nvCxnSpPr>
        <p:spPr bwMode="auto">
          <a:xfrm>
            <a:off x="5439004" y="1164566"/>
            <a:ext cx="2858110" cy="783358"/>
          </a:xfrm>
          <a:prstGeom prst="straightConnector1">
            <a:avLst/>
          </a:prstGeom>
          <a:noFill/>
          <a:ln w="9525" cap="flat" cmpd="sng" algn="ctr">
            <a:solidFill>
              <a:schemeClr val="tx1"/>
            </a:solidFill>
            <a:prstDash val="solid"/>
            <a:round/>
            <a:headEnd type="none" w="med" len="med"/>
            <a:tailEnd type="triangle"/>
          </a:ln>
          <a:effectLst/>
        </p:spPr>
      </p:cxnSp>
      <p:cxnSp>
        <p:nvCxnSpPr>
          <p:cNvPr id="135" name="Straight Arrow Connector 134"/>
          <p:cNvCxnSpPr>
            <a:stCxn id="48" idx="2"/>
            <a:endCxn id="34" idx="6"/>
          </p:cNvCxnSpPr>
          <p:nvPr/>
        </p:nvCxnSpPr>
        <p:spPr bwMode="auto">
          <a:xfrm flipH="1">
            <a:off x="4620730" y="1150161"/>
            <a:ext cx="2303439" cy="883307"/>
          </a:xfrm>
          <a:prstGeom prst="straightConnector1">
            <a:avLst/>
          </a:prstGeom>
          <a:noFill/>
          <a:ln w="9525" cap="flat" cmpd="sng" algn="ctr">
            <a:solidFill>
              <a:schemeClr val="tx1"/>
            </a:solidFill>
            <a:prstDash val="solid"/>
            <a:round/>
            <a:headEnd type="none" w="med" len="med"/>
            <a:tailEnd type="triangle"/>
          </a:ln>
          <a:effectLst/>
        </p:spPr>
      </p:cxnSp>
      <p:cxnSp>
        <p:nvCxnSpPr>
          <p:cNvPr id="137" name="Straight Arrow Connector 136"/>
          <p:cNvCxnSpPr>
            <a:stCxn id="18" idx="2"/>
            <a:endCxn id="58" idx="7"/>
          </p:cNvCxnSpPr>
          <p:nvPr/>
        </p:nvCxnSpPr>
        <p:spPr bwMode="auto">
          <a:xfrm flipH="1">
            <a:off x="1377831" y="4604428"/>
            <a:ext cx="3194169" cy="872188"/>
          </a:xfrm>
          <a:prstGeom prst="straightConnector1">
            <a:avLst/>
          </a:prstGeom>
          <a:noFill/>
          <a:ln w="9525" cap="flat" cmpd="sng" algn="ctr">
            <a:solidFill>
              <a:schemeClr val="tx1"/>
            </a:solidFill>
            <a:prstDash val="solid"/>
            <a:round/>
            <a:headEnd type="none" w="med" len="med"/>
            <a:tailEnd type="triangle"/>
          </a:ln>
          <a:effectLst/>
        </p:spPr>
      </p:cxnSp>
      <p:cxnSp>
        <p:nvCxnSpPr>
          <p:cNvPr id="139" name="Straight Arrow Connector 138"/>
          <p:cNvCxnSpPr>
            <a:stCxn id="18" idx="2"/>
            <a:endCxn id="64" idx="0"/>
          </p:cNvCxnSpPr>
          <p:nvPr/>
        </p:nvCxnSpPr>
        <p:spPr bwMode="auto">
          <a:xfrm flipH="1">
            <a:off x="1715879" y="4604428"/>
            <a:ext cx="2856121" cy="860037"/>
          </a:xfrm>
          <a:prstGeom prst="straightConnector1">
            <a:avLst/>
          </a:prstGeom>
          <a:noFill/>
          <a:ln w="9525" cap="flat" cmpd="sng" algn="ctr">
            <a:solidFill>
              <a:schemeClr val="tx1"/>
            </a:solidFill>
            <a:prstDash val="solid"/>
            <a:round/>
            <a:headEnd type="none" w="med" len="med"/>
            <a:tailEnd type="triangle"/>
          </a:ln>
          <a:effectLst/>
        </p:spPr>
      </p:cxnSp>
      <p:cxnSp>
        <p:nvCxnSpPr>
          <p:cNvPr id="141" name="Straight Arrow Connector 140"/>
          <p:cNvCxnSpPr>
            <a:stCxn id="18" idx="2"/>
            <a:endCxn id="69" idx="0"/>
          </p:cNvCxnSpPr>
          <p:nvPr/>
        </p:nvCxnSpPr>
        <p:spPr bwMode="auto">
          <a:xfrm flipH="1">
            <a:off x="2850466" y="4604428"/>
            <a:ext cx="1721534" cy="861538"/>
          </a:xfrm>
          <a:prstGeom prst="straightConnector1">
            <a:avLst/>
          </a:prstGeom>
          <a:noFill/>
          <a:ln w="9525" cap="flat" cmpd="sng" algn="ctr">
            <a:solidFill>
              <a:schemeClr val="tx1"/>
            </a:solidFill>
            <a:prstDash val="solid"/>
            <a:round/>
            <a:headEnd type="none" w="med" len="med"/>
            <a:tailEnd type="triangle"/>
          </a:ln>
          <a:effectLst/>
        </p:spPr>
      </p:cxnSp>
      <p:cxnSp>
        <p:nvCxnSpPr>
          <p:cNvPr id="143" name="Straight Arrow Connector 142"/>
          <p:cNvCxnSpPr>
            <a:stCxn id="18" idx="2"/>
            <a:endCxn id="74" idx="7"/>
          </p:cNvCxnSpPr>
          <p:nvPr/>
        </p:nvCxnSpPr>
        <p:spPr bwMode="auto">
          <a:xfrm flipH="1">
            <a:off x="3215582" y="4604428"/>
            <a:ext cx="1356418" cy="870687"/>
          </a:xfrm>
          <a:prstGeom prst="straightConnector1">
            <a:avLst/>
          </a:prstGeom>
          <a:noFill/>
          <a:ln w="9525" cap="flat" cmpd="sng" algn="ctr">
            <a:solidFill>
              <a:schemeClr val="tx1"/>
            </a:solidFill>
            <a:prstDash val="solid"/>
            <a:round/>
            <a:headEnd type="none" w="med" len="med"/>
            <a:tailEnd type="triangle"/>
          </a:ln>
          <a:effectLst/>
        </p:spPr>
      </p:cxnSp>
      <p:cxnSp>
        <p:nvCxnSpPr>
          <p:cNvPr id="145" name="Straight Arrow Connector 144"/>
          <p:cNvCxnSpPr>
            <a:stCxn id="18" idx="2"/>
            <a:endCxn id="79" idx="0"/>
          </p:cNvCxnSpPr>
          <p:nvPr/>
        </p:nvCxnSpPr>
        <p:spPr bwMode="auto">
          <a:xfrm flipH="1">
            <a:off x="3527967" y="4604428"/>
            <a:ext cx="1044033" cy="860037"/>
          </a:xfrm>
          <a:prstGeom prst="straightConnector1">
            <a:avLst/>
          </a:prstGeom>
          <a:noFill/>
          <a:ln w="9525" cap="flat" cmpd="sng" algn="ctr">
            <a:solidFill>
              <a:schemeClr val="tx1"/>
            </a:solidFill>
            <a:prstDash val="solid"/>
            <a:round/>
            <a:headEnd type="none" w="med" len="med"/>
            <a:tailEnd type="triangle"/>
          </a:ln>
          <a:effectLst/>
        </p:spPr>
      </p:cxnSp>
      <p:cxnSp>
        <p:nvCxnSpPr>
          <p:cNvPr id="147" name="Straight Arrow Connector 146"/>
          <p:cNvCxnSpPr>
            <a:stCxn id="18" idx="2"/>
            <a:endCxn id="84" idx="0"/>
          </p:cNvCxnSpPr>
          <p:nvPr/>
        </p:nvCxnSpPr>
        <p:spPr bwMode="auto">
          <a:xfrm flipH="1">
            <a:off x="4298256" y="4604428"/>
            <a:ext cx="273744" cy="887469"/>
          </a:xfrm>
          <a:prstGeom prst="straightConnector1">
            <a:avLst/>
          </a:prstGeom>
          <a:noFill/>
          <a:ln w="9525" cap="flat" cmpd="sng" algn="ctr">
            <a:solidFill>
              <a:schemeClr val="tx1"/>
            </a:solidFill>
            <a:prstDash val="solid"/>
            <a:round/>
            <a:headEnd type="none" w="med" len="med"/>
            <a:tailEnd type="triangle"/>
          </a:ln>
          <a:effectLst/>
        </p:spPr>
      </p:cxnSp>
      <p:cxnSp>
        <p:nvCxnSpPr>
          <p:cNvPr id="149" name="Straight Arrow Connector 148"/>
          <p:cNvCxnSpPr>
            <a:stCxn id="18" idx="2"/>
            <a:endCxn id="89" idx="0"/>
          </p:cNvCxnSpPr>
          <p:nvPr/>
        </p:nvCxnSpPr>
        <p:spPr bwMode="auto">
          <a:xfrm flipH="1">
            <a:off x="4495921" y="4604428"/>
            <a:ext cx="76079" cy="867861"/>
          </a:xfrm>
          <a:prstGeom prst="straightConnector1">
            <a:avLst/>
          </a:prstGeom>
          <a:noFill/>
          <a:ln w="9525" cap="flat" cmpd="sng" algn="ctr">
            <a:solidFill>
              <a:schemeClr val="tx1"/>
            </a:solidFill>
            <a:prstDash val="solid"/>
            <a:round/>
            <a:headEnd type="none" w="med" len="med"/>
            <a:tailEnd type="triangle"/>
          </a:ln>
          <a:effectLst/>
        </p:spPr>
      </p:cxnSp>
      <p:cxnSp>
        <p:nvCxnSpPr>
          <p:cNvPr id="151" name="Straight Arrow Connector 150"/>
          <p:cNvCxnSpPr>
            <a:stCxn id="18" idx="2"/>
            <a:endCxn id="109" idx="1"/>
          </p:cNvCxnSpPr>
          <p:nvPr/>
        </p:nvCxnSpPr>
        <p:spPr bwMode="auto">
          <a:xfrm>
            <a:off x="4572000" y="4604428"/>
            <a:ext cx="1658383" cy="824133"/>
          </a:xfrm>
          <a:prstGeom prst="straightConnector1">
            <a:avLst/>
          </a:prstGeom>
          <a:noFill/>
          <a:ln w="9525" cap="flat" cmpd="sng" algn="ctr">
            <a:solidFill>
              <a:schemeClr val="tx1"/>
            </a:solidFill>
            <a:prstDash val="solid"/>
            <a:round/>
            <a:headEnd type="none" w="med" len="med"/>
            <a:tailEnd type="triangle"/>
          </a:ln>
          <a:effectLst/>
        </p:spPr>
      </p:cxnSp>
      <p:cxnSp>
        <p:nvCxnSpPr>
          <p:cNvPr id="153" name="Straight Arrow Connector 152"/>
          <p:cNvCxnSpPr>
            <a:stCxn id="18" idx="2"/>
            <a:endCxn id="114" idx="0"/>
          </p:cNvCxnSpPr>
          <p:nvPr/>
        </p:nvCxnSpPr>
        <p:spPr bwMode="auto">
          <a:xfrm>
            <a:off x="4572000" y="4604428"/>
            <a:ext cx="3127560" cy="821035"/>
          </a:xfrm>
          <a:prstGeom prst="straightConnector1">
            <a:avLst/>
          </a:prstGeom>
          <a:noFill/>
          <a:ln w="9525" cap="flat" cmpd="sng" algn="ctr">
            <a:solidFill>
              <a:schemeClr val="tx1"/>
            </a:solidFill>
            <a:prstDash val="solid"/>
            <a:round/>
            <a:headEnd type="none" w="med" len="med"/>
            <a:tailEnd type="triangle"/>
          </a:ln>
          <a:effectLst/>
        </p:spPr>
      </p:cxnSp>
      <p:cxnSp>
        <p:nvCxnSpPr>
          <p:cNvPr id="155" name="Straight Arrow Connector 154"/>
          <p:cNvCxnSpPr>
            <a:stCxn id="45" idx="2"/>
            <a:endCxn id="40" idx="1"/>
          </p:cNvCxnSpPr>
          <p:nvPr/>
        </p:nvCxnSpPr>
        <p:spPr bwMode="auto">
          <a:xfrm>
            <a:off x="3953839" y="1174622"/>
            <a:ext cx="3061786" cy="777621"/>
          </a:xfrm>
          <a:prstGeom prst="straightConnector1">
            <a:avLst/>
          </a:prstGeom>
          <a:noFill/>
          <a:ln w="9525" cap="flat" cmpd="sng" algn="ctr">
            <a:solidFill>
              <a:schemeClr val="tx1"/>
            </a:solidFill>
            <a:prstDash val="solid"/>
            <a:round/>
            <a:headEnd type="none" w="med" len="med"/>
            <a:tailEnd type="triangle"/>
          </a:ln>
          <a:effectLst/>
        </p:spPr>
      </p:cxnSp>
      <p:cxnSp>
        <p:nvCxnSpPr>
          <p:cNvPr id="157" name="Straight Arrow Connector 156"/>
          <p:cNvCxnSpPr>
            <a:stCxn id="45" idx="2"/>
            <a:endCxn id="31" idx="7"/>
          </p:cNvCxnSpPr>
          <p:nvPr/>
        </p:nvCxnSpPr>
        <p:spPr bwMode="auto">
          <a:xfrm flipH="1">
            <a:off x="3439377" y="1174622"/>
            <a:ext cx="514462" cy="777621"/>
          </a:xfrm>
          <a:prstGeom prst="straightConnector1">
            <a:avLst/>
          </a:prstGeom>
          <a:noFill/>
          <a:ln w="9525" cap="flat" cmpd="sng" algn="ctr">
            <a:solidFill>
              <a:schemeClr val="tx1"/>
            </a:solidFill>
            <a:prstDash val="solid"/>
            <a:round/>
            <a:headEnd type="none" w="med" len="med"/>
            <a:tailEnd type="triangle"/>
          </a:ln>
          <a:effectLst/>
        </p:spPr>
      </p:cxnSp>
      <p:cxnSp>
        <p:nvCxnSpPr>
          <p:cNvPr id="160" name="Straight Arrow Connector 159"/>
          <p:cNvCxnSpPr>
            <a:stCxn id="47" idx="2"/>
            <a:endCxn id="31" idx="1"/>
          </p:cNvCxnSpPr>
          <p:nvPr/>
        </p:nvCxnSpPr>
        <p:spPr bwMode="auto">
          <a:xfrm>
            <a:off x="884402" y="1174622"/>
            <a:ext cx="2428412" cy="777621"/>
          </a:xfrm>
          <a:prstGeom prst="straightConnector1">
            <a:avLst/>
          </a:prstGeom>
          <a:no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12866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0" y="2431510"/>
            <a:ext cx="9144000" cy="2172918"/>
          </a:xfrm>
          <a:prstGeom prst="roundRect">
            <a:avLst/>
          </a:prstGeom>
          <a:solidFill>
            <a:schemeClr val="tx1">
              <a:lumMod val="10000"/>
              <a:lumOff val="90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Nationell Tjänsteplattform</a:t>
            </a:r>
          </a:p>
        </p:txBody>
      </p:sp>
      <p:sp>
        <p:nvSpPr>
          <p:cNvPr id="9" name="Rectangle 8"/>
          <p:cNvSpPr/>
          <p:nvPr/>
        </p:nvSpPr>
        <p:spPr bwMode="auto">
          <a:xfrm>
            <a:off x="2766216" y="2593604"/>
            <a:ext cx="3600091" cy="838058"/>
          </a:xfrm>
          <a:prstGeom prst="rect">
            <a:avLst/>
          </a:prstGeom>
          <a:solidFill>
            <a:schemeClr val="accent6">
              <a:lumMod val="95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clinicalprocess:healthcond:description</a:t>
            </a:r>
          </a:p>
          <a:p>
            <a:pPr marL="0" marR="0" indent="0" algn="ctr" defTabSz="957263" rtl="0" eaLnBrk="1" fontAlgn="base" latinLnBrk="0" hangingPunct="1">
              <a:lnSpc>
                <a:spcPct val="100000"/>
              </a:lnSpc>
              <a:spcBef>
                <a:spcPct val="0"/>
              </a:spcBef>
              <a:spcAft>
                <a:spcPct val="0"/>
              </a:spcAft>
              <a:buClrTx/>
              <a:buSzTx/>
              <a:buFontTx/>
              <a:buNone/>
              <a:tabLst/>
            </a:pPr>
            <a:r>
              <a:rPr lang="sv-SE" sz="1000" dirty="0" smtClean="0"/>
              <a:t>(Tillståndsbeskrivning)</a:t>
            </a:r>
            <a:endParaRPr kumimoji="0" lang="sv-SE" sz="10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94901" y="2593604"/>
            <a:ext cx="2562045" cy="838058"/>
          </a:xfrm>
          <a:prstGeom prst="rect">
            <a:avLst/>
          </a:prstGeom>
          <a:solidFill>
            <a:schemeClr val="accent6">
              <a:lumMod val="95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clinicalprocess:logistics:logistics</a:t>
            </a:r>
          </a:p>
          <a:p>
            <a:pPr marL="0" marR="0" indent="0" algn="ctr" defTabSz="957263" rtl="0" eaLnBrk="1" fontAlgn="base" latinLnBrk="0" hangingPunct="1">
              <a:lnSpc>
                <a:spcPct val="100000"/>
              </a:lnSpc>
              <a:spcBef>
                <a:spcPct val="0"/>
              </a:spcBef>
              <a:spcAft>
                <a:spcPct val="0"/>
              </a:spcAft>
              <a:buClrTx/>
              <a:buSzTx/>
              <a:buFontTx/>
              <a:buNone/>
              <a:tabLst/>
            </a:pPr>
            <a:r>
              <a:rPr lang="sv-SE" sz="1000" dirty="0" smtClean="0"/>
              <a:t>(Resurssamordning)</a:t>
            </a:r>
            <a:endParaRPr kumimoji="0" lang="sv-SE" sz="1000" b="0" i="0" u="none" strike="noStrike" cap="none" normalizeH="0" baseline="0" dirty="0" smtClean="0">
              <a:ln>
                <a:noFill/>
              </a:ln>
              <a:solidFill>
                <a:schemeClr val="tx1"/>
              </a:solidFill>
              <a:effectLst/>
              <a:latin typeface="Arial" charset="0"/>
            </a:endParaRPr>
          </a:p>
        </p:txBody>
      </p:sp>
      <p:sp>
        <p:nvSpPr>
          <p:cNvPr id="4" name="Rectangle 3"/>
          <p:cNvSpPr/>
          <p:nvPr/>
        </p:nvSpPr>
        <p:spPr bwMode="auto">
          <a:xfrm>
            <a:off x="196978" y="2718681"/>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GetCare</a:t>
            </a:r>
          </a:p>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Contacts</a:t>
            </a:r>
          </a:p>
        </p:txBody>
      </p:sp>
      <p:sp>
        <p:nvSpPr>
          <p:cNvPr id="5" name="Rectangle 4"/>
          <p:cNvSpPr/>
          <p:nvPr/>
        </p:nvSpPr>
        <p:spPr bwMode="auto">
          <a:xfrm>
            <a:off x="2881235" y="2718681"/>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GetCare Documentation</a:t>
            </a:r>
          </a:p>
        </p:txBody>
      </p:sp>
      <p:sp>
        <p:nvSpPr>
          <p:cNvPr id="6" name="Rectangle 5"/>
          <p:cNvSpPr/>
          <p:nvPr/>
        </p:nvSpPr>
        <p:spPr bwMode="auto">
          <a:xfrm>
            <a:off x="4042926" y="2718681"/>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GetDiagnosis</a:t>
            </a:r>
          </a:p>
        </p:txBody>
      </p:sp>
      <p:sp>
        <p:nvSpPr>
          <p:cNvPr id="12" name="Rectangle 11"/>
          <p:cNvSpPr/>
          <p:nvPr/>
        </p:nvSpPr>
        <p:spPr bwMode="auto">
          <a:xfrm>
            <a:off x="1337101" y="2707174"/>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sp>
        <p:nvSpPr>
          <p:cNvPr id="13" name="Rectangle 12"/>
          <p:cNvSpPr/>
          <p:nvPr/>
        </p:nvSpPr>
        <p:spPr bwMode="auto">
          <a:xfrm>
            <a:off x="5230487" y="2715812"/>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sp>
        <p:nvSpPr>
          <p:cNvPr id="14" name="Rectangle 13"/>
          <p:cNvSpPr/>
          <p:nvPr/>
        </p:nvSpPr>
        <p:spPr bwMode="auto">
          <a:xfrm>
            <a:off x="6498585" y="2589285"/>
            <a:ext cx="2562045" cy="842377"/>
          </a:xfrm>
          <a:prstGeom prst="rect">
            <a:avLst/>
          </a:prstGeom>
          <a:solidFill>
            <a:schemeClr val="accent6">
              <a:lumMod val="95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clinicalprocess:activity:request</a:t>
            </a:r>
          </a:p>
          <a:p>
            <a:pPr marL="0" marR="0" indent="0" algn="ctr" defTabSz="957263" rtl="0" eaLnBrk="1" fontAlgn="base" latinLnBrk="0" hangingPunct="1">
              <a:lnSpc>
                <a:spcPct val="100000"/>
              </a:lnSpc>
              <a:spcBef>
                <a:spcPct val="0"/>
              </a:spcBef>
              <a:spcAft>
                <a:spcPct val="0"/>
              </a:spcAft>
              <a:buClrTx/>
              <a:buSzTx/>
              <a:buFontTx/>
              <a:buNone/>
              <a:tabLst/>
            </a:pPr>
            <a:r>
              <a:rPr lang="sv-SE" sz="1000" dirty="0" smtClean="0"/>
              <a:t>(Resurssamordning)</a:t>
            </a:r>
            <a:endParaRPr kumimoji="0" lang="sv-SE" sz="1000" b="0" i="0" u="none" strike="noStrike" cap="none" normalizeH="0" baseline="0" dirty="0" smtClean="0">
              <a:ln>
                <a:noFill/>
              </a:ln>
              <a:solidFill>
                <a:schemeClr val="tx1"/>
              </a:solidFill>
              <a:effectLst/>
              <a:latin typeface="Arial" charset="0"/>
            </a:endParaRPr>
          </a:p>
        </p:txBody>
      </p:sp>
      <p:sp>
        <p:nvSpPr>
          <p:cNvPr id="15" name="Rectangle 14"/>
          <p:cNvSpPr/>
          <p:nvPr/>
        </p:nvSpPr>
        <p:spPr bwMode="auto">
          <a:xfrm>
            <a:off x="6592036" y="2714362"/>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lang="sv-SE" sz="1000" dirty="0" smtClean="0"/>
              <a:t>Process</a:t>
            </a:r>
          </a:p>
          <a:p>
            <a:pPr marL="0" marR="0" indent="0" algn="l" defTabSz="957263" rtl="0" eaLnBrk="1" fontAlgn="base" latinLnBrk="0" hangingPunct="1">
              <a:lnSpc>
                <a:spcPct val="100000"/>
              </a:lnSpc>
              <a:spcBef>
                <a:spcPct val="0"/>
              </a:spcBef>
              <a:spcAft>
                <a:spcPct val="0"/>
              </a:spcAft>
              <a:buClrTx/>
              <a:buSzTx/>
              <a:buFontTx/>
              <a:buNone/>
              <a:tabLst/>
            </a:pPr>
            <a:r>
              <a:rPr lang="sv-SE" sz="1000" dirty="0" smtClean="0"/>
              <a:t>Request</a:t>
            </a:r>
            <a:endParaRPr kumimoji="0" lang="sv-SE" sz="1000" b="0" i="0" u="none" strike="noStrike" cap="none" normalizeH="0" baseline="0" dirty="0" smtClean="0">
              <a:ln>
                <a:noFill/>
              </a:ln>
              <a:solidFill>
                <a:schemeClr val="tx1"/>
              </a:solidFill>
              <a:effectLst/>
              <a:latin typeface="Arial" charset="0"/>
            </a:endParaRPr>
          </a:p>
        </p:txBody>
      </p:sp>
      <p:sp>
        <p:nvSpPr>
          <p:cNvPr id="16" name="Rectangle 15"/>
          <p:cNvSpPr/>
          <p:nvPr/>
        </p:nvSpPr>
        <p:spPr bwMode="auto">
          <a:xfrm>
            <a:off x="7732159" y="2702855"/>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25" name="Group 24"/>
          <p:cNvGrpSpPr/>
          <p:nvPr/>
        </p:nvGrpSpPr>
        <p:grpSpPr>
          <a:xfrm>
            <a:off x="631896" y="1925061"/>
            <a:ext cx="178987" cy="784997"/>
            <a:chOff x="2989058" y="776376"/>
            <a:chExt cx="176835" cy="560718"/>
          </a:xfrm>
        </p:grpSpPr>
        <p:cxnSp>
          <p:nvCxnSpPr>
            <p:cNvPr id="20" name="Straight Connector 19"/>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21" name="Oval 20"/>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26" name="Group 25"/>
          <p:cNvGrpSpPr/>
          <p:nvPr/>
        </p:nvGrpSpPr>
        <p:grpSpPr>
          <a:xfrm>
            <a:off x="1769428" y="1922177"/>
            <a:ext cx="178987" cy="784997"/>
            <a:chOff x="2989058" y="776376"/>
            <a:chExt cx="176835" cy="560718"/>
          </a:xfrm>
        </p:grpSpPr>
        <p:cxnSp>
          <p:nvCxnSpPr>
            <p:cNvPr id="27" name="Straight Connector 26"/>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28" name="Oval 27"/>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29" name="Group 28"/>
          <p:cNvGrpSpPr/>
          <p:nvPr/>
        </p:nvGrpSpPr>
        <p:grpSpPr>
          <a:xfrm>
            <a:off x="3286602" y="1922177"/>
            <a:ext cx="178987" cy="784997"/>
            <a:chOff x="2989058" y="776376"/>
            <a:chExt cx="176835" cy="560718"/>
          </a:xfrm>
        </p:grpSpPr>
        <p:cxnSp>
          <p:nvCxnSpPr>
            <p:cNvPr id="30" name="Straight Connector 29"/>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31" name="Oval 30"/>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32" name="Group 31"/>
          <p:cNvGrpSpPr/>
          <p:nvPr/>
        </p:nvGrpSpPr>
        <p:grpSpPr>
          <a:xfrm>
            <a:off x="4441743" y="1930815"/>
            <a:ext cx="178987" cy="784997"/>
            <a:chOff x="2989058" y="776376"/>
            <a:chExt cx="176835" cy="560718"/>
          </a:xfrm>
        </p:grpSpPr>
        <p:cxnSp>
          <p:nvCxnSpPr>
            <p:cNvPr id="33" name="Straight Connector 32"/>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34" name="Oval 33"/>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35" name="Group 34"/>
          <p:cNvGrpSpPr/>
          <p:nvPr/>
        </p:nvGrpSpPr>
        <p:grpSpPr>
          <a:xfrm>
            <a:off x="5642402" y="1922177"/>
            <a:ext cx="178987" cy="784997"/>
            <a:chOff x="2989058" y="776376"/>
            <a:chExt cx="176835" cy="560718"/>
          </a:xfrm>
        </p:grpSpPr>
        <p:cxnSp>
          <p:nvCxnSpPr>
            <p:cNvPr id="36" name="Straight Connector 35"/>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37" name="Oval 36"/>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38" name="Group 37"/>
          <p:cNvGrpSpPr/>
          <p:nvPr/>
        </p:nvGrpSpPr>
        <p:grpSpPr>
          <a:xfrm>
            <a:off x="6989413" y="1922177"/>
            <a:ext cx="178987" cy="784997"/>
            <a:chOff x="2989058" y="776376"/>
            <a:chExt cx="176835" cy="560718"/>
          </a:xfrm>
        </p:grpSpPr>
        <p:cxnSp>
          <p:nvCxnSpPr>
            <p:cNvPr id="39" name="Straight Connector 38"/>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40" name="Oval 39"/>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41" name="Group 40"/>
          <p:cNvGrpSpPr/>
          <p:nvPr/>
        </p:nvGrpSpPr>
        <p:grpSpPr>
          <a:xfrm>
            <a:off x="8144339" y="1917858"/>
            <a:ext cx="178987" cy="784997"/>
            <a:chOff x="2989058" y="776376"/>
            <a:chExt cx="176835" cy="560718"/>
          </a:xfrm>
        </p:grpSpPr>
        <p:cxnSp>
          <p:nvCxnSpPr>
            <p:cNvPr id="42" name="Straight Connector 41"/>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43" name="Oval 42"/>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sp>
        <p:nvSpPr>
          <p:cNvPr id="44" name="Rounded Rectangle 43"/>
          <p:cNvSpPr/>
          <p:nvPr/>
        </p:nvSpPr>
        <p:spPr bwMode="auto">
          <a:xfrm>
            <a:off x="4787709" y="405441"/>
            <a:ext cx="1302589" cy="759125"/>
          </a:xfrm>
          <a:prstGeom prst="roundRect">
            <a:avLst/>
          </a:prstGeom>
          <a:solidFill>
            <a:schemeClr val="accent3">
              <a:lumMod val="20000"/>
              <a:lumOff val="80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RTjP</a:t>
            </a:r>
          </a:p>
          <a:p>
            <a:pPr marL="0" marR="0" indent="0" algn="ctr" defTabSz="957263" rtl="0" eaLnBrk="1" fontAlgn="base" latinLnBrk="0" hangingPunct="1">
              <a:lnSpc>
                <a:spcPct val="100000"/>
              </a:lnSpc>
              <a:spcBef>
                <a:spcPct val="0"/>
              </a:spcBef>
              <a:spcAft>
                <a:spcPct val="0"/>
              </a:spcAft>
              <a:buClrTx/>
              <a:buSzTx/>
              <a:buFontTx/>
              <a:buNone/>
              <a:tabLst/>
            </a:pPr>
            <a:r>
              <a:rPr lang="sv-SE" dirty="0" smtClean="0"/>
              <a:t>Dalarna</a:t>
            </a:r>
            <a:endParaRPr kumimoji="0" lang="sv-SE" sz="1900" b="0" i="0" u="none" strike="noStrike" cap="none" normalizeH="0" baseline="0" dirty="0" smtClean="0">
              <a:ln>
                <a:noFill/>
              </a:ln>
              <a:solidFill>
                <a:schemeClr val="tx1"/>
              </a:solidFill>
              <a:effectLst/>
              <a:latin typeface="Arial" charset="0"/>
            </a:endParaRPr>
          </a:p>
        </p:txBody>
      </p:sp>
      <p:sp>
        <p:nvSpPr>
          <p:cNvPr id="45" name="Rounded Rectangle 44"/>
          <p:cNvSpPr/>
          <p:nvPr/>
        </p:nvSpPr>
        <p:spPr bwMode="auto">
          <a:xfrm>
            <a:off x="3302544" y="415497"/>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Cosmic</a:t>
            </a:r>
          </a:p>
          <a:p>
            <a:pPr marL="0" marR="0" indent="0" algn="ctr" defTabSz="957263" rtl="0" eaLnBrk="1" fontAlgn="base" latinLnBrk="0" hangingPunct="1">
              <a:lnSpc>
                <a:spcPct val="100000"/>
              </a:lnSpc>
              <a:spcBef>
                <a:spcPct val="0"/>
              </a:spcBef>
              <a:spcAft>
                <a:spcPct val="0"/>
              </a:spcAft>
              <a:buClrTx/>
              <a:buSzTx/>
              <a:buFontTx/>
              <a:buNone/>
              <a:tabLst/>
            </a:pPr>
            <a:r>
              <a:rPr lang="sv-SE" dirty="0" smtClean="0"/>
              <a:t>Uppsala</a:t>
            </a:r>
            <a:endParaRPr kumimoji="0" lang="sv-SE" sz="1900" b="0" i="0" u="none" strike="noStrike" cap="none" normalizeH="0" baseline="0" dirty="0" smtClean="0">
              <a:ln>
                <a:noFill/>
              </a:ln>
              <a:solidFill>
                <a:schemeClr val="tx1"/>
              </a:solidFill>
              <a:effectLst/>
              <a:latin typeface="Arial" charset="0"/>
            </a:endParaRPr>
          </a:p>
        </p:txBody>
      </p:sp>
      <p:sp>
        <p:nvSpPr>
          <p:cNvPr id="46" name="Rounded Rectangle 45"/>
          <p:cNvSpPr/>
          <p:nvPr/>
        </p:nvSpPr>
        <p:spPr bwMode="auto">
          <a:xfrm>
            <a:off x="1718272" y="405440"/>
            <a:ext cx="1401696"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Journalen</a:t>
            </a:r>
          </a:p>
        </p:txBody>
      </p:sp>
      <p:sp>
        <p:nvSpPr>
          <p:cNvPr id="47" name="Rounded Rectangle 46"/>
          <p:cNvSpPr/>
          <p:nvPr/>
        </p:nvSpPr>
        <p:spPr bwMode="auto">
          <a:xfrm>
            <a:off x="233107" y="415497"/>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NPÖ</a:t>
            </a:r>
          </a:p>
        </p:txBody>
      </p:sp>
      <p:sp>
        <p:nvSpPr>
          <p:cNvPr id="48" name="Rounded Rectangle 47"/>
          <p:cNvSpPr/>
          <p:nvPr/>
        </p:nvSpPr>
        <p:spPr bwMode="auto">
          <a:xfrm>
            <a:off x="6272874" y="391036"/>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ABC</a:t>
            </a:r>
          </a:p>
        </p:txBody>
      </p:sp>
      <p:sp>
        <p:nvSpPr>
          <p:cNvPr id="49" name="Rounded Rectangle 48"/>
          <p:cNvSpPr/>
          <p:nvPr/>
        </p:nvSpPr>
        <p:spPr bwMode="auto">
          <a:xfrm>
            <a:off x="7758041" y="391036"/>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XYZ</a:t>
            </a:r>
          </a:p>
        </p:txBody>
      </p:sp>
      <p:sp>
        <p:nvSpPr>
          <p:cNvPr id="50" name="Rounded Rectangle 49"/>
          <p:cNvSpPr/>
          <p:nvPr/>
        </p:nvSpPr>
        <p:spPr bwMode="auto">
          <a:xfrm>
            <a:off x="4085309" y="5656040"/>
            <a:ext cx="1302589" cy="759125"/>
          </a:xfrm>
          <a:prstGeom prst="roundRect">
            <a:avLst/>
          </a:prstGeom>
          <a:solidFill>
            <a:schemeClr val="accent3">
              <a:lumMod val="20000"/>
              <a:lumOff val="80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dirty="0" smtClean="0">
                <a:ln>
                  <a:noFill/>
                </a:ln>
                <a:solidFill>
                  <a:schemeClr val="tx1"/>
                </a:solidFill>
                <a:effectLst/>
              </a:rPr>
              <a:t>RTjP </a:t>
            </a:r>
            <a:r>
              <a:rPr lang="sv-SE" sz="1400" dirty="0" smtClean="0"/>
              <a:t>VGR</a:t>
            </a:r>
            <a:endParaRPr kumimoji="0" lang="sv-SE" sz="1400" b="0" i="0" u="none" strike="noStrike" cap="none" normalizeH="0" baseline="0" dirty="0" smtClean="0">
              <a:ln>
                <a:noFill/>
              </a:ln>
              <a:solidFill>
                <a:schemeClr val="tx1"/>
              </a:solidFill>
              <a:effectLst/>
            </a:endParaRPr>
          </a:p>
        </p:txBody>
      </p:sp>
      <p:sp>
        <p:nvSpPr>
          <p:cNvPr id="51" name="Rounded Rectangle 50"/>
          <p:cNvSpPr/>
          <p:nvPr/>
        </p:nvSpPr>
        <p:spPr bwMode="auto">
          <a:xfrm>
            <a:off x="2608375" y="5666096"/>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dirty="0" smtClean="0">
                <a:ln>
                  <a:noFill/>
                </a:ln>
                <a:solidFill>
                  <a:schemeClr val="tx1"/>
                </a:solidFill>
                <a:effectLst/>
              </a:rPr>
              <a:t>Cosmic LUL</a:t>
            </a:r>
          </a:p>
        </p:txBody>
      </p:sp>
      <p:sp>
        <p:nvSpPr>
          <p:cNvPr id="52" name="Rounded Rectangle 51"/>
          <p:cNvSpPr/>
          <p:nvPr/>
        </p:nvSpPr>
        <p:spPr bwMode="auto">
          <a:xfrm>
            <a:off x="5562243" y="5641635"/>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lang="sv-SE" sz="1400" dirty="0" smtClean="0"/>
              <a:t>PU </a:t>
            </a:r>
            <a:r>
              <a:rPr kumimoji="0" lang="sv-SE" sz="1400" b="0" i="0" u="none" strike="noStrike" cap="none" normalizeH="0" baseline="0" dirty="0" smtClean="0">
                <a:ln>
                  <a:noFill/>
                </a:ln>
                <a:solidFill>
                  <a:schemeClr val="tx1"/>
                </a:solidFill>
                <a:effectLst/>
              </a:rPr>
              <a:t>Skattev</a:t>
            </a:r>
            <a:r>
              <a:rPr kumimoji="0" lang="sv-SE" sz="1900" b="0" i="0" u="none" strike="noStrike" cap="none" normalizeH="0" baseline="0" dirty="0" smtClean="0">
                <a:ln>
                  <a:noFill/>
                </a:ln>
                <a:solidFill>
                  <a:schemeClr val="tx1"/>
                </a:solidFill>
                <a:effectLst/>
                <a:latin typeface="Arial" charset="0"/>
              </a:rPr>
              <a:t>.</a:t>
            </a:r>
          </a:p>
        </p:txBody>
      </p:sp>
      <p:sp>
        <p:nvSpPr>
          <p:cNvPr id="53" name="Rounded Rectangle 52"/>
          <p:cNvSpPr/>
          <p:nvPr/>
        </p:nvSpPr>
        <p:spPr bwMode="auto">
          <a:xfrm>
            <a:off x="7039176" y="5641635"/>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dirty="0" smtClean="0">
                <a:ln>
                  <a:noFill/>
                </a:ln>
                <a:solidFill>
                  <a:schemeClr val="tx1"/>
                </a:solidFill>
                <a:effectLst/>
                <a:latin typeface="Arial" charset="0"/>
              </a:rPr>
              <a:t>XYZ</a:t>
            </a:r>
          </a:p>
        </p:txBody>
      </p:sp>
      <p:sp>
        <p:nvSpPr>
          <p:cNvPr id="54" name="Rounded Rectangle 53"/>
          <p:cNvSpPr/>
          <p:nvPr/>
        </p:nvSpPr>
        <p:spPr bwMode="auto">
          <a:xfrm>
            <a:off x="1009292" y="5697732"/>
            <a:ext cx="1424738"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dirty="0" smtClean="0">
                <a:ln>
                  <a:noFill/>
                </a:ln>
                <a:solidFill>
                  <a:schemeClr val="tx1"/>
                </a:solidFill>
                <a:effectLst/>
              </a:rPr>
              <a:t>SLL </a:t>
            </a:r>
            <a:r>
              <a:rPr lang="sv-SE" sz="1400" dirty="0" smtClean="0"/>
              <a:t>Remittera</a:t>
            </a:r>
            <a:endParaRPr kumimoji="0" lang="sv-SE" sz="1400" b="0" i="0" u="none" strike="noStrike" cap="none" normalizeH="0" baseline="0" dirty="0" smtClean="0">
              <a:ln>
                <a:noFill/>
              </a:ln>
              <a:solidFill>
                <a:schemeClr val="tx1"/>
              </a:solidFill>
              <a:effectLst/>
            </a:endParaRPr>
          </a:p>
        </p:txBody>
      </p:sp>
      <p:grpSp>
        <p:nvGrpSpPr>
          <p:cNvPr id="59" name="Group 58"/>
          <p:cNvGrpSpPr/>
          <p:nvPr/>
        </p:nvGrpSpPr>
        <p:grpSpPr>
          <a:xfrm>
            <a:off x="1209950" y="5465966"/>
            <a:ext cx="254302" cy="463531"/>
            <a:chOff x="1194936" y="4764059"/>
            <a:chExt cx="254302" cy="463531"/>
          </a:xfrm>
        </p:grpSpPr>
        <p:sp>
          <p:nvSpPr>
            <p:cNvPr id="55" name="Rectangle 54"/>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56" name="Group 55"/>
            <p:cNvGrpSpPr/>
            <p:nvPr/>
          </p:nvGrpSpPr>
          <p:grpSpPr>
            <a:xfrm>
              <a:off x="1286430" y="4764059"/>
              <a:ext cx="89493" cy="278062"/>
              <a:chOff x="2989058" y="776376"/>
              <a:chExt cx="176835" cy="560718"/>
            </a:xfrm>
          </p:grpSpPr>
          <p:cxnSp>
            <p:nvCxnSpPr>
              <p:cNvPr id="57" name="Straight Connector 56"/>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58" name="Oval 57"/>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60" name="Group 59"/>
          <p:cNvGrpSpPr/>
          <p:nvPr/>
        </p:nvGrpSpPr>
        <p:grpSpPr>
          <a:xfrm>
            <a:off x="1579638" y="5464465"/>
            <a:ext cx="254302" cy="463531"/>
            <a:chOff x="1194936" y="4764059"/>
            <a:chExt cx="254302" cy="463531"/>
          </a:xfrm>
        </p:grpSpPr>
        <p:sp>
          <p:nvSpPr>
            <p:cNvPr id="61" name="Rectangle 60"/>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62" name="Group 61"/>
            <p:cNvGrpSpPr/>
            <p:nvPr/>
          </p:nvGrpSpPr>
          <p:grpSpPr>
            <a:xfrm>
              <a:off x="1286430" y="4764059"/>
              <a:ext cx="89493" cy="278062"/>
              <a:chOff x="2989058" y="776376"/>
              <a:chExt cx="176835" cy="560718"/>
            </a:xfrm>
          </p:grpSpPr>
          <p:cxnSp>
            <p:nvCxnSpPr>
              <p:cNvPr id="63" name="Straight Connector 62"/>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64" name="Oval 63"/>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65" name="Group 64"/>
          <p:cNvGrpSpPr/>
          <p:nvPr/>
        </p:nvGrpSpPr>
        <p:grpSpPr>
          <a:xfrm>
            <a:off x="2714225" y="5465966"/>
            <a:ext cx="254302" cy="463531"/>
            <a:chOff x="1194936" y="4764059"/>
            <a:chExt cx="254302" cy="463531"/>
          </a:xfrm>
        </p:grpSpPr>
        <p:sp>
          <p:nvSpPr>
            <p:cNvPr id="66" name="Rectangle 65"/>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67" name="Group 66"/>
            <p:cNvGrpSpPr/>
            <p:nvPr/>
          </p:nvGrpSpPr>
          <p:grpSpPr>
            <a:xfrm>
              <a:off x="1286430" y="4764059"/>
              <a:ext cx="89493" cy="278062"/>
              <a:chOff x="2989058" y="776376"/>
              <a:chExt cx="176835" cy="560718"/>
            </a:xfrm>
          </p:grpSpPr>
          <p:cxnSp>
            <p:nvCxnSpPr>
              <p:cNvPr id="68" name="Straight Connector 67"/>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69" name="Oval 68"/>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70" name="Group 69"/>
          <p:cNvGrpSpPr/>
          <p:nvPr/>
        </p:nvGrpSpPr>
        <p:grpSpPr>
          <a:xfrm>
            <a:off x="3047701" y="5464465"/>
            <a:ext cx="254302" cy="463531"/>
            <a:chOff x="1194936" y="4764059"/>
            <a:chExt cx="254302" cy="463531"/>
          </a:xfrm>
        </p:grpSpPr>
        <p:sp>
          <p:nvSpPr>
            <p:cNvPr id="71" name="Rectangle 70"/>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72" name="Group 71"/>
            <p:cNvGrpSpPr/>
            <p:nvPr/>
          </p:nvGrpSpPr>
          <p:grpSpPr>
            <a:xfrm>
              <a:off x="1286430" y="4764059"/>
              <a:ext cx="89493" cy="278062"/>
              <a:chOff x="2989058" y="776376"/>
              <a:chExt cx="176835" cy="560718"/>
            </a:xfrm>
          </p:grpSpPr>
          <p:cxnSp>
            <p:nvCxnSpPr>
              <p:cNvPr id="73" name="Straight Connector 72"/>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74" name="Oval 73"/>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75" name="Group 74"/>
          <p:cNvGrpSpPr/>
          <p:nvPr/>
        </p:nvGrpSpPr>
        <p:grpSpPr>
          <a:xfrm>
            <a:off x="3391726" y="5464465"/>
            <a:ext cx="254302" cy="463531"/>
            <a:chOff x="1194936" y="4764059"/>
            <a:chExt cx="254302" cy="463531"/>
          </a:xfrm>
        </p:grpSpPr>
        <p:sp>
          <p:nvSpPr>
            <p:cNvPr id="76" name="Rectangle 75"/>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77" name="Group 76"/>
            <p:cNvGrpSpPr/>
            <p:nvPr/>
          </p:nvGrpSpPr>
          <p:grpSpPr>
            <a:xfrm>
              <a:off x="1286430" y="4764059"/>
              <a:ext cx="89493" cy="278062"/>
              <a:chOff x="2989058" y="776376"/>
              <a:chExt cx="176835" cy="560718"/>
            </a:xfrm>
          </p:grpSpPr>
          <p:cxnSp>
            <p:nvCxnSpPr>
              <p:cNvPr id="78" name="Straight Connector 77"/>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79" name="Oval 78"/>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80" name="Group 79"/>
          <p:cNvGrpSpPr/>
          <p:nvPr/>
        </p:nvGrpSpPr>
        <p:grpSpPr>
          <a:xfrm>
            <a:off x="4162015" y="5491897"/>
            <a:ext cx="254302" cy="463531"/>
            <a:chOff x="1194936" y="4764059"/>
            <a:chExt cx="254302" cy="463531"/>
          </a:xfrm>
        </p:grpSpPr>
        <p:sp>
          <p:nvSpPr>
            <p:cNvPr id="81" name="Rectangle 80"/>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82" name="Group 81"/>
            <p:cNvGrpSpPr/>
            <p:nvPr/>
          </p:nvGrpSpPr>
          <p:grpSpPr>
            <a:xfrm>
              <a:off x="1286430" y="4764059"/>
              <a:ext cx="89493" cy="278062"/>
              <a:chOff x="2989058" y="776376"/>
              <a:chExt cx="176835" cy="560718"/>
            </a:xfrm>
          </p:grpSpPr>
          <p:cxnSp>
            <p:nvCxnSpPr>
              <p:cNvPr id="83" name="Straight Connector 82"/>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84" name="Oval 83"/>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85" name="Group 84"/>
          <p:cNvGrpSpPr/>
          <p:nvPr/>
        </p:nvGrpSpPr>
        <p:grpSpPr>
          <a:xfrm>
            <a:off x="4359680" y="5472289"/>
            <a:ext cx="254302" cy="463531"/>
            <a:chOff x="1194936" y="4764059"/>
            <a:chExt cx="254302" cy="463531"/>
          </a:xfrm>
        </p:grpSpPr>
        <p:sp>
          <p:nvSpPr>
            <p:cNvPr id="86" name="Rectangle 85"/>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87" name="Group 86"/>
            <p:cNvGrpSpPr/>
            <p:nvPr/>
          </p:nvGrpSpPr>
          <p:grpSpPr>
            <a:xfrm>
              <a:off x="1286430" y="4764059"/>
              <a:ext cx="89493" cy="278062"/>
              <a:chOff x="2989058" y="776376"/>
              <a:chExt cx="176835" cy="560718"/>
            </a:xfrm>
          </p:grpSpPr>
          <p:cxnSp>
            <p:nvCxnSpPr>
              <p:cNvPr id="88" name="Straight Connector 87"/>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89" name="Oval 88"/>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90" name="Group 89"/>
          <p:cNvGrpSpPr/>
          <p:nvPr/>
        </p:nvGrpSpPr>
        <p:grpSpPr>
          <a:xfrm>
            <a:off x="4540746" y="5517555"/>
            <a:ext cx="254302" cy="463531"/>
            <a:chOff x="1194936" y="4764059"/>
            <a:chExt cx="254302" cy="463531"/>
          </a:xfrm>
        </p:grpSpPr>
        <p:sp>
          <p:nvSpPr>
            <p:cNvPr id="91" name="Rectangle 90"/>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92" name="Group 91"/>
            <p:cNvGrpSpPr/>
            <p:nvPr/>
          </p:nvGrpSpPr>
          <p:grpSpPr>
            <a:xfrm>
              <a:off x="1286430" y="4764059"/>
              <a:ext cx="89493" cy="278062"/>
              <a:chOff x="2989058" y="776376"/>
              <a:chExt cx="176835" cy="560718"/>
            </a:xfrm>
          </p:grpSpPr>
          <p:cxnSp>
            <p:nvCxnSpPr>
              <p:cNvPr id="93" name="Straight Connector 92"/>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94" name="Oval 93"/>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95" name="Group 94"/>
          <p:cNvGrpSpPr/>
          <p:nvPr/>
        </p:nvGrpSpPr>
        <p:grpSpPr>
          <a:xfrm>
            <a:off x="4640335" y="5436075"/>
            <a:ext cx="254302" cy="463531"/>
            <a:chOff x="1194936" y="4764059"/>
            <a:chExt cx="254302" cy="463531"/>
          </a:xfrm>
        </p:grpSpPr>
        <p:sp>
          <p:nvSpPr>
            <p:cNvPr id="96" name="Rectangle 95"/>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97" name="Group 96"/>
            <p:cNvGrpSpPr/>
            <p:nvPr/>
          </p:nvGrpSpPr>
          <p:grpSpPr>
            <a:xfrm>
              <a:off x="1286430" y="4764059"/>
              <a:ext cx="89493" cy="278062"/>
              <a:chOff x="2989058" y="776376"/>
              <a:chExt cx="176835" cy="560718"/>
            </a:xfrm>
          </p:grpSpPr>
          <p:cxnSp>
            <p:nvCxnSpPr>
              <p:cNvPr id="98" name="Straight Connector 97"/>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99" name="Oval 98"/>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100" name="Group 99"/>
          <p:cNvGrpSpPr/>
          <p:nvPr/>
        </p:nvGrpSpPr>
        <p:grpSpPr>
          <a:xfrm>
            <a:off x="4821404" y="5508502"/>
            <a:ext cx="254302" cy="463531"/>
            <a:chOff x="1194936" y="4764059"/>
            <a:chExt cx="254302" cy="463531"/>
          </a:xfrm>
        </p:grpSpPr>
        <p:sp>
          <p:nvSpPr>
            <p:cNvPr id="101" name="Rectangle 100"/>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102" name="Group 101"/>
            <p:cNvGrpSpPr/>
            <p:nvPr/>
          </p:nvGrpSpPr>
          <p:grpSpPr>
            <a:xfrm>
              <a:off x="1286430" y="4764059"/>
              <a:ext cx="89493" cy="278062"/>
              <a:chOff x="2989058" y="776376"/>
              <a:chExt cx="176835" cy="560718"/>
            </a:xfrm>
          </p:grpSpPr>
          <p:cxnSp>
            <p:nvCxnSpPr>
              <p:cNvPr id="103" name="Straight Connector 102"/>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104" name="Oval 103"/>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105" name="Group 104"/>
          <p:cNvGrpSpPr/>
          <p:nvPr/>
        </p:nvGrpSpPr>
        <p:grpSpPr>
          <a:xfrm>
            <a:off x="6125783" y="5417911"/>
            <a:ext cx="254302" cy="463531"/>
            <a:chOff x="1194936" y="4764059"/>
            <a:chExt cx="254302" cy="463531"/>
          </a:xfrm>
        </p:grpSpPr>
        <p:sp>
          <p:nvSpPr>
            <p:cNvPr id="106" name="Rectangle 105"/>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107" name="Group 106"/>
            <p:cNvGrpSpPr/>
            <p:nvPr/>
          </p:nvGrpSpPr>
          <p:grpSpPr>
            <a:xfrm>
              <a:off x="1286430" y="4764059"/>
              <a:ext cx="89493" cy="278062"/>
              <a:chOff x="2989058" y="776376"/>
              <a:chExt cx="176835" cy="560718"/>
            </a:xfrm>
          </p:grpSpPr>
          <p:cxnSp>
            <p:nvCxnSpPr>
              <p:cNvPr id="108" name="Straight Connector 107"/>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109" name="Oval 108"/>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110" name="Group 109"/>
          <p:cNvGrpSpPr/>
          <p:nvPr/>
        </p:nvGrpSpPr>
        <p:grpSpPr>
          <a:xfrm>
            <a:off x="7563319" y="5425463"/>
            <a:ext cx="254302" cy="463531"/>
            <a:chOff x="1194936" y="4764059"/>
            <a:chExt cx="254302" cy="463531"/>
          </a:xfrm>
        </p:grpSpPr>
        <p:sp>
          <p:nvSpPr>
            <p:cNvPr id="111" name="Rectangle 110"/>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112" name="Group 111"/>
            <p:cNvGrpSpPr/>
            <p:nvPr/>
          </p:nvGrpSpPr>
          <p:grpSpPr>
            <a:xfrm>
              <a:off x="1286430" y="4764059"/>
              <a:ext cx="89493" cy="278062"/>
              <a:chOff x="2989058" y="776376"/>
              <a:chExt cx="176835" cy="560718"/>
            </a:xfrm>
          </p:grpSpPr>
          <p:cxnSp>
            <p:nvCxnSpPr>
              <p:cNvPr id="113" name="Straight Connector 112"/>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114" name="Oval 113"/>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cxnSp>
        <p:nvCxnSpPr>
          <p:cNvPr id="116" name="Straight Connector 115"/>
          <p:cNvCxnSpPr>
            <a:stCxn id="47" idx="2"/>
            <a:endCxn id="21" idx="0"/>
          </p:cNvCxnSpPr>
          <p:nvPr/>
        </p:nvCxnSpPr>
        <p:spPr bwMode="auto">
          <a:xfrm flipH="1">
            <a:off x="721390" y="1174622"/>
            <a:ext cx="163012" cy="750439"/>
          </a:xfrm>
          <a:prstGeom prst="line">
            <a:avLst/>
          </a:prstGeom>
          <a:noFill/>
          <a:ln w="9525" cap="flat" cmpd="sng" algn="ctr">
            <a:solidFill>
              <a:schemeClr val="tx1"/>
            </a:solidFill>
            <a:prstDash val="solid"/>
            <a:round/>
            <a:headEnd type="none" w="med" len="med"/>
            <a:tailEnd type="triangle" w="med" len="med"/>
          </a:ln>
          <a:effectLst/>
        </p:spPr>
      </p:cxnSp>
      <p:cxnSp>
        <p:nvCxnSpPr>
          <p:cNvPr id="118" name="Straight Arrow Connector 117"/>
          <p:cNvCxnSpPr>
            <a:stCxn id="47" idx="2"/>
            <a:endCxn id="28" idx="0"/>
          </p:cNvCxnSpPr>
          <p:nvPr/>
        </p:nvCxnSpPr>
        <p:spPr bwMode="auto">
          <a:xfrm>
            <a:off x="884402" y="1174622"/>
            <a:ext cx="974520" cy="747555"/>
          </a:xfrm>
          <a:prstGeom prst="straightConnector1">
            <a:avLst/>
          </a:prstGeom>
          <a:noFill/>
          <a:ln w="9525" cap="flat" cmpd="sng" algn="ctr">
            <a:solidFill>
              <a:schemeClr val="tx1"/>
            </a:solidFill>
            <a:prstDash val="solid"/>
            <a:round/>
            <a:headEnd type="none" w="med" len="med"/>
            <a:tailEnd type="triangle"/>
          </a:ln>
          <a:effectLst/>
        </p:spPr>
      </p:cxnSp>
      <p:cxnSp>
        <p:nvCxnSpPr>
          <p:cNvPr id="120" name="Straight Arrow Connector 119"/>
          <p:cNvCxnSpPr>
            <a:stCxn id="47" idx="2"/>
            <a:endCxn id="34" idx="1"/>
          </p:cNvCxnSpPr>
          <p:nvPr/>
        </p:nvCxnSpPr>
        <p:spPr bwMode="auto">
          <a:xfrm>
            <a:off x="884402" y="1174622"/>
            <a:ext cx="3583553" cy="786259"/>
          </a:xfrm>
          <a:prstGeom prst="straightConnector1">
            <a:avLst/>
          </a:prstGeom>
          <a:noFill/>
          <a:ln w="9525" cap="flat" cmpd="sng" algn="ctr">
            <a:solidFill>
              <a:schemeClr val="tx1"/>
            </a:solidFill>
            <a:prstDash val="solid"/>
            <a:round/>
            <a:headEnd type="none" w="med" len="med"/>
            <a:tailEnd type="triangle"/>
          </a:ln>
          <a:effectLst/>
        </p:spPr>
      </p:cxnSp>
      <p:cxnSp>
        <p:nvCxnSpPr>
          <p:cNvPr id="122" name="Straight Arrow Connector 121"/>
          <p:cNvCxnSpPr>
            <a:stCxn id="46" idx="2"/>
            <a:endCxn id="21" idx="7"/>
          </p:cNvCxnSpPr>
          <p:nvPr/>
        </p:nvCxnSpPr>
        <p:spPr bwMode="auto">
          <a:xfrm flipH="1">
            <a:off x="784671" y="1164565"/>
            <a:ext cx="1634449" cy="790562"/>
          </a:xfrm>
          <a:prstGeom prst="straightConnector1">
            <a:avLst/>
          </a:prstGeom>
          <a:noFill/>
          <a:ln w="9525" cap="flat" cmpd="sng" algn="ctr">
            <a:solidFill>
              <a:schemeClr val="tx1"/>
            </a:solidFill>
            <a:prstDash val="solid"/>
            <a:round/>
            <a:headEnd type="none" w="med" len="med"/>
            <a:tailEnd type="triangle"/>
          </a:ln>
          <a:effectLst/>
        </p:spPr>
      </p:cxnSp>
      <p:cxnSp>
        <p:nvCxnSpPr>
          <p:cNvPr id="124" name="Straight Arrow Connector 123"/>
          <p:cNvCxnSpPr>
            <a:stCxn id="46" idx="2"/>
            <a:endCxn id="31" idx="0"/>
          </p:cNvCxnSpPr>
          <p:nvPr/>
        </p:nvCxnSpPr>
        <p:spPr bwMode="auto">
          <a:xfrm>
            <a:off x="2419120" y="1164565"/>
            <a:ext cx="956976" cy="757612"/>
          </a:xfrm>
          <a:prstGeom prst="straightConnector1">
            <a:avLst/>
          </a:prstGeom>
          <a:noFill/>
          <a:ln w="9525" cap="flat" cmpd="sng" algn="ctr">
            <a:solidFill>
              <a:schemeClr val="tx1"/>
            </a:solidFill>
            <a:prstDash val="solid"/>
            <a:round/>
            <a:headEnd type="none" w="med" len="med"/>
            <a:tailEnd type="triangle"/>
          </a:ln>
          <a:effectLst/>
        </p:spPr>
      </p:cxnSp>
      <p:cxnSp>
        <p:nvCxnSpPr>
          <p:cNvPr id="126" name="Straight Arrow Connector 125"/>
          <p:cNvCxnSpPr>
            <a:stCxn id="46" idx="2"/>
            <a:endCxn id="34" idx="0"/>
          </p:cNvCxnSpPr>
          <p:nvPr/>
        </p:nvCxnSpPr>
        <p:spPr bwMode="auto">
          <a:xfrm>
            <a:off x="2419120" y="1164565"/>
            <a:ext cx="2112117" cy="766250"/>
          </a:xfrm>
          <a:prstGeom prst="straightConnector1">
            <a:avLst/>
          </a:prstGeom>
          <a:noFill/>
          <a:ln w="9525" cap="flat" cmpd="sng" algn="ctr">
            <a:solidFill>
              <a:schemeClr val="tx1"/>
            </a:solidFill>
            <a:prstDash val="solid"/>
            <a:round/>
            <a:headEnd type="none" w="med" len="med"/>
            <a:tailEnd type="triangle"/>
          </a:ln>
          <a:effectLst/>
        </p:spPr>
      </p:cxnSp>
      <p:cxnSp>
        <p:nvCxnSpPr>
          <p:cNvPr id="128" name="Straight Arrow Connector 127"/>
          <p:cNvCxnSpPr>
            <a:stCxn id="46" idx="2"/>
            <a:endCxn id="37" idx="0"/>
          </p:cNvCxnSpPr>
          <p:nvPr/>
        </p:nvCxnSpPr>
        <p:spPr bwMode="auto">
          <a:xfrm>
            <a:off x="2419120" y="1164565"/>
            <a:ext cx="3312776" cy="757612"/>
          </a:xfrm>
          <a:prstGeom prst="straightConnector1">
            <a:avLst/>
          </a:prstGeom>
          <a:noFill/>
          <a:ln w="9525" cap="flat" cmpd="sng" algn="ctr">
            <a:solidFill>
              <a:schemeClr val="tx1"/>
            </a:solidFill>
            <a:prstDash val="solid"/>
            <a:round/>
            <a:headEnd type="none" w="med" len="med"/>
            <a:tailEnd type="triangle"/>
          </a:ln>
          <a:effectLst/>
        </p:spPr>
      </p:cxnSp>
      <p:cxnSp>
        <p:nvCxnSpPr>
          <p:cNvPr id="130" name="Straight Arrow Connector 129"/>
          <p:cNvCxnSpPr>
            <a:stCxn id="44" idx="2"/>
            <a:endCxn id="40" idx="1"/>
          </p:cNvCxnSpPr>
          <p:nvPr/>
        </p:nvCxnSpPr>
        <p:spPr bwMode="auto">
          <a:xfrm>
            <a:off x="5439004" y="1164566"/>
            <a:ext cx="1576621" cy="787677"/>
          </a:xfrm>
          <a:prstGeom prst="straightConnector1">
            <a:avLst/>
          </a:prstGeom>
          <a:noFill/>
          <a:ln w="9525" cap="flat" cmpd="sng" algn="ctr">
            <a:solidFill>
              <a:schemeClr val="tx1"/>
            </a:solidFill>
            <a:prstDash val="solid"/>
            <a:round/>
            <a:headEnd type="none" w="med" len="med"/>
            <a:tailEnd type="triangle"/>
          </a:ln>
          <a:effectLst/>
        </p:spPr>
      </p:cxnSp>
      <p:cxnSp>
        <p:nvCxnSpPr>
          <p:cNvPr id="132" name="Straight Arrow Connector 131"/>
          <p:cNvCxnSpPr>
            <a:stCxn id="44" idx="2"/>
            <a:endCxn id="43" idx="7"/>
          </p:cNvCxnSpPr>
          <p:nvPr/>
        </p:nvCxnSpPr>
        <p:spPr bwMode="auto">
          <a:xfrm>
            <a:off x="5439004" y="1164566"/>
            <a:ext cx="2858110" cy="783358"/>
          </a:xfrm>
          <a:prstGeom prst="straightConnector1">
            <a:avLst/>
          </a:prstGeom>
          <a:noFill/>
          <a:ln w="9525" cap="flat" cmpd="sng" algn="ctr">
            <a:solidFill>
              <a:schemeClr val="tx1"/>
            </a:solidFill>
            <a:prstDash val="solid"/>
            <a:round/>
            <a:headEnd type="none" w="med" len="med"/>
            <a:tailEnd type="triangle"/>
          </a:ln>
          <a:effectLst/>
        </p:spPr>
      </p:cxnSp>
      <p:cxnSp>
        <p:nvCxnSpPr>
          <p:cNvPr id="135" name="Straight Arrow Connector 134"/>
          <p:cNvCxnSpPr>
            <a:stCxn id="48" idx="2"/>
            <a:endCxn id="34" idx="6"/>
          </p:cNvCxnSpPr>
          <p:nvPr/>
        </p:nvCxnSpPr>
        <p:spPr bwMode="auto">
          <a:xfrm flipH="1">
            <a:off x="4620730" y="1150161"/>
            <a:ext cx="2303439" cy="883307"/>
          </a:xfrm>
          <a:prstGeom prst="straightConnector1">
            <a:avLst/>
          </a:prstGeom>
          <a:noFill/>
          <a:ln w="9525" cap="flat" cmpd="sng" algn="ctr">
            <a:solidFill>
              <a:schemeClr val="tx1"/>
            </a:solidFill>
            <a:prstDash val="solid"/>
            <a:round/>
            <a:headEnd type="none" w="med" len="med"/>
            <a:tailEnd type="triangle"/>
          </a:ln>
          <a:effectLst/>
        </p:spPr>
      </p:cxnSp>
      <p:cxnSp>
        <p:nvCxnSpPr>
          <p:cNvPr id="137" name="Straight Arrow Connector 136"/>
          <p:cNvCxnSpPr>
            <a:stCxn id="18" idx="2"/>
            <a:endCxn id="58" idx="7"/>
          </p:cNvCxnSpPr>
          <p:nvPr/>
        </p:nvCxnSpPr>
        <p:spPr bwMode="auto">
          <a:xfrm flipH="1">
            <a:off x="1377831" y="4604428"/>
            <a:ext cx="3194169" cy="872188"/>
          </a:xfrm>
          <a:prstGeom prst="straightConnector1">
            <a:avLst/>
          </a:prstGeom>
          <a:noFill/>
          <a:ln w="9525" cap="flat" cmpd="sng" algn="ctr">
            <a:solidFill>
              <a:schemeClr val="tx1"/>
            </a:solidFill>
            <a:prstDash val="solid"/>
            <a:round/>
            <a:headEnd type="none" w="med" len="med"/>
            <a:tailEnd type="triangle"/>
          </a:ln>
          <a:effectLst/>
        </p:spPr>
      </p:cxnSp>
      <p:cxnSp>
        <p:nvCxnSpPr>
          <p:cNvPr id="139" name="Straight Arrow Connector 138"/>
          <p:cNvCxnSpPr>
            <a:stCxn id="18" idx="2"/>
            <a:endCxn id="64" idx="0"/>
          </p:cNvCxnSpPr>
          <p:nvPr/>
        </p:nvCxnSpPr>
        <p:spPr bwMode="auto">
          <a:xfrm flipH="1">
            <a:off x="1715879" y="4604428"/>
            <a:ext cx="2856121" cy="860037"/>
          </a:xfrm>
          <a:prstGeom prst="straightConnector1">
            <a:avLst/>
          </a:prstGeom>
          <a:noFill/>
          <a:ln w="9525" cap="flat" cmpd="sng" algn="ctr">
            <a:solidFill>
              <a:schemeClr val="tx1"/>
            </a:solidFill>
            <a:prstDash val="solid"/>
            <a:round/>
            <a:headEnd type="none" w="med" len="med"/>
            <a:tailEnd type="triangle"/>
          </a:ln>
          <a:effectLst/>
        </p:spPr>
      </p:cxnSp>
      <p:cxnSp>
        <p:nvCxnSpPr>
          <p:cNvPr id="141" name="Straight Arrow Connector 140"/>
          <p:cNvCxnSpPr>
            <a:stCxn id="18" idx="2"/>
            <a:endCxn id="69" idx="0"/>
          </p:cNvCxnSpPr>
          <p:nvPr/>
        </p:nvCxnSpPr>
        <p:spPr bwMode="auto">
          <a:xfrm flipH="1">
            <a:off x="2850466" y="4604428"/>
            <a:ext cx="1721534" cy="861538"/>
          </a:xfrm>
          <a:prstGeom prst="straightConnector1">
            <a:avLst/>
          </a:prstGeom>
          <a:noFill/>
          <a:ln w="9525" cap="flat" cmpd="sng" algn="ctr">
            <a:solidFill>
              <a:schemeClr val="tx1"/>
            </a:solidFill>
            <a:prstDash val="solid"/>
            <a:round/>
            <a:headEnd type="none" w="med" len="med"/>
            <a:tailEnd type="triangle"/>
          </a:ln>
          <a:effectLst/>
        </p:spPr>
      </p:cxnSp>
      <p:cxnSp>
        <p:nvCxnSpPr>
          <p:cNvPr id="143" name="Straight Arrow Connector 142"/>
          <p:cNvCxnSpPr>
            <a:stCxn id="18" idx="2"/>
            <a:endCxn id="74" idx="7"/>
          </p:cNvCxnSpPr>
          <p:nvPr/>
        </p:nvCxnSpPr>
        <p:spPr bwMode="auto">
          <a:xfrm flipH="1">
            <a:off x="3215582" y="4604428"/>
            <a:ext cx="1356418" cy="870687"/>
          </a:xfrm>
          <a:prstGeom prst="straightConnector1">
            <a:avLst/>
          </a:prstGeom>
          <a:noFill/>
          <a:ln w="9525" cap="flat" cmpd="sng" algn="ctr">
            <a:solidFill>
              <a:schemeClr val="tx1"/>
            </a:solidFill>
            <a:prstDash val="solid"/>
            <a:round/>
            <a:headEnd type="none" w="med" len="med"/>
            <a:tailEnd type="triangle"/>
          </a:ln>
          <a:effectLst/>
        </p:spPr>
      </p:cxnSp>
      <p:cxnSp>
        <p:nvCxnSpPr>
          <p:cNvPr id="145" name="Straight Arrow Connector 144"/>
          <p:cNvCxnSpPr>
            <a:stCxn id="18" idx="2"/>
            <a:endCxn id="79" idx="0"/>
          </p:cNvCxnSpPr>
          <p:nvPr/>
        </p:nvCxnSpPr>
        <p:spPr bwMode="auto">
          <a:xfrm flipH="1">
            <a:off x="3527967" y="4604428"/>
            <a:ext cx="1044033" cy="860037"/>
          </a:xfrm>
          <a:prstGeom prst="straightConnector1">
            <a:avLst/>
          </a:prstGeom>
          <a:noFill/>
          <a:ln w="9525" cap="flat" cmpd="sng" algn="ctr">
            <a:solidFill>
              <a:schemeClr val="tx1"/>
            </a:solidFill>
            <a:prstDash val="solid"/>
            <a:round/>
            <a:headEnd type="none" w="med" len="med"/>
            <a:tailEnd type="triangle"/>
          </a:ln>
          <a:effectLst/>
        </p:spPr>
      </p:cxnSp>
      <p:cxnSp>
        <p:nvCxnSpPr>
          <p:cNvPr id="147" name="Straight Arrow Connector 146"/>
          <p:cNvCxnSpPr>
            <a:stCxn id="18" idx="2"/>
            <a:endCxn id="84" idx="0"/>
          </p:cNvCxnSpPr>
          <p:nvPr/>
        </p:nvCxnSpPr>
        <p:spPr bwMode="auto">
          <a:xfrm flipH="1">
            <a:off x="4298256" y="4604428"/>
            <a:ext cx="273744" cy="887469"/>
          </a:xfrm>
          <a:prstGeom prst="straightConnector1">
            <a:avLst/>
          </a:prstGeom>
          <a:noFill/>
          <a:ln w="9525" cap="flat" cmpd="sng" algn="ctr">
            <a:solidFill>
              <a:schemeClr val="tx1"/>
            </a:solidFill>
            <a:prstDash val="solid"/>
            <a:round/>
            <a:headEnd type="none" w="med" len="med"/>
            <a:tailEnd type="triangle"/>
          </a:ln>
          <a:effectLst/>
        </p:spPr>
      </p:cxnSp>
      <p:cxnSp>
        <p:nvCxnSpPr>
          <p:cNvPr id="149" name="Straight Arrow Connector 148"/>
          <p:cNvCxnSpPr>
            <a:stCxn id="18" idx="2"/>
            <a:endCxn id="89" idx="0"/>
          </p:cNvCxnSpPr>
          <p:nvPr/>
        </p:nvCxnSpPr>
        <p:spPr bwMode="auto">
          <a:xfrm flipH="1">
            <a:off x="4495921" y="4604428"/>
            <a:ext cx="76079" cy="867861"/>
          </a:xfrm>
          <a:prstGeom prst="straightConnector1">
            <a:avLst/>
          </a:prstGeom>
          <a:noFill/>
          <a:ln w="9525" cap="flat" cmpd="sng" algn="ctr">
            <a:solidFill>
              <a:schemeClr val="tx1"/>
            </a:solidFill>
            <a:prstDash val="solid"/>
            <a:round/>
            <a:headEnd type="none" w="med" len="med"/>
            <a:tailEnd type="triangle"/>
          </a:ln>
          <a:effectLst/>
        </p:spPr>
      </p:cxnSp>
      <p:cxnSp>
        <p:nvCxnSpPr>
          <p:cNvPr id="151" name="Straight Arrow Connector 150"/>
          <p:cNvCxnSpPr>
            <a:stCxn id="18" idx="2"/>
            <a:endCxn id="109" idx="1"/>
          </p:cNvCxnSpPr>
          <p:nvPr/>
        </p:nvCxnSpPr>
        <p:spPr bwMode="auto">
          <a:xfrm>
            <a:off x="4572000" y="4604428"/>
            <a:ext cx="1658383" cy="824133"/>
          </a:xfrm>
          <a:prstGeom prst="straightConnector1">
            <a:avLst/>
          </a:prstGeom>
          <a:noFill/>
          <a:ln w="9525" cap="flat" cmpd="sng" algn="ctr">
            <a:solidFill>
              <a:schemeClr val="tx1"/>
            </a:solidFill>
            <a:prstDash val="solid"/>
            <a:round/>
            <a:headEnd type="none" w="med" len="med"/>
            <a:tailEnd type="triangle"/>
          </a:ln>
          <a:effectLst/>
        </p:spPr>
      </p:cxnSp>
      <p:cxnSp>
        <p:nvCxnSpPr>
          <p:cNvPr id="153" name="Straight Arrow Connector 152"/>
          <p:cNvCxnSpPr>
            <a:stCxn id="18" idx="2"/>
            <a:endCxn id="114" idx="0"/>
          </p:cNvCxnSpPr>
          <p:nvPr/>
        </p:nvCxnSpPr>
        <p:spPr bwMode="auto">
          <a:xfrm>
            <a:off x="4572000" y="4604428"/>
            <a:ext cx="3127560" cy="821035"/>
          </a:xfrm>
          <a:prstGeom prst="straightConnector1">
            <a:avLst/>
          </a:prstGeom>
          <a:noFill/>
          <a:ln w="9525" cap="flat" cmpd="sng" algn="ctr">
            <a:solidFill>
              <a:schemeClr val="tx1"/>
            </a:solidFill>
            <a:prstDash val="solid"/>
            <a:round/>
            <a:headEnd type="none" w="med" len="med"/>
            <a:tailEnd type="triangle"/>
          </a:ln>
          <a:effectLst/>
        </p:spPr>
      </p:cxnSp>
      <p:cxnSp>
        <p:nvCxnSpPr>
          <p:cNvPr id="155" name="Straight Arrow Connector 154"/>
          <p:cNvCxnSpPr>
            <a:stCxn id="45" idx="2"/>
            <a:endCxn id="40" idx="1"/>
          </p:cNvCxnSpPr>
          <p:nvPr/>
        </p:nvCxnSpPr>
        <p:spPr bwMode="auto">
          <a:xfrm>
            <a:off x="3953839" y="1174622"/>
            <a:ext cx="3061786" cy="777621"/>
          </a:xfrm>
          <a:prstGeom prst="straightConnector1">
            <a:avLst/>
          </a:prstGeom>
          <a:noFill/>
          <a:ln w="9525" cap="flat" cmpd="sng" algn="ctr">
            <a:solidFill>
              <a:schemeClr val="tx1"/>
            </a:solidFill>
            <a:prstDash val="solid"/>
            <a:round/>
            <a:headEnd type="none" w="med" len="med"/>
            <a:tailEnd type="triangle"/>
          </a:ln>
          <a:effectLst/>
        </p:spPr>
      </p:cxnSp>
      <p:cxnSp>
        <p:nvCxnSpPr>
          <p:cNvPr id="157" name="Straight Arrow Connector 156"/>
          <p:cNvCxnSpPr>
            <a:stCxn id="45" idx="2"/>
            <a:endCxn id="31" idx="7"/>
          </p:cNvCxnSpPr>
          <p:nvPr/>
        </p:nvCxnSpPr>
        <p:spPr bwMode="auto">
          <a:xfrm flipH="1">
            <a:off x="3439377" y="1174622"/>
            <a:ext cx="514462" cy="777621"/>
          </a:xfrm>
          <a:prstGeom prst="straightConnector1">
            <a:avLst/>
          </a:prstGeom>
          <a:noFill/>
          <a:ln w="9525" cap="flat" cmpd="sng" algn="ctr">
            <a:solidFill>
              <a:schemeClr val="tx1"/>
            </a:solidFill>
            <a:prstDash val="solid"/>
            <a:round/>
            <a:headEnd type="none" w="med" len="med"/>
            <a:tailEnd type="triangle"/>
          </a:ln>
          <a:effectLst/>
        </p:spPr>
      </p:cxnSp>
      <p:cxnSp>
        <p:nvCxnSpPr>
          <p:cNvPr id="160" name="Straight Arrow Connector 159"/>
          <p:cNvCxnSpPr>
            <a:stCxn id="47" idx="2"/>
            <a:endCxn id="31" idx="1"/>
          </p:cNvCxnSpPr>
          <p:nvPr/>
        </p:nvCxnSpPr>
        <p:spPr bwMode="auto">
          <a:xfrm>
            <a:off x="884402" y="1174622"/>
            <a:ext cx="2428412" cy="777621"/>
          </a:xfrm>
          <a:prstGeom prst="straightConnector1">
            <a:avLst/>
          </a:prstGeom>
          <a:noFill/>
          <a:ln w="9525" cap="flat" cmpd="sng" algn="ctr">
            <a:solidFill>
              <a:schemeClr val="tx1"/>
            </a:solidFill>
            <a:prstDash val="solid"/>
            <a:round/>
            <a:headEnd type="none" w="med" len="med"/>
            <a:tailEnd type="triangle"/>
          </a:ln>
          <a:effectLst/>
        </p:spPr>
      </p:cxnSp>
      <p:sp>
        <p:nvSpPr>
          <p:cNvPr id="189" name="Rectangle 188"/>
          <p:cNvSpPr/>
          <p:nvPr/>
        </p:nvSpPr>
        <p:spPr bwMode="auto">
          <a:xfrm>
            <a:off x="84346" y="3861675"/>
            <a:ext cx="8059993" cy="267949"/>
          </a:xfrm>
          <a:prstGeom prst="rect">
            <a:avLst/>
          </a:prstGeom>
          <a:solidFill>
            <a:schemeClr val="accent1">
              <a:lumMod val="20000"/>
              <a:lumOff val="80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dirty="0" smtClean="0">
                <a:ln>
                  <a:noFill/>
                </a:ln>
                <a:solidFill>
                  <a:schemeClr val="tx1"/>
                </a:solidFill>
                <a:effectLst/>
                <a:latin typeface="Arial" charset="0"/>
              </a:rPr>
              <a:t>Vägval</a:t>
            </a:r>
          </a:p>
        </p:txBody>
      </p:sp>
    </p:spTree>
    <p:extLst>
      <p:ext uri="{BB962C8B-B14F-4D97-AF65-F5344CB8AC3E}">
        <p14:creationId xmlns:p14="http://schemas.microsoft.com/office/powerpoint/2010/main" val="3340868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0" y="2431510"/>
            <a:ext cx="9144000" cy="2172918"/>
          </a:xfrm>
          <a:prstGeom prst="roundRect">
            <a:avLst/>
          </a:prstGeom>
          <a:solidFill>
            <a:schemeClr val="tx1">
              <a:lumMod val="10000"/>
              <a:lumOff val="90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Nationell Tjänsteplattform</a:t>
            </a:r>
          </a:p>
        </p:txBody>
      </p:sp>
      <p:sp>
        <p:nvSpPr>
          <p:cNvPr id="9" name="Rectangle 8"/>
          <p:cNvSpPr/>
          <p:nvPr/>
        </p:nvSpPr>
        <p:spPr bwMode="auto">
          <a:xfrm>
            <a:off x="2766216" y="2593604"/>
            <a:ext cx="3600091" cy="838058"/>
          </a:xfrm>
          <a:prstGeom prst="rect">
            <a:avLst/>
          </a:prstGeom>
          <a:solidFill>
            <a:schemeClr val="accent6">
              <a:lumMod val="95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clinicalprocess:healthcond:description</a:t>
            </a:r>
          </a:p>
          <a:p>
            <a:pPr marL="0" marR="0" indent="0" algn="ctr" defTabSz="957263" rtl="0" eaLnBrk="1" fontAlgn="base" latinLnBrk="0" hangingPunct="1">
              <a:lnSpc>
                <a:spcPct val="100000"/>
              </a:lnSpc>
              <a:spcBef>
                <a:spcPct val="0"/>
              </a:spcBef>
              <a:spcAft>
                <a:spcPct val="0"/>
              </a:spcAft>
              <a:buClrTx/>
              <a:buSzTx/>
              <a:buFontTx/>
              <a:buNone/>
              <a:tabLst/>
            </a:pPr>
            <a:r>
              <a:rPr lang="sv-SE" sz="1000" dirty="0" smtClean="0"/>
              <a:t>(Tillståndsbeskrivning)</a:t>
            </a:r>
            <a:endParaRPr kumimoji="0" lang="sv-SE" sz="10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94901" y="2593604"/>
            <a:ext cx="2562045" cy="838058"/>
          </a:xfrm>
          <a:prstGeom prst="rect">
            <a:avLst/>
          </a:prstGeom>
          <a:solidFill>
            <a:schemeClr val="accent6">
              <a:lumMod val="95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clinicalprocess:logistics:logistics</a:t>
            </a:r>
          </a:p>
          <a:p>
            <a:pPr marL="0" marR="0" indent="0" algn="ctr" defTabSz="957263" rtl="0" eaLnBrk="1" fontAlgn="base" latinLnBrk="0" hangingPunct="1">
              <a:lnSpc>
                <a:spcPct val="100000"/>
              </a:lnSpc>
              <a:spcBef>
                <a:spcPct val="0"/>
              </a:spcBef>
              <a:spcAft>
                <a:spcPct val="0"/>
              </a:spcAft>
              <a:buClrTx/>
              <a:buSzTx/>
              <a:buFontTx/>
              <a:buNone/>
              <a:tabLst/>
            </a:pPr>
            <a:r>
              <a:rPr lang="sv-SE" sz="1000" dirty="0" smtClean="0"/>
              <a:t>(Resurssamordning)</a:t>
            </a:r>
            <a:endParaRPr kumimoji="0" lang="sv-SE" sz="1000" b="0" i="0" u="none" strike="noStrike" cap="none" normalizeH="0" baseline="0" dirty="0" smtClean="0">
              <a:ln>
                <a:noFill/>
              </a:ln>
              <a:solidFill>
                <a:schemeClr val="tx1"/>
              </a:solidFill>
              <a:effectLst/>
              <a:latin typeface="Arial" charset="0"/>
            </a:endParaRPr>
          </a:p>
        </p:txBody>
      </p:sp>
      <p:sp>
        <p:nvSpPr>
          <p:cNvPr id="4" name="Rectangle 3"/>
          <p:cNvSpPr/>
          <p:nvPr/>
        </p:nvSpPr>
        <p:spPr bwMode="auto">
          <a:xfrm>
            <a:off x="196978" y="2718681"/>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GetCare</a:t>
            </a:r>
          </a:p>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Contacts</a:t>
            </a:r>
          </a:p>
        </p:txBody>
      </p:sp>
      <p:sp>
        <p:nvSpPr>
          <p:cNvPr id="5" name="Rectangle 4"/>
          <p:cNvSpPr/>
          <p:nvPr/>
        </p:nvSpPr>
        <p:spPr bwMode="auto">
          <a:xfrm>
            <a:off x="2881235" y="2718681"/>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GetCare Documentation</a:t>
            </a:r>
          </a:p>
        </p:txBody>
      </p:sp>
      <p:sp>
        <p:nvSpPr>
          <p:cNvPr id="6" name="Rectangle 5"/>
          <p:cNvSpPr/>
          <p:nvPr/>
        </p:nvSpPr>
        <p:spPr bwMode="auto">
          <a:xfrm>
            <a:off x="4042926" y="2718681"/>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GetDiagnosis</a:t>
            </a:r>
          </a:p>
        </p:txBody>
      </p:sp>
      <p:sp>
        <p:nvSpPr>
          <p:cNvPr id="12" name="Rectangle 11"/>
          <p:cNvSpPr/>
          <p:nvPr/>
        </p:nvSpPr>
        <p:spPr bwMode="auto">
          <a:xfrm>
            <a:off x="1337101" y="2707174"/>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sp>
        <p:nvSpPr>
          <p:cNvPr id="13" name="Rectangle 12"/>
          <p:cNvSpPr/>
          <p:nvPr/>
        </p:nvSpPr>
        <p:spPr bwMode="auto">
          <a:xfrm>
            <a:off x="5230487" y="2715812"/>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sp>
        <p:nvSpPr>
          <p:cNvPr id="14" name="Rectangle 13"/>
          <p:cNvSpPr/>
          <p:nvPr/>
        </p:nvSpPr>
        <p:spPr bwMode="auto">
          <a:xfrm>
            <a:off x="6498585" y="2589285"/>
            <a:ext cx="2562045" cy="842377"/>
          </a:xfrm>
          <a:prstGeom prst="rect">
            <a:avLst/>
          </a:prstGeom>
          <a:solidFill>
            <a:schemeClr val="accent6">
              <a:lumMod val="95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clinicalprocess:activity:request</a:t>
            </a:r>
          </a:p>
          <a:p>
            <a:pPr marL="0" marR="0" indent="0" algn="ctr" defTabSz="957263" rtl="0" eaLnBrk="1" fontAlgn="base" latinLnBrk="0" hangingPunct="1">
              <a:lnSpc>
                <a:spcPct val="100000"/>
              </a:lnSpc>
              <a:spcBef>
                <a:spcPct val="0"/>
              </a:spcBef>
              <a:spcAft>
                <a:spcPct val="0"/>
              </a:spcAft>
              <a:buClrTx/>
              <a:buSzTx/>
              <a:buFontTx/>
              <a:buNone/>
              <a:tabLst/>
            </a:pPr>
            <a:r>
              <a:rPr lang="sv-SE" sz="1000" dirty="0" smtClean="0"/>
              <a:t>(Resurssamordning)</a:t>
            </a:r>
            <a:endParaRPr kumimoji="0" lang="sv-SE" sz="1000" b="0" i="0" u="none" strike="noStrike" cap="none" normalizeH="0" baseline="0" dirty="0" smtClean="0">
              <a:ln>
                <a:noFill/>
              </a:ln>
              <a:solidFill>
                <a:schemeClr val="tx1"/>
              </a:solidFill>
              <a:effectLst/>
              <a:latin typeface="Arial" charset="0"/>
            </a:endParaRPr>
          </a:p>
        </p:txBody>
      </p:sp>
      <p:sp>
        <p:nvSpPr>
          <p:cNvPr id="15" name="Rectangle 14"/>
          <p:cNvSpPr/>
          <p:nvPr/>
        </p:nvSpPr>
        <p:spPr bwMode="auto">
          <a:xfrm>
            <a:off x="6592036" y="2714362"/>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lang="sv-SE" sz="1000" dirty="0" smtClean="0"/>
              <a:t>Process</a:t>
            </a:r>
          </a:p>
          <a:p>
            <a:pPr marL="0" marR="0" indent="0" algn="l" defTabSz="957263" rtl="0" eaLnBrk="1" fontAlgn="base" latinLnBrk="0" hangingPunct="1">
              <a:lnSpc>
                <a:spcPct val="100000"/>
              </a:lnSpc>
              <a:spcBef>
                <a:spcPct val="0"/>
              </a:spcBef>
              <a:spcAft>
                <a:spcPct val="0"/>
              </a:spcAft>
              <a:buClrTx/>
              <a:buSzTx/>
              <a:buFontTx/>
              <a:buNone/>
              <a:tabLst/>
            </a:pPr>
            <a:r>
              <a:rPr lang="sv-SE" sz="1000" dirty="0" smtClean="0"/>
              <a:t>Request</a:t>
            </a:r>
            <a:endParaRPr kumimoji="0" lang="sv-SE" sz="1000" b="0" i="0" u="none" strike="noStrike" cap="none" normalizeH="0" baseline="0" dirty="0" smtClean="0">
              <a:ln>
                <a:noFill/>
              </a:ln>
              <a:solidFill>
                <a:schemeClr val="tx1"/>
              </a:solidFill>
              <a:effectLst/>
              <a:latin typeface="Arial" charset="0"/>
            </a:endParaRPr>
          </a:p>
        </p:txBody>
      </p:sp>
      <p:sp>
        <p:nvSpPr>
          <p:cNvPr id="16" name="Rectangle 15"/>
          <p:cNvSpPr/>
          <p:nvPr/>
        </p:nvSpPr>
        <p:spPr bwMode="auto">
          <a:xfrm>
            <a:off x="7732159" y="2702855"/>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25" name="Group 24"/>
          <p:cNvGrpSpPr/>
          <p:nvPr/>
        </p:nvGrpSpPr>
        <p:grpSpPr>
          <a:xfrm>
            <a:off x="631896" y="1925061"/>
            <a:ext cx="178987" cy="784997"/>
            <a:chOff x="2989058" y="776376"/>
            <a:chExt cx="176835" cy="560718"/>
          </a:xfrm>
        </p:grpSpPr>
        <p:cxnSp>
          <p:nvCxnSpPr>
            <p:cNvPr id="20" name="Straight Connector 19"/>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21" name="Oval 20"/>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26" name="Group 25"/>
          <p:cNvGrpSpPr/>
          <p:nvPr/>
        </p:nvGrpSpPr>
        <p:grpSpPr>
          <a:xfrm>
            <a:off x="1769428" y="1922177"/>
            <a:ext cx="178987" cy="784997"/>
            <a:chOff x="2989058" y="776376"/>
            <a:chExt cx="176835" cy="560718"/>
          </a:xfrm>
        </p:grpSpPr>
        <p:cxnSp>
          <p:nvCxnSpPr>
            <p:cNvPr id="27" name="Straight Connector 26"/>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28" name="Oval 27"/>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29" name="Group 28"/>
          <p:cNvGrpSpPr/>
          <p:nvPr/>
        </p:nvGrpSpPr>
        <p:grpSpPr>
          <a:xfrm>
            <a:off x="3286602" y="1922177"/>
            <a:ext cx="178987" cy="784997"/>
            <a:chOff x="2989058" y="776376"/>
            <a:chExt cx="176835" cy="560718"/>
          </a:xfrm>
        </p:grpSpPr>
        <p:cxnSp>
          <p:nvCxnSpPr>
            <p:cNvPr id="30" name="Straight Connector 29"/>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31" name="Oval 30"/>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32" name="Group 31"/>
          <p:cNvGrpSpPr/>
          <p:nvPr/>
        </p:nvGrpSpPr>
        <p:grpSpPr>
          <a:xfrm>
            <a:off x="4441743" y="1930815"/>
            <a:ext cx="178987" cy="784997"/>
            <a:chOff x="2989058" y="776376"/>
            <a:chExt cx="176835" cy="560718"/>
          </a:xfrm>
        </p:grpSpPr>
        <p:cxnSp>
          <p:nvCxnSpPr>
            <p:cNvPr id="33" name="Straight Connector 32"/>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34" name="Oval 33"/>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35" name="Group 34"/>
          <p:cNvGrpSpPr/>
          <p:nvPr/>
        </p:nvGrpSpPr>
        <p:grpSpPr>
          <a:xfrm>
            <a:off x="5642402" y="1922177"/>
            <a:ext cx="178987" cy="784997"/>
            <a:chOff x="2989058" y="776376"/>
            <a:chExt cx="176835" cy="560718"/>
          </a:xfrm>
        </p:grpSpPr>
        <p:cxnSp>
          <p:nvCxnSpPr>
            <p:cNvPr id="36" name="Straight Connector 35"/>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37" name="Oval 36"/>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38" name="Group 37"/>
          <p:cNvGrpSpPr/>
          <p:nvPr/>
        </p:nvGrpSpPr>
        <p:grpSpPr>
          <a:xfrm>
            <a:off x="6989413" y="1922177"/>
            <a:ext cx="178987" cy="784997"/>
            <a:chOff x="2989058" y="776376"/>
            <a:chExt cx="176835" cy="560718"/>
          </a:xfrm>
        </p:grpSpPr>
        <p:cxnSp>
          <p:nvCxnSpPr>
            <p:cNvPr id="39" name="Straight Connector 38"/>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40" name="Oval 39"/>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41" name="Group 40"/>
          <p:cNvGrpSpPr/>
          <p:nvPr/>
        </p:nvGrpSpPr>
        <p:grpSpPr>
          <a:xfrm>
            <a:off x="8144339" y="1917858"/>
            <a:ext cx="178987" cy="784997"/>
            <a:chOff x="2989058" y="776376"/>
            <a:chExt cx="176835" cy="560718"/>
          </a:xfrm>
        </p:grpSpPr>
        <p:cxnSp>
          <p:nvCxnSpPr>
            <p:cNvPr id="42" name="Straight Connector 41"/>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43" name="Oval 42"/>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sp>
        <p:nvSpPr>
          <p:cNvPr id="44" name="Rounded Rectangle 43"/>
          <p:cNvSpPr/>
          <p:nvPr/>
        </p:nvSpPr>
        <p:spPr bwMode="auto">
          <a:xfrm>
            <a:off x="4787709" y="405441"/>
            <a:ext cx="1302589" cy="759125"/>
          </a:xfrm>
          <a:prstGeom prst="roundRect">
            <a:avLst/>
          </a:prstGeom>
          <a:solidFill>
            <a:schemeClr val="accent3">
              <a:lumMod val="20000"/>
              <a:lumOff val="80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RTjP</a:t>
            </a:r>
          </a:p>
          <a:p>
            <a:pPr marL="0" marR="0" indent="0" algn="ctr" defTabSz="957263" rtl="0" eaLnBrk="1" fontAlgn="base" latinLnBrk="0" hangingPunct="1">
              <a:lnSpc>
                <a:spcPct val="100000"/>
              </a:lnSpc>
              <a:spcBef>
                <a:spcPct val="0"/>
              </a:spcBef>
              <a:spcAft>
                <a:spcPct val="0"/>
              </a:spcAft>
              <a:buClrTx/>
              <a:buSzTx/>
              <a:buFontTx/>
              <a:buNone/>
              <a:tabLst/>
            </a:pPr>
            <a:r>
              <a:rPr lang="sv-SE" dirty="0" smtClean="0"/>
              <a:t>Dalarna</a:t>
            </a:r>
            <a:endParaRPr kumimoji="0" lang="sv-SE" sz="1900" b="0" i="0" u="none" strike="noStrike" cap="none" normalizeH="0" baseline="0" dirty="0" smtClean="0">
              <a:ln>
                <a:noFill/>
              </a:ln>
              <a:solidFill>
                <a:schemeClr val="tx1"/>
              </a:solidFill>
              <a:effectLst/>
              <a:latin typeface="Arial" charset="0"/>
            </a:endParaRPr>
          </a:p>
        </p:txBody>
      </p:sp>
      <p:sp>
        <p:nvSpPr>
          <p:cNvPr id="45" name="Rounded Rectangle 44"/>
          <p:cNvSpPr/>
          <p:nvPr/>
        </p:nvSpPr>
        <p:spPr bwMode="auto">
          <a:xfrm>
            <a:off x="3302544" y="415497"/>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Cosmic</a:t>
            </a:r>
          </a:p>
          <a:p>
            <a:pPr marL="0" marR="0" indent="0" algn="ctr" defTabSz="957263" rtl="0" eaLnBrk="1" fontAlgn="base" latinLnBrk="0" hangingPunct="1">
              <a:lnSpc>
                <a:spcPct val="100000"/>
              </a:lnSpc>
              <a:spcBef>
                <a:spcPct val="0"/>
              </a:spcBef>
              <a:spcAft>
                <a:spcPct val="0"/>
              </a:spcAft>
              <a:buClrTx/>
              <a:buSzTx/>
              <a:buFontTx/>
              <a:buNone/>
              <a:tabLst/>
            </a:pPr>
            <a:r>
              <a:rPr lang="sv-SE" dirty="0" smtClean="0"/>
              <a:t>Uppsala</a:t>
            </a:r>
            <a:endParaRPr kumimoji="0" lang="sv-SE" sz="1900" b="0" i="0" u="none" strike="noStrike" cap="none" normalizeH="0" baseline="0" dirty="0" smtClean="0">
              <a:ln>
                <a:noFill/>
              </a:ln>
              <a:solidFill>
                <a:schemeClr val="tx1"/>
              </a:solidFill>
              <a:effectLst/>
              <a:latin typeface="Arial" charset="0"/>
            </a:endParaRPr>
          </a:p>
        </p:txBody>
      </p:sp>
      <p:sp>
        <p:nvSpPr>
          <p:cNvPr id="46" name="Rounded Rectangle 45"/>
          <p:cNvSpPr/>
          <p:nvPr/>
        </p:nvSpPr>
        <p:spPr bwMode="auto">
          <a:xfrm>
            <a:off x="1718272" y="405440"/>
            <a:ext cx="1401696"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Journalen</a:t>
            </a:r>
          </a:p>
        </p:txBody>
      </p:sp>
      <p:sp>
        <p:nvSpPr>
          <p:cNvPr id="47" name="Rounded Rectangle 46"/>
          <p:cNvSpPr/>
          <p:nvPr/>
        </p:nvSpPr>
        <p:spPr bwMode="auto">
          <a:xfrm>
            <a:off x="233107" y="415497"/>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NPÖ</a:t>
            </a:r>
          </a:p>
        </p:txBody>
      </p:sp>
      <p:sp>
        <p:nvSpPr>
          <p:cNvPr id="48" name="Rounded Rectangle 47"/>
          <p:cNvSpPr/>
          <p:nvPr/>
        </p:nvSpPr>
        <p:spPr bwMode="auto">
          <a:xfrm>
            <a:off x="6272874" y="391036"/>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ABC</a:t>
            </a:r>
          </a:p>
        </p:txBody>
      </p:sp>
      <p:sp>
        <p:nvSpPr>
          <p:cNvPr id="49" name="Rounded Rectangle 48"/>
          <p:cNvSpPr/>
          <p:nvPr/>
        </p:nvSpPr>
        <p:spPr bwMode="auto">
          <a:xfrm>
            <a:off x="7758041" y="391036"/>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XYZ</a:t>
            </a:r>
          </a:p>
        </p:txBody>
      </p:sp>
      <p:sp>
        <p:nvSpPr>
          <p:cNvPr id="50" name="Rounded Rectangle 49"/>
          <p:cNvSpPr/>
          <p:nvPr/>
        </p:nvSpPr>
        <p:spPr bwMode="auto">
          <a:xfrm>
            <a:off x="4085309" y="5656040"/>
            <a:ext cx="1302589" cy="759125"/>
          </a:xfrm>
          <a:prstGeom prst="roundRect">
            <a:avLst/>
          </a:prstGeom>
          <a:solidFill>
            <a:schemeClr val="accent3">
              <a:lumMod val="20000"/>
              <a:lumOff val="80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dirty="0" smtClean="0">
                <a:ln>
                  <a:noFill/>
                </a:ln>
                <a:solidFill>
                  <a:schemeClr val="tx1"/>
                </a:solidFill>
                <a:effectLst/>
              </a:rPr>
              <a:t>RTjP </a:t>
            </a:r>
            <a:r>
              <a:rPr lang="sv-SE" sz="1400" dirty="0" smtClean="0"/>
              <a:t>VGR</a:t>
            </a:r>
            <a:endParaRPr kumimoji="0" lang="sv-SE" sz="1400" b="0" i="0" u="none" strike="noStrike" cap="none" normalizeH="0" baseline="0" dirty="0" smtClean="0">
              <a:ln>
                <a:noFill/>
              </a:ln>
              <a:solidFill>
                <a:schemeClr val="tx1"/>
              </a:solidFill>
              <a:effectLst/>
            </a:endParaRPr>
          </a:p>
        </p:txBody>
      </p:sp>
      <p:sp>
        <p:nvSpPr>
          <p:cNvPr id="51" name="Rounded Rectangle 50"/>
          <p:cNvSpPr/>
          <p:nvPr/>
        </p:nvSpPr>
        <p:spPr bwMode="auto">
          <a:xfrm>
            <a:off x="2608375" y="5666096"/>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dirty="0" smtClean="0">
                <a:ln>
                  <a:noFill/>
                </a:ln>
                <a:solidFill>
                  <a:schemeClr val="tx1"/>
                </a:solidFill>
                <a:effectLst/>
              </a:rPr>
              <a:t>Cosmic LUL</a:t>
            </a:r>
          </a:p>
        </p:txBody>
      </p:sp>
      <p:sp>
        <p:nvSpPr>
          <p:cNvPr id="52" name="Rounded Rectangle 51"/>
          <p:cNvSpPr/>
          <p:nvPr/>
        </p:nvSpPr>
        <p:spPr bwMode="auto">
          <a:xfrm>
            <a:off x="5562243" y="5641635"/>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lang="sv-SE" sz="1400" dirty="0" smtClean="0"/>
              <a:t>PU </a:t>
            </a:r>
            <a:r>
              <a:rPr kumimoji="0" lang="sv-SE" sz="1400" b="0" i="0" u="none" strike="noStrike" cap="none" normalizeH="0" baseline="0" dirty="0" smtClean="0">
                <a:ln>
                  <a:noFill/>
                </a:ln>
                <a:solidFill>
                  <a:schemeClr val="tx1"/>
                </a:solidFill>
                <a:effectLst/>
              </a:rPr>
              <a:t>Skattev</a:t>
            </a:r>
            <a:r>
              <a:rPr kumimoji="0" lang="sv-SE" sz="1900" b="0" i="0" u="none" strike="noStrike" cap="none" normalizeH="0" baseline="0" dirty="0" smtClean="0">
                <a:ln>
                  <a:noFill/>
                </a:ln>
                <a:solidFill>
                  <a:schemeClr val="tx1"/>
                </a:solidFill>
                <a:effectLst/>
                <a:latin typeface="Arial" charset="0"/>
              </a:rPr>
              <a:t>.</a:t>
            </a:r>
          </a:p>
        </p:txBody>
      </p:sp>
      <p:sp>
        <p:nvSpPr>
          <p:cNvPr id="53" name="Rounded Rectangle 52"/>
          <p:cNvSpPr/>
          <p:nvPr/>
        </p:nvSpPr>
        <p:spPr bwMode="auto">
          <a:xfrm>
            <a:off x="7039176" y="5641635"/>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dirty="0" smtClean="0">
                <a:ln>
                  <a:noFill/>
                </a:ln>
                <a:solidFill>
                  <a:schemeClr val="tx1"/>
                </a:solidFill>
                <a:effectLst/>
                <a:latin typeface="Arial" charset="0"/>
              </a:rPr>
              <a:t>XYZ</a:t>
            </a:r>
          </a:p>
        </p:txBody>
      </p:sp>
      <p:sp>
        <p:nvSpPr>
          <p:cNvPr id="54" name="Rounded Rectangle 53"/>
          <p:cNvSpPr/>
          <p:nvPr/>
        </p:nvSpPr>
        <p:spPr bwMode="auto">
          <a:xfrm>
            <a:off x="1009292" y="5697732"/>
            <a:ext cx="1424738"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dirty="0" smtClean="0">
                <a:ln>
                  <a:noFill/>
                </a:ln>
                <a:solidFill>
                  <a:schemeClr val="tx1"/>
                </a:solidFill>
                <a:effectLst/>
              </a:rPr>
              <a:t>SLL </a:t>
            </a:r>
            <a:r>
              <a:rPr lang="sv-SE" sz="1400" dirty="0" smtClean="0"/>
              <a:t>Remittera</a:t>
            </a:r>
            <a:endParaRPr kumimoji="0" lang="sv-SE" sz="1400" b="0" i="0" u="none" strike="noStrike" cap="none" normalizeH="0" baseline="0" dirty="0" smtClean="0">
              <a:ln>
                <a:noFill/>
              </a:ln>
              <a:solidFill>
                <a:schemeClr val="tx1"/>
              </a:solidFill>
              <a:effectLst/>
            </a:endParaRPr>
          </a:p>
        </p:txBody>
      </p:sp>
      <p:grpSp>
        <p:nvGrpSpPr>
          <p:cNvPr id="59" name="Group 58"/>
          <p:cNvGrpSpPr/>
          <p:nvPr/>
        </p:nvGrpSpPr>
        <p:grpSpPr>
          <a:xfrm>
            <a:off x="1209950" y="5465966"/>
            <a:ext cx="254302" cy="463531"/>
            <a:chOff x="1194936" y="4764059"/>
            <a:chExt cx="254302" cy="463531"/>
          </a:xfrm>
        </p:grpSpPr>
        <p:sp>
          <p:nvSpPr>
            <p:cNvPr id="55" name="Rectangle 54"/>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56" name="Group 55"/>
            <p:cNvGrpSpPr/>
            <p:nvPr/>
          </p:nvGrpSpPr>
          <p:grpSpPr>
            <a:xfrm>
              <a:off x="1286430" y="4764059"/>
              <a:ext cx="89493" cy="278062"/>
              <a:chOff x="2989058" y="776376"/>
              <a:chExt cx="176835" cy="560718"/>
            </a:xfrm>
          </p:grpSpPr>
          <p:cxnSp>
            <p:nvCxnSpPr>
              <p:cNvPr id="57" name="Straight Connector 56"/>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58" name="Oval 57"/>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60" name="Group 59"/>
          <p:cNvGrpSpPr/>
          <p:nvPr/>
        </p:nvGrpSpPr>
        <p:grpSpPr>
          <a:xfrm>
            <a:off x="1579638" y="5464465"/>
            <a:ext cx="254302" cy="463531"/>
            <a:chOff x="1194936" y="4764059"/>
            <a:chExt cx="254302" cy="463531"/>
          </a:xfrm>
        </p:grpSpPr>
        <p:sp>
          <p:nvSpPr>
            <p:cNvPr id="61" name="Rectangle 60"/>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62" name="Group 61"/>
            <p:cNvGrpSpPr/>
            <p:nvPr/>
          </p:nvGrpSpPr>
          <p:grpSpPr>
            <a:xfrm>
              <a:off x="1286430" y="4764059"/>
              <a:ext cx="89493" cy="278062"/>
              <a:chOff x="2989058" y="776376"/>
              <a:chExt cx="176835" cy="560718"/>
            </a:xfrm>
          </p:grpSpPr>
          <p:cxnSp>
            <p:nvCxnSpPr>
              <p:cNvPr id="63" name="Straight Connector 62"/>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64" name="Oval 63"/>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65" name="Group 64"/>
          <p:cNvGrpSpPr/>
          <p:nvPr/>
        </p:nvGrpSpPr>
        <p:grpSpPr>
          <a:xfrm>
            <a:off x="2714225" y="5465966"/>
            <a:ext cx="254302" cy="463531"/>
            <a:chOff x="1194936" y="4764059"/>
            <a:chExt cx="254302" cy="463531"/>
          </a:xfrm>
        </p:grpSpPr>
        <p:sp>
          <p:nvSpPr>
            <p:cNvPr id="66" name="Rectangle 65"/>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67" name="Group 66"/>
            <p:cNvGrpSpPr/>
            <p:nvPr/>
          </p:nvGrpSpPr>
          <p:grpSpPr>
            <a:xfrm>
              <a:off x="1286430" y="4764059"/>
              <a:ext cx="89493" cy="278062"/>
              <a:chOff x="2989058" y="776376"/>
              <a:chExt cx="176835" cy="560718"/>
            </a:xfrm>
          </p:grpSpPr>
          <p:cxnSp>
            <p:nvCxnSpPr>
              <p:cNvPr id="68" name="Straight Connector 67"/>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69" name="Oval 68"/>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70" name="Group 69"/>
          <p:cNvGrpSpPr/>
          <p:nvPr/>
        </p:nvGrpSpPr>
        <p:grpSpPr>
          <a:xfrm>
            <a:off x="3047701" y="5464465"/>
            <a:ext cx="254302" cy="463531"/>
            <a:chOff x="1194936" y="4764059"/>
            <a:chExt cx="254302" cy="463531"/>
          </a:xfrm>
        </p:grpSpPr>
        <p:sp>
          <p:nvSpPr>
            <p:cNvPr id="71" name="Rectangle 70"/>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72" name="Group 71"/>
            <p:cNvGrpSpPr/>
            <p:nvPr/>
          </p:nvGrpSpPr>
          <p:grpSpPr>
            <a:xfrm>
              <a:off x="1286430" y="4764059"/>
              <a:ext cx="89493" cy="278062"/>
              <a:chOff x="2989058" y="776376"/>
              <a:chExt cx="176835" cy="560718"/>
            </a:xfrm>
          </p:grpSpPr>
          <p:cxnSp>
            <p:nvCxnSpPr>
              <p:cNvPr id="73" name="Straight Connector 72"/>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74" name="Oval 73"/>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75" name="Group 74"/>
          <p:cNvGrpSpPr/>
          <p:nvPr/>
        </p:nvGrpSpPr>
        <p:grpSpPr>
          <a:xfrm>
            <a:off x="3391726" y="5464465"/>
            <a:ext cx="254302" cy="463531"/>
            <a:chOff x="1194936" y="4764059"/>
            <a:chExt cx="254302" cy="463531"/>
          </a:xfrm>
        </p:grpSpPr>
        <p:sp>
          <p:nvSpPr>
            <p:cNvPr id="76" name="Rectangle 75"/>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77" name="Group 76"/>
            <p:cNvGrpSpPr/>
            <p:nvPr/>
          </p:nvGrpSpPr>
          <p:grpSpPr>
            <a:xfrm>
              <a:off x="1286430" y="4764059"/>
              <a:ext cx="89493" cy="278062"/>
              <a:chOff x="2989058" y="776376"/>
              <a:chExt cx="176835" cy="560718"/>
            </a:xfrm>
          </p:grpSpPr>
          <p:cxnSp>
            <p:nvCxnSpPr>
              <p:cNvPr id="78" name="Straight Connector 77"/>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79" name="Oval 78"/>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80" name="Group 79"/>
          <p:cNvGrpSpPr/>
          <p:nvPr/>
        </p:nvGrpSpPr>
        <p:grpSpPr>
          <a:xfrm>
            <a:off x="4162015" y="5491897"/>
            <a:ext cx="254302" cy="463531"/>
            <a:chOff x="1194936" y="4764059"/>
            <a:chExt cx="254302" cy="463531"/>
          </a:xfrm>
        </p:grpSpPr>
        <p:sp>
          <p:nvSpPr>
            <p:cNvPr id="81" name="Rectangle 80"/>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82" name="Group 81"/>
            <p:cNvGrpSpPr/>
            <p:nvPr/>
          </p:nvGrpSpPr>
          <p:grpSpPr>
            <a:xfrm>
              <a:off x="1286430" y="4764059"/>
              <a:ext cx="89493" cy="278062"/>
              <a:chOff x="2989058" y="776376"/>
              <a:chExt cx="176835" cy="560718"/>
            </a:xfrm>
          </p:grpSpPr>
          <p:cxnSp>
            <p:nvCxnSpPr>
              <p:cNvPr id="83" name="Straight Connector 82"/>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84" name="Oval 83"/>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85" name="Group 84"/>
          <p:cNvGrpSpPr/>
          <p:nvPr/>
        </p:nvGrpSpPr>
        <p:grpSpPr>
          <a:xfrm>
            <a:off x="4359680" y="5472289"/>
            <a:ext cx="254302" cy="463531"/>
            <a:chOff x="1194936" y="4764059"/>
            <a:chExt cx="254302" cy="463531"/>
          </a:xfrm>
        </p:grpSpPr>
        <p:sp>
          <p:nvSpPr>
            <p:cNvPr id="86" name="Rectangle 85"/>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87" name="Group 86"/>
            <p:cNvGrpSpPr/>
            <p:nvPr/>
          </p:nvGrpSpPr>
          <p:grpSpPr>
            <a:xfrm>
              <a:off x="1286430" y="4764059"/>
              <a:ext cx="89493" cy="278062"/>
              <a:chOff x="2989058" y="776376"/>
              <a:chExt cx="176835" cy="560718"/>
            </a:xfrm>
          </p:grpSpPr>
          <p:cxnSp>
            <p:nvCxnSpPr>
              <p:cNvPr id="88" name="Straight Connector 87"/>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89" name="Oval 88"/>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90" name="Group 89"/>
          <p:cNvGrpSpPr/>
          <p:nvPr/>
        </p:nvGrpSpPr>
        <p:grpSpPr>
          <a:xfrm>
            <a:off x="4540746" y="5517555"/>
            <a:ext cx="254302" cy="463531"/>
            <a:chOff x="1194936" y="4764059"/>
            <a:chExt cx="254302" cy="463531"/>
          </a:xfrm>
        </p:grpSpPr>
        <p:sp>
          <p:nvSpPr>
            <p:cNvPr id="91" name="Rectangle 90"/>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92" name="Group 91"/>
            <p:cNvGrpSpPr/>
            <p:nvPr/>
          </p:nvGrpSpPr>
          <p:grpSpPr>
            <a:xfrm>
              <a:off x="1286430" y="4764059"/>
              <a:ext cx="89493" cy="278062"/>
              <a:chOff x="2989058" y="776376"/>
              <a:chExt cx="176835" cy="560718"/>
            </a:xfrm>
          </p:grpSpPr>
          <p:cxnSp>
            <p:nvCxnSpPr>
              <p:cNvPr id="93" name="Straight Connector 92"/>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94" name="Oval 93"/>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95" name="Group 94"/>
          <p:cNvGrpSpPr/>
          <p:nvPr/>
        </p:nvGrpSpPr>
        <p:grpSpPr>
          <a:xfrm>
            <a:off x="4640335" y="5436075"/>
            <a:ext cx="254302" cy="463531"/>
            <a:chOff x="1194936" y="4764059"/>
            <a:chExt cx="254302" cy="463531"/>
          </a:xfrm>
        </p:grpSpPr>
        <p:sp>
          <p:nvSpPr>
            <p:cNvPr id="96" name="Rectangle 95"/>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97" name="Group 96"/>
            <p:cNvGrpSpPr/>
            <p:nvPr/>
          </p:nvGrpSpPr>
          <p:grpSpPr>
            <a:xfrm>
              <a:off x="1286430" y="4764059"/>
              <a:ext cx="89493" cy="278062"/>
              <a:chOff x="2989058" y="776376"/>
              <a:chExt cx="176835" cy="560718"/>
            </a:xfrm>
          </p:grpSpPr>
          <p:cxnSp>
            <p:nvCxnSpPr>
              <p:cNvPr id="98" name="Straight Connector 97"/>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99" name="Oval 98"/>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100" name="Group 99"/>
          <p:cNvGrpSpPr/>
          <p:nvPr/>
        </p:nvGrpSpPr>
        <p:grpSpPr>
          <a:xfrm>
            <a:off x="4821404" y="5508502"/>
            <a:ext cx="254302" cy="463531"/>
            <a:chOff x="1194936" y="4764059"/>
            <a:chExt cx="254302" cy="463531"/>
          </a:xfrm>
        </p:grpSpPr>
        <p:sp>
          <p:nvSpPr>
            <p:cNvPr id="101" name="Rectangle 100"/>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102" name="Group 101"/>
            <p:cNvGrpSpPr/>
            <p:nvPr/>
          </p:nvGrpSpPr>
          <p:grpSpPr>
            <a:xfrm>
              <a:off x="1286430" y="4764059"/>
              <a:ext cx="89493" cy="278062"/>
              <a:chOff x="2989058" y="776376"/>
              <a:chExt cx="176835" cy="560718"/>
            </a:xfrm>
          </p:grpSpPr>
          <p:cxnSp>
            <p:nvCxnSpPr>
              <p:cNvPr id="103" name="Straight Connector 102"/>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104" name="Oval 103"/>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105" name="Group 104"/>
          <p:cNvGrpSpPr/>
          <p:nvPr/>
        </p:nvGrpSpPr>
        <p:grpSpPr>
          <a:xfrm>
            <a:off x="6125783" y="5417911"/>
            <a:ext cx="254302" cy="463531"/>
            <a:chOff x="1194936" y="4764059"/>
            <a:chExt cx="254302" cy="463531"/>
          </a:xfrm>
        </p:grpSpPr>
        <p:sp>
          <p:nvSpPr>
            <p:cNvPr id="106" name="Rectangle 105"/>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107" name="Group 106"/>
            <p:cNvGrpSpPr/>
            <p:nvPr/>
          </p:nvGrpSpPr>
          <p:grpSpPr>
            <a:xfrm>
              <a:off x="1286430" y="4764059"/>
              <a:ext cx="89493" cy="278062"/>
              <a:chOff x="2989058" y="776376"/>
              <a:chExt cx="176835" cy="560718"/>
            </a:xfrm>
          </p:grpSpPr>
          <p:cxnSp>
            <p:nvCxnSpPr>
              <p:cNvPr id="108" name="Straight Connector 107"/>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109" name="Oval 108"/>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110" name="Group 109"/>
          <p:cNvGrpSpPr/>
          <p:nvPr/>
        </p:nvGrpSpPr>
        <p:grpSpPr>
          <a:xfrm>
            <a:off x="7563319" y="5425463"/>
            <a:ext cx="254302" cy="463531"/>
            <a:chOff x="1194936" y="4764059"/>
            <a:chExt cx="254302" cy="463531"/>
          </a:xfrm>
        </p:grpSpPr>
        <p:sp>
          <p:nvSpPr>
            <p:cNvPr id="111" name="Rectangle 110"/>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112" name="Group 111"/>
            <p:cNvGrpSpPr/>
            <p:nvPr/>
          </p:nvGrpSpPr>
          <p:grpSpPr>
            <a:xfrm>
              <a:off x="1286430" y="4764059"/>
              <a:ext cx="89493" cy="278062"/>
              <a:chOff x="2989058" y="776376"/>
              <a:chExt cx="176835" cy="560718"/>
            </a:xfrm>
          </p:grpSpPr>
          <p:cxnSp>
            <p:nvCxnSpPr>
              <p:cNvPr id="113" name="Straight Connector 112"/>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114" name="Oval 113"/>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cxnSp>
        <p:nvCxnSpPr>
          <p:cNvPr id="116" name="Straight Connector 115"/>
          <p:cNvCxnSpPr>
            <a:stCxn id="47" idx="2"/>
            <a:endCxn id="21" idx="0"/>
          </p:cNvCxnSpPr>
          <p:nvPr/>
        </p:nvCxnSpPr>
        <p:spPr bwMode="auto">
          <a:xfrm flipH="1">
            <a:off x="721390" y="1174622"/>
            <a:ext cx="163012" cy="750439"/>
          </a:xfrm>
          <a:prstGeom prst="line">
            <a:avLst/>
          </a:prstGeom>
          <a:noFill/>
          <a:ln w="9525" cap="flat" cmpd="sng" algn="ctr">
            <a:solidFill>
              <a:schemeClr val="tx1"/>
            </a:solidFill>
            <a:prstDash val="solid"/>
            <a:round/>
            <a:headEnd type="none" w="med" len="med"/>
            <a:tailEnd type="triangle" w="med" len="med"/>
          </a:ln>
          <a:effectLst/>
        </p:spPr>
      </p:cxnSp>
      <p:cxnSp>
        <p:nvCxnSpPr>
          <p:cNvPr id="118" name="Straight Arrow Connector 117"/>
          <p:cNvCxnSpPr>
            <a:stCxn id="47" idx="2"/>
            <a:endCxn id="28" idx="0"/>
          </p:cNvCxnSpPr>
          <p:nvPr/>
        </p:nvCxnSpPr>
        <p:spPr bwMode="auto">
          <a:xfrm>
            <a:off x="884402" y="1174622"/>
            <a:ext cx="974520" cy="747555"/>
          </a:xfrm>
          <a:prstGeom prst="straightConnector1">
            <a:avLst/>
          </a:prstGeom>
          <a:noFill/>
          <a:ln w="9525" cap="flat" cmpd="sng" algn="ctr">
            <a:solidFill>
              <a:schemeClr val="tx1"/>
            </a:solidFill>
            <a:prstDash val="solid"/>
            <a:round/>
            <a:headEnd type="none" w="med" len="med"/>
            <a:tailEnd type="triangle"/>
          </a:ln>
          <a:effectLst/>
        </p:spPr>
      </p:cxnSp>
      <p:cxnSp>
        <p:nvCxnSpPr>
          <p:cNvPr id="120" name="Straight Arrow Connector 119"/>
          <p:cNvCxnSpPr>
            <a:stCxn id="47" idx="2"/>
            <a:endCxn id="34" idx="1"/>
          </p:cNvCxnSpPr>
          <p:nvPr/>
        </p:nvCxnSpPr>
        <p:spPr bwMode="auto">
          <a:xfrm>
            <a:off x="884402" y="1174622"/>
            <a:ext cx="3583553" cy="786259"/>
          </a:xfrm>
          <a:prstGeom prst="straightConnector1">
            <a:avLst/>
          </a:prstGeom>
          <a:noFill/>
          <a:ln w="9525" cap="flat" cmpd="sng" algn="ctr">
            <a:solidFill>
              <a:schemeClr val="tx1"/>
            </a:solidFill>
            <a:prstDash val="solid"/>
            <a:round/>
            <a:headEnd type="none" w="med" len="med"/>
            <a:tailEnd type="triangle"/>
          </a:ln>
          <a:effectLst/>
        </p:spPr>
      </p:cxnSp>
      <p:cxnSp>
        <p:nvCxnSpPr>
          <p:cNvPr id="122" name="Straight Arrow Connector 121"/>
          <p:cNvCxnSpPr>
            <a:stCxn id="46" idx="2"/>
            <a:endCxn id="21" idx="7"/>
          </p:cNvCxnSpPr>
          <p:nvPr/>
        </p:nvCxnSpPr>
        <p:spPr bwMode="auto">
          <a:xfrm flipH="1">
            <a:off x="784671" y="1164565"/>
            <a:ext cx="1634449" cy="790562"/>
          </a:xfrm>
          <a:prstGeom prst="straightConnector1">
            <a:avLst/>
          </a:prstGeom>
          <a:noFill/>
          <a:ln w="9525" cap="flat" cmpd="sng" algn="ctr">
            <a:solidFill>
              <a:schemeClr val="tx1"/>
            </a:solidFill>
            <a:prstDash val="solid"/>
            <a:round/>
            <a:headEnd type="none" w="med" len="med"/>
            <a:tailEnd type="triangle"/>
          </a:ln>
          <a:effectLst/>
        </p:spPr>
      </p:cxnSp>
      <p:cxnSp>
        <p:nvCxnSpPr>
          <p:cNvPr id="124" name="Straight Arrow Connector 123"/>
          <p:cNvCxnSpPr>
            <a:stCxn id="46" idx="2"/>
            <a:endCxn id="31" idx="0"/>
          </p:cNvCxnSpPr>
          <p:nvPr/>
        </p:nvCxnSpPr>
        <p:spPr bwMode="auto">
          <a:xfrm>
            <a:off x="2419120" y="1164565"/>
            <a:ext cx="956976" cy="757612"/>
          </a:xfrm>
          <a:prstGeom prst="straightConnector1">
            <a:avLst/>
          </a:prstGeom>
          <a:noFill/>
          <a:ln w="9525" cap="flat" cmpd="sng" algn="ctr">
            <a:solidFill>
              <a:schemeClr val="tx1"/>
            </a:solidFill>
            <a:prstDash val="solid"/>
            <a:round/>
            <a:headEnd type="none" w="med" len="med"/>
            <a:tailEnd type="triangle"/>
          </a:ln>
          <a:effectLst/>
        </p:spPr>
      </p:cxnSp>
      <p:cxnSp>
        <p:nvCxnSpPr>
          <p:cNvPr id="126" name="Straight Arrow Connector 125"/>
          <p:cNvCxnSpPr>
            <a:stCxn id="46" idx="2"/>
            <a:endCxn id="34" idx="0"/>
          </p:cNvCxnSpPr>
          <p:nvPr/>
        </p:nvCxnSpPr>
        <p:spPr bwMode="auto">
          <a:xfrm>
            <a:off x="2419120" y="1164565"/>
            <a:ext cx="2112117" cy="766250"/>
          </a:xfrm>
          <a:prstGeom prst="straightConnector1">
            <a:avLst/>
          </a:prstGeom>
          <a:noFill/>
          <a:ln w="9525" cap="flat" cmpd="sng" algn="ctr">
            <a:solidFill>
              <a:schemeClr val="tx1"/>
            </a:solidFill>
            <a:prstDash val="solid"/>
            <a:round/>
            <a:headEnd type="none" w="med" len="med"/>
            <a:tailEnd type="triangle"/>
          </a:ln>
          <a:effectLst/>
        </p:spPr>
      </p:cxnSp>
      <p:cxnSp>
        <p:nvCxnSpPr>
          <p:cNvPr id="128" name="Straight Arrow Connector 127"/>
          <p:cNvCxnSpPr>
            <a:stCxn id="46" idx="2"/>
            <a:endCxn id="37" idx="0"/>
          </p:cNvCxnSpPr>
          <p:nvPr/>
        </p:nvCxnSpPr>
        <p:spPr bwMode="auto">
          <a:xfrm>
            <a:off x="2419120" y="1164565"/>
            <a:ext cx="3312776" cy="757612"/>
          </a:xfrm>
          <a:prstGeom prst="straightConnector1">
            <a:avLst/>
          </a:prstGeom>
          <a:noFill/>
          <a:ln w="9525" cap="flat" cmpd="sng" algn="ctr">
            <a:solidFill>
              <a:schemeClr val="tx1"/>
            </a:solidFill>
            <a:prstDash val="solid"/>
            <a:round/>
            <a:headEnd type="none" w="med" len="med"/>
            <a:tailEnd type="triangle"/>
          </a:ln>
          <a:effectLst/>
        </p:spPr>
      </p:cxnSp>
      <p:cxnSp>
        <p:nvCxnSpPr>
          <p:cNvPr id="130" name="Straight Arrow Connector 129"/>
          <p:cNvCxnSpPr>
            <a:stCxn id="44" idx="2"/>
            <a:endCxn id="40" idx="1"/>
          </p:cNvCxnSpPr>
          <p:nvPr/>
        </p:nvCxnSpPr>
        <p:spPr bwMode="auto">
          <a:xfrm>
            <a:off x="5439004" y="1164566"/>
            <a:ext cx="1576621" cy="787677"/>
          </a:xfrm>
          <a:prstGeom prst="straightConnector1">
            <a:avLst/>
          </a:prstGeom>
          <a:noFill/>
          <a:ln w="9525" cap="flat" cmpd="sng" algn="ctr">
            <a:solidFill>
              <a:schemeClr val="tx1"/>
            </a:solidFill>
            <a:prstDash val="solid"/>
            <a:round/>
            <a:headEnd type="none" w="med" len="med"/>
            <a:tailEnd type="triangle"/>
          </a:ln>
          <a:effectLst/>
        </p:spPr>
      </p:cxnSp>
      <p:cxnSp>
        <p:nvCxnSpPr>
          <p:cNvPr id="132" name="Straight Arrow Connector 131"/>
          <p:cNvCxnSpPr>
            <a:stCxn id="44" idx="2"/>
            <a:endCxn id="43" idx="7"/>
          </p:cNvCxnSpPr>
          <p:nvPr/>
        </p:nvCxnSpPr>
        <p:spPr bwMode="auto">
          <a:xfrm>
            <a:off x="5439004" y="1164566"/>
            <a:ext cx="2858110" cy="783358"/>
          </a:xfrm>
          <a:prstGeom prst="straightConnector1">
            <a:avLst/>
          </a:prstGeom>
          <a:noFill/>
          <a:ln w="9525" cap="flat" cmpd="sng" algn="ctr">
            <a:solidFill>
              <a:schemeClr val="tx1"/>
            </a:solidFill>
            <a:prstDash val="solid"/>
            <a:round/>
            <a:headEnd type="none" w="med" len="med"/>
            <a:tailEnd type="triangle"/>
          </a:ln>
          <a:effectLst/>
        </p:spPr>
      </p:cxnSp>
      <p:cxnSp>
        <p:nvCxnSpPr>
          <p:cNvPr id="135" name="Straight Arrow Connector 134"/>
          <p:cNvCxnSpPr>
            <a:stCxn id="48" idx="2"/>
            <a:endCxn id="34" idx="6"/>
          </p:cNvCxnSpPr>
          <p:nvPr/>
        </p:nvCxnSpPr>
        <p:spPr bwMode="auto">
          <a:xfrm flipH="1">
            <a:off x="4620730" y="1150161"/>
            <a:ext cx="2303439" cy="883307"/>
          </a:xfrm>
          <a:prstGeom prst="straightConnector1">
            <a:avLst/>
          </a:prstGeom>
          <a:noFill/>
          <a:ln w="9525" cap="flat" cmpd="sng" algn="ctr">
            <a:solidFill>
              <a:schemeClr val="tx1"/>
            </a:solidFill>
            <a:prstDash val="solid"/>
            <a:round/>
            <a:headEnd type="none" w="med" len="med"/>
            <a:tailEnd type="triangle"/>
          </a:ln>
          <a:effectLst/>
        </p:spPr>
      </p:cxnSp>
      <p:cxnSp>
        <p:nvCxnSpPr>
          <p:cNvPr id="137" name="Straight Arrow Connector 136"/>
          <p:cNvCxnSpPr>
            <a:stCxn id="18" idx="2"/>
            <a:endCxn id="58" idx="7"/>
          </p:cNvCxnSpPr>
          <p:nvPr/>
        </p:nvCxnSpPr>
        <p:spPr bwMode="auto">
          <a:xfrm flipH="1">
            <a:off x="1377831" y="4604428"/>
            <a:ext cx="3194169" cy="872188"/>
          </a:xfrm>
          <a:prstGeom prst="straightConnector1">
            <a:avLst/>
          </a:prstGeom>
          <a:noFill/>
          <a:ln w="9525" cap="flat" cmpd="sng" algn="ctr">
            <a:solidFill>
              <a:schemeClr val="tx1"/>
            </a:solidFill>
            <a:prstDash val="solid"/>
            <a:round/>
            <a:headEnd type="none" w="med" len="med"/>
            <a:tailEnd type="triangle"/>
          </a:ln>
          <a:effectLst/>
        </p:spPr>
      </p:cxnSp>
      <p:cxnSp>
        <p:nvCxnSpPr>
          <p:cNvPr id="139" name="Straight Arrow Connector 138"/>
          <p:cNvCxnSpPr>
            <a:stCxn id="18" idx="2"/>
            <a:endCxn id="64" idx="0"/>
          </p:cNvCxnSpPr>
          <p:nvPr/>
        </p:nvCxnSpPr>
        <p:spPr bwMode="auto">
          <a:xfrm flipH="1">
            <a:off x="1715879" y="4604428"/>
            <a:ext cx="2856121" cy="860037"/>
          </a:xfrm>
          <a:prstGeom prst="straightConnector1">
            <a:avLst/>
          </a:prstGeom>
          <a:noFill/>
          <a:ln w="9525" cap="flat" cmpd="sng" algn="ctr">
            <a:solidFill>
              <a:schemeClr val="tx1"/>
            </a:solidFill>
            <a:prstDash val="solid"/>
            <a:round/>
            <a:headEnd type="none" w="med" len="med"/>
            <a:tailEnd type="triangle"/>
          </a:ln>
          <a:effectLst/>
        </p:spPr>
      </p:cxnSp>
      <p:cxnSp>
        <p:nvCxnSpPr>
          <p:cNvPr id="141" name="Straight Arrow Connector 140"/>
          <p:cNvCxnSpPr>
            <a:stCxn id="18" idx="2"/>
            <a:endCxn id="69" idx="0"/>
          </p:cNvCxnSpPr>
          <p:nvPr/>
        </p:nvCxnSpPr>
        <p:spPr bwMode="auto">
          <a:xfrm flipH="1">
            <a:off x="2850466" y="4604428"/>
            <a:ext cx="1721534" cy="861538"/>
          </a:xfrm>
          <a:prstGeom prst="straightConnector1">
            <a:avLst/>
          </a:prstGeom>
          <a:noFill/>
          <a:ln w="9525" cap="flat" cmpd="sng" algn="ctr">
            <a:solidFill>
              <a:schemeClr val="tx1"/>
            </a:solidFill>
            <a:prstDash val="solid"/>
            <a:round/>
            <a:headEnd type="none" w="med" len="med"/>
            <a:tailEnd type="triangle"/>
          </a:ln>
          <a:effectLst/>
        </p:spPr>
      </p:cxnSp>
      <p:cxnSp>
        <p:nvCxnSpPr>
          <p:cNvPr id="143" name="Straight Arrow Connector 142"/>
          <p:cNvCxnSpPr>
            <a:stCxn id="18" idx="2"/>
            <a:endCxn id="74" idx="7"/>
          </p:cNvCxnSpPr>
          <p:nvPr/>
        </p:nvCxnSpPr>
        <p:spPr bwMode="auto">
          <a:xfrm flipH="1">
            <a:off x="3215582" y="4604428"/>
            <a:ext cx="1356418" cy="870687"/>
          </a:xfrm>
          <a:prstGeom prst="straightConnector1">
            <a:avLst/>
          </a:prstGeom>
          <a:noFill/>
          <a:ln w="9525" cap="flat" cmpd="sng" algn="ctr">
            <a:solidFill>
              <a:schemeClr val="tx1"/>
            </a:solidFill>
            <a:prstDash val="solid"/>
            <a:round/>
            <a:headEnd type="none" w="med" len="med"/>
            <a:tailEnd type="triangle"/>
          </a:ln>
          <a:effectLst/>
        </p:spPr>
      </p:cxnSp>
      <p:cxnSp>
        <p:nvCxnSpPr>
          <p:cNvPr id="145" name="Straight Arrow Connector 144"/>
          <p:cNvCxnSpPr>
            <a:stCxn id="18" idx="2"/>
            <a:endCxn id="79" idx="0"/>
          </p:cNvCxnSpPr>
          <p:nvPr/>
        </p:nvCxnSpPr>
        <p:spPr bwMode="auto">
          <a:xfrm flipH="1">
            <a:off x="3527967" y="4604428"/>
            <a:ext cx="1044033" cy="860037"/>
          </a:xfrm>
          <a:prstGeom prst="straightConnector1">
            <a:avLst/>
          </a:prstGeom>
          <a:noFill/>
          <a:ln w="9525" cap="flat" cmpd="sng" algn="ctr">
            <a:solidFill>
              <a:schemeClr val="tx1"/>
            </a:solidFill>
            <a:prstDash val="solid"/>
            <a:round/>
            <a:headEnd type="none" w="med" len="med"/>
            <a:tailEnd type="triangle"/>
          </a:ln>
          <a:effectLst/>
        </p:spPr>
      </p:cxnSp>
      <p:cxnSp>
        <p:nvCxnSpPr>
          <p:cNvPr id="147" name="Straight Arrow Connector 146"/>
          <p:cNvCxnSpPr>
            <a:stCxn id="18" idx="2"/>
            <a:endCxn id="84" idx="0"/>
          </p:cNvCxnSpPr>
          <p:nvPr/>
        </p:nvCxnSpPr>
        <p:spPr bwMode="auto">
          <a:xfrm flipH="1">
            <a:off x="4298256" y="4604428"/>
            <a:ext cx="273744" cy="887469"/>
          </a:xfrm>
          <a:prstGeom prst="straightConnector1">
            <a:avLst/>
          </a:prstGeom>
          <a:noFill/>
          <a:ln w="9525" cap="flat" cmpd="sng" algn="ctr">
            <a:solidFill>
              <a:schemeClr val="tx1"/>
            </a:solidFill>
            <a:prstDash val="solid"/>
            <a:round/>
            <a:headEnd type="none" w="med" len="med"/>
            <a:tailEnd type="triangle"/>
          </a:ln>
          <a:effectLst/>
        </p:spPr>
      </p:cxnSp>
      <p:cxnSp>
        <p:nvCxnSpPr>
          <p:cNvPr id="149" name="Straight Arrow Connector 148"/>
          <p:cNvCxnSpPr>
            <a:stCxn id="18" idx="2"/>
            <a:endCxn id="89" idx="0"/>
          </p:cNvCxnSpPr>
          <p:nvPr/>
        </p:nvCxnSpPr>
        <p:spPr bwMode="auto">
          <a:xfrm flipH="1">
            <a:off x="4495921" y="4604428"/>
            <a:ext cx="76079" cy="867861"/>
          </a:xfrm>
          <a:prstGeom prst="straightConnector1">
            <a:avLst/>
          </a:prstGeom>
          <a:noFill/>
          <a:ln w="9525" cap="flat" cmpd="sng" algn="ctr">
            <a:solidFill>
              <a:schemeClr val="tx1"/>
            </a:solidFill>
            <a:prstDash val="solid"/>
            <a:round/>
            <a:headEnd type="none" w="med" len="med"/>
            <a:tailEnd type="triangle"/>
          </a:ln>
          <a:effectLst/>
        </p:spPr>
      </p:cxnSp>
      <p:cxnSp>
        <p:nvCxnSpPr>
          <p:cNvPr id="151" name="Straight Arrow Connector 150"/>
          <p:cNvCxnSpPr>
            <a:stCxn id="18" idx="2"/>
            <a:endCxn id="109" idx="1"/>
          </p:cNvCxnSpPr>
          <p:nvPr/>
        </p:nvCxnSpPr>
        <p:spPr bwMode="auto">
          <a:xfrm>
            <a:off x="4572000" y="4604428"/>
            <a:ext cx="1658383" cy="824133"/>
          </a:xfrm>
          <a:prstGeom prst="straightConnector1">
            <a:avLst/>
          </a:prstGeom>
          <a:noFill/>
          <a:ln w="9525" cap="flat" cmpd="sng" algn="ctr">
            <a:solidFill>
              <a:schemeClr val="tx1"/>
            </a:solidFill>
            <a:prstDash val="solid"/>
            <a:round/>
            <a:headEnd type="none" w="med" len="med"/>
            <a:tailEnd type="triangle"/>
          </a:ln>
          <a:effectLst/>
        </p:spPr>
      </p:cxnSp>
      <p:cxnSp>
        <p:nvCxnSpPr>
          <p:cNvPr id="153" name="Straight Arrow Connector 152"/>
          <p:cNvCxnSpPr>
            <a:stCxn id="18" idx="2"/>
            <a:endCxn id="114" idx="0"/>
          </p:cNvCxnSpPr>
          <p:nvPr/>
        </p:nvCxnSpPr>
        <p:spPr bwMode="auto">
          <a:xfrm>
            <a:off x="4572000" y="4604428"/>
            <a:ext cx="3127560" cy="821035"/>
          </a:xfrm>
          <a:prstGeom prst="straightConnector1">
            <a:avLst/>
          </a:prstGeom>
          <a:noFill/>
          <a:ln w="9525" cap="flat" cmpd="sng" algn="ctr">
            <a:solidFill>
              <a:schemeClr val="tx1"/>
            </a:solidFill>
            <a:prstDash val="solid"/>
            <a:round/>
            <a:headEnd type="none" w="med" len="med"/>
            <a:tailEnd type="triangle"/>
          </a:ln>
          <a:effectLst/>
        </p:spPr>
      </p:cxnSp>
      <p:cxnSp>
        <p:nvCxnSpPr>
          <p:cNvPr id="155" name="Straight Arrow Connector 154"/>
          <p:cNvCxnSpPr>
            <a:stCxn id="45" idx="2"/>
            <a:endCxn id="40" idx="1"/>
          </p:cNvCxnSpPr>
          <p:nvPr/>
        </p:nvCxnSpPr>
        <p:spPr bwMode="auto">
          <a:xfrm>
            <a:off x="3953839" y="1174622"/>
            <a:ext cx="3061786" cy="777621"/>
          </a:xfrm>
          <a:prstGeom prst="straightConnector1">
            <a:avLst/>
          </a:prstGeom>
          <a:noFill/>
          <a:ln w="9525" cap="flat" cmpd="sng" algn="ctr">
            <a:solidFill>
              <a:schemeClr val="tx1"/>
            </a:solidFill>
            <a:prstDash val="solid"/>
            <a:round/>
            <a:headEnd type="none" w="med" len="med"/>
            <a:tailEnd type="triangle"/>
          </a:ln>
          <a:effectLst/>
        </p:spPr>
      </p:cxnSp>
      <p:cxnSp>
        <p:nvCxnSpPr>
          <p:cNvPr id="157" name="Straight Arrow Connector 156"/>
          <p:cNvCxnSpPr>
            <a:stCxn id="45" idx="2"/>
            <a:endCxn id="31" idx="7"/>
          </p:cNvCxnSpPr>
          <p:nvPr/>
        </p:nvCxnSpPr>
        <p:spPr bwMode="auto">
          <a:xfrm flipH="1">
            <a:off x="3439377" y="1174622"/>
            <a:ext cx="514462" cy="777621"/>
          </a:xfrm>
          <a:prstGeom prst="straightConnector1">
            <a:avLst/>
          </a:prstGeom>
          <a:noFill/>
          <a:ln w="9525" cap="flat" cmpd="sng" algn="ctr">
            <a:solidFill>
              <a:schemeClr val="tx1"/>
            </a:solidFill>
            <a:prstDash val="solid"/>
            <a:round/>
            <a:headEnd type="none" w="med" len="med"/>
            <a:tailEnd type="triangle"/>
          </a:ln>
          <a:effectLst/>
        </p:spPr>
      </p:cxnSp>
      <p:cxnSp>
        <p:nvCxnSpPr>
          <p:cNvPr id="160" name="Straight Arrow Connector 159"/>
          <p:cNvCxnSpPr>
            <a:stCxn id="47" idx="2"/>
            <a:endCxn id="31" idx="1"/>
          </p:cNvCxnSpPr>
          <p:nvPr/>
        </p:nvCxnSpPr>
        <p:spPr bwMode="auto">
          <a:xfrm>
            <a:off x="884402" y="1174622"/>
            <a:ext cx="2428412" cy="777621"/>
          </a:xfrm>
          <a:prstGeom prst="straightConnector1">
            <a:avLst/>
          </a:prstGeom>
          <a:noFill/>
          <a:ln w="9525" cap="flat" cmpd="sng" algn="ctr">
            <a:solidFill>
              <a:schemeClr val="tx1"/>
            </a:solidFill>
            <a:prstDash val="solid"/>
            <a:round/>
            <a:headEnd type="none" w="med" len="med"/>
            <a:tailEnd type="triangle"/>
          </a:ln>
          <a:effectLst/>
        </p:spPr>
      </p:cxnSp>
      <p:sp>
        <p:nvSpPr>
          <p:cNvPr id="179" name="Rectangle 178"/>
          <p:cNvSpPr/>
          <p:nvPr/>
        </p:nvSpPr>
        <p:spPr bwMode="auto">
          <a:xfrm>
            <a:off x="94902" y="3528210"/>
            <a:ext cx="8049438" cy="267949"/>
          </a:xfrm>
          <a:prstGeom prst="rect">
            <a:avLst/>
          </a:prstGeom>
          <a:solidFill>
            <a:srgbClr val="FF0000"/>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dirty="0" smtClean="0">
                <a:ln>
                  <a:noFill/>
                </a:ln>
                <a:solidFill>
                  <a:schemeClr val="tx1"/>
                </a:solidFill>
                <a:effectLst/>
                <a:latin typeface="Arial" charset="0"/>
              </a:rPr>
              <a:t>Anropsbehörighet</a:t>
            </a:r>
          </a:p>
        </p:txBody>
      </p:sp>
      <p:sp>
        <p:nvSpPr>
          <p:cNvPr id="189" name="Rectangle 188"/>
          <p:cNvSpPr/>
          <p:nvPr/>
        </p:nvSpPr>
        <p:spPr bwMode="auto">
          <a:xfrm>
            <a:off x="84346" y="3861675"/>
            <a:ext cx="8059993" cy="267949"/>
          </a:xfrm>
          <a:prstGeom prst="rect">
            <a:avLst/>
          </a:prstGeom>
          <a:solidFill>
            <a:schemeClr val="accent1">
              <a:lumMod val="20000"/>
              <a:lumOff val="80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dirty="0" smtClean="0">
                <a:ln>
                  <a:noFill/>
                </a:ln>
                <a:solidFill>
                  <a:schemeClr val="tx1"/>
                </a:solidFill>
                <a:effectLst/>
                <a:latin typeface="Arial" charset="0"/>
              </a:rPr>
              <a:t>Vägval</a:t>
            </a:r>
          </a:p>
        </p:txBody>
      </p:sp>
    </p:spTree>
    <p:extLst>
      <p:ext uri="{BB962C8B-B14F-4D97-AF65-F5344CB8AC3E}">
        <p14:creationId xmlns:p14="http://schemas.microsoft.com/office/powerpoint/2010/main" val="170626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0" y="2431510"/>
            <a:ext cx="9144000" cy="2172918"/>
          </a:xfrm>
          <a:prstGeom prst="roundRect">
            <a:avLst/>
          </a:prstGeom>
          <a:solidFill>
            <a:schemeClr val="tx1">
              <a:lumMod val="10000"/>
              <a:lumOff val="90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Nationell Tjänsteplattform</a:t>
            </a:r>
          </a:p>
        </p:txBody>
      </p:sp>
      <p:sp>
        <p:nvSpPr>
          <p:cNvPr id="9" name="Rectangle 8"/>
          <p:cNvSpPr/>
          <p:nvPr/>
        </p:nvSpPr>
        <p:spPr bwMode="auto">
          <a:xfrm>
            <a:off x="2766216" y="2593604"/>
            <a:ext cx="3600091" cy="838058"/>
          </a:xfrm>
          <a:prstGeom prst="rect">
            <a:avLst/>
          </a:prstGeom>
          <a:solidFill>
            <a:schemeClr val="accent6">
              <a:lumMod val="95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clinicalprocess:healthcond:description</a:t>
            </a:r>
          </a:p>
          <a:p>
            <a:pPr marL="0" marR="0" indent="0" algn="ctr" defTabSz="957263" rtl="0" eaLnBrk="1" fontAlgn="base" latinLnBrk="0" hangingPunct="1">
              <a:lnSpc>
                <a:spcPct val="100000"/>
              </a:lnSpc>
              <a:spcBef>
                <a:spcPct val="0"/>
              </a:spcBef>
              <a:spcAft>
                <a:spcPct val="0"/>
              </a:spcAft>
              <a:buClrTx/>
              <a:buSzTx/>
              <a:buFontTx/>
              <a:buNone/>
              <a:tabLst/>
            </a:pPr>
            <a:r>
              <a:rPr lang="sv-SE" sz="1000" dirty="0" smtClean="0"/>
              <a:t>(Tillståndsbeskrivning)</a:t>
            </a:r>
            <a:endParaRPr kumimoji="0" lang="sv-SE" sz="10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94901" y="2593604"/>
            <a:ext cx="2562045" cy="838058"/>
          </a:xfrm>
          <a:prstGeom prst="rect">
            <a:avLst/>
          </a:prstGeom>
          <a:solidFill>
            <a:schemeClr val="accent6">
              <a:lumMod val="95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clinicalprocess:logistics:logistics</a:t>
            </a:r>
          </a:p>
          <a:p>
            <a:pPr marL="0" marR="0" indent="0" algn="ctr" defTabSz="957263" rtl="0" eaLnBrk="1" fontAlgn="base" latinLnBrk="0" hangingPunct="1">
              <a:lnSpc>
                <a:spcPct val="100000"/>
              </a:lnSpc>
              <a:spcBef>
                <a:spcPct val="0"/>
              </a:spcBef>
              <a:spcAft>
                <a:spcPct val="0"/>
              </a:spcAft>
              <a:buClrTx/>
              <a:buSzTx/>
              <a:buFontTx/>
              <a:buNone/>
              <a:tabLst/>
            </a:pPr>
            <a:r>
              <a:rPr lang="sv-SE" sz="1000" dirty="0" smtClean="0"/>
              <a:t>(Resurssamordning)</a:t>
            </a:r>
            <a:endParaRPr kumimoji="0" lang="sv-SE" sz="1000" b="0" i="0" u="none" strike="noStrike" cap="none" normalizeH="0" baseline="0" dirty="0" smtClean="0">
              <a:ln>
                <a:noFill/>
              </a:ln>
              <a:solidFill>
                <a:schemeClr val="tx1"/>
              </a:solidFill>
              <a:effectLst/>
              <a:latin typeface="Arial" charset="0"/>
            </a:endParaRPr>
          </a:p>
        </p:txBody>
      </p:sp>
      <p:sp>
        <p:nvSpPr>
          <p:cNvPr id="4" name="Rectangle 3"/>
          <p:cNvSpPr/>
          <p:nvPr/>
        </p:nvSpPr>
        <p:spPr bwMode="auto">
          <a:xfrm>
            <a:off x="196978" y="2718681"/>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GetCare</a:t>
            </a:r>
          </a:p>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Contacts</a:t>
            </a:r>
          </a:p>
        </p:txBody>
      </p:sp>
      <p:sp>
        <p:nvSpPr>
          <p:cNvPr id="5" name="Rectangle 4"/>
          <p:cNvSpPr/>
          <p:nvPr/>
        </p:nvSpPr>
        <p:spPr bwMode="auto">
          <a:xfrm>
            <a:off x="2881235" y="2718681"/>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GetCare Documentation</a:t>
            </a:r>
          </a:p>
        </p:txBody>
      </p:sp>
      <p:sp>
        <p:nvSpPr>
          <p:cNvPr id="6" name="Rectangle 5"/>
          <p:cNvSpPr/>
          <p:nvPr/>
        </p:nvSpPr>
        <p:spPr bwMode="auto">
          <a:xfrm>
            <a:off x="4042926" y="2718681"/>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GetDiagnosis</a:t>
            </a:r>
          </a:p>
        </p:txBody>
      </p:sp>
      <p:sp>
        <p:nvSpPr>
          <p:cNvPr id="12" name="Rectangle 11"/>
          <p:cNvSpPr/>
          <p:nvPr/>
        </p:nvSpPr>
        <p:spPr bwMode="auto">
          <a:xfrm>
            <a:off x="1337101" y="2707174"/>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sp>
        <p:nvSpPr>
          <p:cNvPr id="13" name="Rectangle 12"/>
          <p:cNvSpPr/>
          <p:nvPr/>
        </p:nvSpPr>
        <p:spPr bwMode="auto">
          <a:xfrm>
            <a:off x="5230487" y="2715812"/>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sp>
        <p:nvSpPr>
          <p:cNvPr id="14" name="Rectangle 13"/>
          <p:cNvSpPr/>
          <p:nvPr/>
        </p:nvSpPr>
        <p:spPr bwMode="auto">
          <a:xfrm>
            <a:off x="6498585" y="2589285"/>
            <a:ext cx="2562045" cy="842377"/>
          </a:xfrm>
          <a:prstGeom prst="rect">
            <a:avLst/>
          </a:prstGeom>
          <a:solidFill>
            <a:schemeClr val="accent6">
              <a:lumMod val="95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clinicalprocess:activity:request</a:t>
            </a:r>
          </a:p>
          <a:p>
            <a:pPr marL="0" marR="0" indent="0" algn="ctr" defTabSz="957263" rtl="0" eaLnBrk="1" fontAlgn="base" latinLnBrk="0" hangingPunct="1">
              <a:lnSpc>
                <a:spcPct val="100000"/>
              </a:lnSpc>
              <a:spcBef>
                <a:spcPct val="0"/>
              </a:spcBef>
              <a:spcAft>
                <a:spcPct val="0"/>
              </a:spcAft>
              <a:buClrTx/>
              <a:buSzTx/>
              <a:buFontTx/>
              <a:buNone/>
              <a:tabLst/>
            </a:pPr>
            <a:r>
              <a:rPr lang="sv-SE" sz="1000" dirty="0" smtClean="0"/>
              <a:t>(Resurssamordning)</a:t>
            </a:r>
            <a:endParaRPr kumimoji="0" lang="sv-SE" sz="1000" b="0" i="0" u="none" strike="noStrike" cap="none" normalizeH="0" baseline="0" dirty="0" smtClean="0">
              <a:ln>
                <a:noFill/>
              </a:ln>
              <a:solidFill>
                <a:schemeClr val="tx1"/>
              </a:solidFill>
              <a:effectLst/>
              <a:latin typeface="Arial" charset="0"/>
            </a:endParaRPr>
          </a:p>
        </p:txBody>
      </p:sp>
      <p:sp>
        <p:nvSpPr>
          <p:cNvPr id="15" name="Rectangle 14"/>
          <p:cNvSpPr/>
          <p:nvPr/>
        </p:nvSpPr>
        <p:spPr bwMode="auto">
          <a:xfrm>
            <a:off x="6592036" y="2714362"/>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lang="sv-SE" sz="1000" dirty="0" smtClean="0"/>
              <a:t>Process</a:t>
            </a:r>
          </a:p>
          <a:p>
            <a:pPr marL="0" marR="0" indent="0" algn="l" defTabSz="957263" rtl="0" eaLnBrk="1" fontAlgn="base" latinLnBrk="0" hangingPunct="1">
              <a:lnSpc>
                <a:spcPct val="100000"/>
              </a:lnSpc>
              <a:spcBef>
                <a:spcPct val="0"/>
              </a:spcBef>
              <a:spcAft>
                <a:spcPct val="0"/>
              </a:spcAft>
              <a:buClrTx/>
              <a:buSzTx/>
              <a:buFontTx/>
              <a:buNone/>
              <a:tabLst/>
            </a:pPr>
            <a:r>
              <a:rPr lang="sv-SE" sz="1000" dirty="0" smtClean="0"/>
              <a:t>Request</a:t>
            </a:r>
            <a:endParaRPr kumimoji="0" lang="sv-SE" sz="1000" b="0" i="0" u="none" strike="noStrike" cap="none" normalizeH="0" baseline="0" dirty="0" smtClean="0">
              <a:ln>
                <a:noFill/>
              </a:ln>
              <a:solidFill>
                <a:schemeClr val="tx1"/>
              </a:solidFill>
              <a:effectLst/>
              <a:latin typeface="Arial" charset="0"/>
            </a:endParaRPr>
          </a:p>
        </p:txBody>
      </p:sp>
      <p:sp>
        <p:nvSpPr>
          <p:cNvPr id="16" name="Rectangle 15"/>
          <p:cNvSpPr/>
          <p:nvPr/>
        </p:nvSpPr>
        <p:spPr bwMode="auto">
          <a:xfrm>
            <a:off x="7732159" y="2702855"/>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25" name="Group 24"/>
          <p:cNvGrpSpPr/>
          <p:nvPr/>
        </p:nvGrpSpPr>
        <p:grpSpPr>
          <a:xfrm>
            <a:off x="631896" y="1925061"/>
            <a:ext cx="178987" cy="784997"/>
            <a:chOff x="2989058" y="776376"/>
            <a:chExt cx="176835" cy="560718"/>
          </a:xfrm>
        </p:grpSpPr>
        <p:cxnSp>
          <p:nvCxnSpPr>
            <p:cNvPr id="20" name="Straight Connector 19"/>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21" name="Oval 20"/>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26" name="Group 25"/>
          <p:cNvGrpSpPr/>
          <p:nvPr/>
        </p:nvGrpSpPr>
        <p:grpSpPr>
          <a:xfrm>
            <a:off x="1769428" y="1922177"/>
            <a:ext cx="178987" cy="784997"/>
            <a:chOff x="2989058" y="776376"/>
            <a:chExt cx="176835" cy="560718"/>
          </a:xfrm>
        </p:grpSpPr>
        <p:cxnSp>
          <p:nvCxnSpPr>
            <p:cNvPr id="27" name="Straight Connector 26"/>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28" name="Oval 27"/>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29" name="Group 28"/>
          <p:cNvGrpSpPr/>
          <p:nvPr/>
        </p:nvGrpSpPr>
        <p:grpSpPr>
          <a:xfrm>
            <a:off x="3286602" y="1922177"/>
            <a:ext cx="178987" cy="784997"/>
            <a:chOff x="2989058" y="776376"/>
            <a:chExt cx="176835" cy="560718"/>
          </a:xfrm>
        </p:grpSpPr>
        <p:cxnSp>
          <p:nvCxnSpPr>
            <p:cNvPr id="30" name="Straight Connector 29"/>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31" name="Oval 30"/>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32" name="Group 31"/>
          <p:cNvGrpSpPr/>
          <p:nvPr/>
        </p:nvGrpSpPr>
        <p:grpSpPr>
          <a:xfrm>
            <a:off x="4441743" y="1930815"/>
            <a:ext cx="178987" cy="784997"/>
            <a:chOff x="2989058" y="776376"/>
            <a:chExt cx="176835" cy="560718"/>
          </a:xfrm>
        </p:grpSpPr>
        <p:cxnSp>
          <p:nvCxnSpPr>
            <p:cNvPr id="33" name="Straight Connector 32"/>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34" name="Oval 33"/>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35" name="Group 34"/>
          <p:cNvGrpSpPr/>
          <p:nvPr/>
        </p:nvGrpSpPr>
        <p:grpSpPr>
          <a:xfrm>
            <a:off x="5642402" y="1922177"/>
            <a:ext cx="178987" cy="784997"/>
            <a:chOff x="2989058" y="776376"/>
            <a:chExt cx="176835" cy="560718"/>
          </a:xfrm>
        </p:grpSpPr>
        <p:cxnSp>
          <p:nvCxnSpPr>
            <p:cNvPr id="36" name="Straight Connector 35"/>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37" name="Oval 36"/>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38" name="Group 37"/>
          <p:cNvGrpSpPr/>
          <p:nvPr/>
        </p:nvGrpSpPr>
        <p:grpSpPr>
          <a:xfrm>
            <a:off x="6989413" y="1922177"/>
            <a:ext cx="178987" cy="784997"/>
            <a:chOff x="2989058" y="776376"/>
            <a:chExt cx="176835" cy="560718"/>
          </a:xfrm>
        </p:grpSpPr>
        <p:cxnSp>
          <p:nvCxnSpPr>
            <p:cNvPr id="39" name="Straight Connector 38"/>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40" name="Oval 39"/>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41" name="Group 40"/>
          <p:cNvGrpSpPr/>
          <p:nvPr/>
        </p:nvGrpSpPr>
        <p:grpSpPr>
          <a:xfrm>
            <a:off x="8144339" y="1917858"/>
            <a:ext cx="178987" cy="784997"/>
            <a:chOff x="2989058" y="776376"/>
            <a:chExt cx="176835" cy="560718"/>
          </a:xfrm>
        </p:grpSpPr>
        <p:cxnSp>
          <p:nvCxnSpPr>
            <p:cNvPr id="42" name="Straight Connector 41"/>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43" name="Oval 42"/>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sp>
        <p:nvSpPr>
          <p:cNvPr id="44" name="Rounded Rectangle 43"/>
          <p:cNvSpPr/>
          <p:nvPr/>
        </p:nvSpPr>
        <p:spPr bwMode="auto">
          <a:xfrm>
            <a:off x="4787709" y="405441"/>
            <a:ext cx="1302589" cy="759125"/>
          </a:xfrm>
          <a:prstGeom prst="roundRect">
            <a:avLst/>
          </a:prstGeom>
          <a:solidFill>
            <a:schemeClr val="accent3">
              <a:lumMod val="20000"/>
              <a:lumOff val="80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RTjP</a:t>
            </a:r>
          </a:p>
          <a:p>
            <a:pPr marL="0" marR="0" indent="0" algn="ctr" defTabSz="957263" rtl="0" eaLnBrk="1" fontAlgn="base" latinLnBrk="0" hangingPunct="1">
              <a:lnSpc>
                <a:spcPct val="100000"/>
              </a:lnSpc>
              <a:spcBef>
                <a:spcPct val="0"/>
              </a:spcBef>
              <a:spcAft>
                <a:spcPct val="0"/>
              </a:spcAft>
              <a:buClrTx/>
              <a:buSzTx/>
              <a:buFontTx/>
              <a:buNone/>
              <a:tabLst/>
            </a:pPr>
            <a:r>
              <a:rPr lang="sv-SE" dirty="0" smtClean="0"/>
              <a:t>Dalarna</a:t>
            </a:r>
            <a:endParaRPr kumimoji="0" lang="sv-SE" sz="1900" b="0" i="0" u="none" strike="noStrike" cap="none" normalizeH="0" baseline="0" dirty="0" smtClean="0">
              <a:ln>
                <a:noFill/>
              </a:ln>
              <a:solidFill>
                <a:schemeClr val="tx1"/>
              </a:solidFill>
              <a:effectLst/>
              <a:latin typeface="Arial" charset="0"/>
            </a:endParaRPr>
          </a:p>
        </p:txBody>
      </p:sp>
      <p:sp>
        <p:nvSpPr>
          <p:cNvPr id="45" name="Rounded Rectangle 44"/>
          <p:cNvSpPr/>
          <p:nvPr/>
        </p:nvSpPr>
        <p:spPr bwMode="auto">
          <a:xfrm>
            <a:off x="3302544" y="415497"/>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Cosmic</a:t>
            </a:r>
          </a:p>
          <a:p>
            <a:pPr marL="0" marR="0" indent="0" algn="ctr" defTabSz="957263" rtl="0" eaLnBrk="1" fontAlgn="base" latinLnBrk="0" hangingPunct="1">
              <a:lnSpc>
                <a:spcPct val="100000"/>
              </a:lnSpc>
              <a:spcBef>
                <a:spcPct val="0"/>
              </a:spcBef>
              <a:spcAft>
                <a:spcPct val="0"/>
              </a:spcAft>
              <a:buClrTx/>
              <a:buSzTx/>
              <a:buFontTx/>
              <a:buNone/>
              <a:tabLst/>
            </a:pPr>
            <a:r>
              <a:rPr lang="sv-SE" dirty="0" smtClean="0"/>
              <a:t>Uppsala</a:t>
            </a:r>
            <a:endParaRPr kumimoji="0" lang="sv-SE" sz="1900" b="0" i="0" u="none" strike="noStrike" cap="none" normalizeH="0" baseline="0" dirty="0" smtClean="0">
              <a:ln>
                <a:noFill/>
              </a:ln>
              <a:solidFill>
                <a:schemeClr val="tx1"/>
              </a:solidFill>
              <a:effectLst/>
              <a:latin typeface="Arial" charset="0"/>
            </a:endParaRPr>
          </a:p>
        </p:txBody>
      </p:sp>
      <p:sp>
        <p:nvSpPr>
          <p:cNvPr id="46" name="Rounded Rectangle 45"/>
          <p:cNvSpPr/>
          <p:nvPr/>
        </p:nvSpPr>
        <p:spPr bwMode="auto">
          <a:xfrm>
            <a:off x="1718272" y="405440"/>
            <a:ext cx="1401696"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Journalen</a:t>
            </a:r>
          </a:p>
        </p:txBody>
      </p:sp>
      <p:sp>
        <p:nvSpPr>
          <p:cNvPr id="47" name="Rounded Rectangle 46"/>
          <p:cNvSpPr/>
          <p:nvPr/>
        </p:nvSpPr>
        <p:spPr bwMode="auto">
          <a:xfrm>
            <a:off x="233107" y="415497"/>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NPÖ</a:t>
            </a:r>
          </a:p>
        </p:txBody>
      </p:sp>
      <p:sp>
        <p:nvSpPr>
          <p:cNvPr id="48" name="Rounded Rectangle 47"/>
          <p:cNvSpPr/>
          <p:nvPr/>
        </p:nvSpPr>
        <p:spPr bwMode="auto">
          <a:xfrm>
            <a:off x="6272874" y="391036"/>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ABC</a:t>
            </a:r>
          </a:p>
        </p:txBody>
      </p:sp>
      <p:sp>
        <p:nvSpPr>
          <p:cNvPr id="49" name="Rounded Rectangle 48"/>
          <p:cNvSpPr/>
          <p:nvPr/>
        </p:nvSpPr>
        <p:spPr bwMode="auto">
          <a:xfrm>
            <a:off x="7758041" y="391036"/>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XYZ</a:t>
            </a:r>
          </a:p>
        </p:txBody>
      </p:sp>
      <p:sp>
        <p:nvSpPr>
          <p:cNvPr id="50" name="Rounded Rectangle 49"/>
          <p:cNvSpPr/>
          <p:nvPr/>
        </p:nvSpPr>
        <p:spPr bwMode="auto">
          <a:xfrm>
            <a:off x="4085309" y="5656040"/>
            <a:ext cx="1302589" cy="759125"/>
          </a:xfrm>
          <a:prstGeom prst="roundRect">
            <a:avLst/>
          </a:prstGeom>
          <a:solidFill>
            <a:schemeClr val="accent3">
              <a:lumMod val="20000"/>
              <a:lumOff val="80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dirty="0" smtClean="0">
                <a:ln>
                  <a:noFill/>
                </a:ln>
                <a:solidFill>
                  <a:schemeClr val="tx1"/>
                </a:solidFill>
                <a:effectLst/>
              </a:rPr>
              <a:t>RTjP </a:t>
            </a:r>
            <a:r>
              <a:rPr lang="sv-SE" sz="1400" dirty="0" smtClean="0"/>
              <a:t>VGR</a:t>
            </a:r>
            <a:endParaRPr kumimoji="0" lang="sv-SE" sz="1400" b="0" i="0" u="none" strike="noStrike" cap="none" normalizeH="0" baseline="0" dirty="0" smtClean="0">
              <a:ln>
                <a:noFill/>
              </a:ln>
              <a:solidFill>
                <a:schemeClr val="tx1"/>
              </a:solidFill>
              <a:effectLst/>
            </a:endParaRPr>
          </a:p>
        </p:txBody>
      </p:sp>
      <p:sp>
        <p:nvSpPr>
          <p:cNvPr id="51" name="Rounded Rectangle 50"/>
          <p:cNvSpPr/>
          <p:nvPr/>
        </p:nvSpPr>
        <p:spPr bwMode="auto">
          <a:xfrm>
            <a:off x="2608375" y="5666096"/>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dirty="0" smtClean="0">
                <a:ln>
                  <a:noFill/>
                </a:ln>
                <a:solidFill>
                  <a:schemeClr val="tx1"/>
                </a:solidFill>
                <a:effectLst/>
              </a:rPr>
              <a:t>Cosmic LUL</a:t>
            </a:r>
          </a:p>
        </p:txBody>
      </p:sp>
      <p:sp>
        <p:nvSpPr>
          <p:cNvPr id="52" name="Rounded Rectangle 51"/>
          <p:cNvSpPr/>
          <p:nvPr/>
        </p:nvSpPr>
        <p:spPr bwMode="auto">
          <a:xfrm>
            <a:off x="5562243" y="5641635"/>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lang="sv-SE" sz="1400" dirty="0" smtClean="0"/>
              <a:t>PU </a:t>
            </a:r>
            <a:r>
              <a:rPr kumimoji="0" lang="sv-SE" sz="1400" b="0" i="0" u="none" strike="noStrike" cap="none" normalizeH="0" baseline="0" dirty="0" smtClean="0">
                <a:ln>
                  <a:noFill/>
                </a:ln>
                <a:solidFill>
                  <a:schemeClr val="tx1"/>
                </a:solidFill>
                <a:effectLst/>
              </a:rPr>
              <a:t>Skattev</a:t>
            </a:r>
            <a:r>
              <a:rPr kumimoji="0" lang="sv-SE" sz="1900" b="0" i="0" u="none" strike="noStrike" cap="none" normalizeH="0" baseline="0" dirty="0" smtClean="0">
                <a:ln>
                  <a:noFill/>
                </a:ln>
                <a:solidFill>
                  <a:schemeClr val="tx1"/>
                </a:solidFill>
                <a:effectLst/>
                <a:latin typeface="Arial" charset="0"/>
              </a:rPr>
              <a:t>.</a:t>
            </a:r>
          </a:p>
        </p:txBody>
      </p:sp>
      <p:sp>
        <p:nvSpPr>
          <p:cNvPr id="53" name="Rounded Rectangle 52"/>
          <p:cNvSpPr/>
          <p:nvPr/>
        </p:nvSpPr>
        <p:spPr bwMode="auto">
          <a:xfrm>
            <a:off x="7039176" y="5641635"/>
            <a:ext cx="1302589"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dirty="0" smtClean="0">
                <a:ln>
                  <a:noFill/>
                </a:ln>
                <a:solidFill>
                  <a:schemeClr val="tx1"/>
                </a:solidFill>
                <a:effectLst/>
                <a:latin typeface="Arial" charset="0"/>
              </a:rPr>
              <a:t>XYZ</a:t>
            </a:r>
          </a:p>
        </p:txBody>
      </p:sp>
      <p:sp>
        <p:nvSpPr>
          <p:cNvPr id="54" name="Rounded Rectangle 53"/>
          <p:cNvSpPr/>
          <p:nvPr/>
        </p:nvSpPr>
        <p:spPr bwMode="auto">
          <a:xfrm>
            <a:off x="1009292" y="5697732"/>
            <a:ext cx="1424738" cy="759125"/>
          </a:xfrm>
          <a:prstGeom prst="roundRect">
            <a:avLst/>
          </a:prstGeom>
          <a:solidFill>
            <a:srgbClr val="FFFAEF"/>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dirty="0" smtClean="0">
                <a:ln>
                  <a:noFill/>
                </a:ln>
                <a:solidFill>
                  <a:schemeClr val="tx1"/>
                </a:solidFill>
                <a:effectLst/>
              </a:rPr>
              <a:t>SLL </a:t>
            </a:r>
            <a:r>
              <a:rPr lang="sv-SE" sz="1400" dirty="0" smtClean="0"/>
              <a:t>Remittera</a:t>
            </a:r>
            <a:endParaRPr kumimoji="0" lang="sv-SE" sz="1400" b="0" i="0" u="none" strike="noStrike" cap="none" normalizeH="0" baseline="0" dirty="0" smtClean="0">
              <a:ln>
                <a:noFill/>
              </a:ln>
              <a:solidFill>
                <a:schemeClr val="tx1"/>
              </a:solidFill>
              <a:effectLst/>
            </a:endParaRPr>
          </a:p>
        </p:txBody>
      </p:sp>
      <p:grpSp>
        <p:nvGrpSpPr>
          <p:cNvPr id="59" name="Group 58"/>
          <p:cNvGrpSpPr/>
          <p:nvPr/>
        </p:nvGrpSpPr>
        <p:grpSpPr>
          <a:xfrm>
            <a:off x="1209950" y="5465966"/>
            <a:ext cx="254302" cy="463531"/>
            <a:chOff x="1194936" y="4764059"/>
            <a:chExt cx="254302" cy="463531"/>
          </a:xfrm>
        </p:grpSpPr>
        <p:sp>
          <p:nvSpPr>
            <p:cNvPr id="55" name="Rectangle 54"/>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56" name="Group 55"/>
            <p:cNvGrpSpPr/>
            <p:nvPr/>
          </p:nvGrpSpPr>
          <p:grpSpPr>
            <a:xfrm>
              <a:off x="1286430" y="4764059"/>
              <a:ext cx="89493" cy="278062"/>
              <a:chOff x="2989058" y="776376"/>
              <a:chExt cx="176835" cy="560718"/>
            </a:xfrm>
          </p:grpSpPr>
          <p:cxnSp>
            <p:nvCxnSpPr>
              <p:cNvPr id="57" name="Straight Connector 56"/>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58" name="Oval 57"/>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60" name="Group 59"/>
          <p:cNvGrpSpPr/>
          <p:nvPr/>
        </p:nvGrpSpPr>
        <p:grpSpPr>
          <a:xfrm>
            <a:off x="1579638" y="5464465"/>
            <a:ext cx="254302" cy="463531"/>
            <a:chOff x="1194936" y="4764059"/>
            <a:chExt cx="254302" cy="463531"/>
          </a:xfrm>
        </p:grpSpPr>
        <p:sp>
          <p:nvSpPr>
            <p:cNvPr id="61" name="Rectangle 60"/>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62" name="Group 61"/>
            <p:cNvGrpSpPr/>
            <p:nvPr/>
          </p:nvGrpSpPr>
          <p:grpSpPr>
            <a:xfrm>
              <a:off x="1286430" y="4764059"/>
              <a:ext cx="89493" cy="278062"/>
              <a:chOff x="2989058" y="776376"/>
              <a:chExt cx="176835" cy="560718"/>
            </a:xfrm>
          </p:grpSpPr>
          <p:cxnSp>
            <p:nvCxnSpPr>
              <p:cNvPr id="63" name="Straight Connector 62"/>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64" name="Oval 63"/>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65" name="Group 64"/>
          <p:cNvGrpSpPr/>
          <p:nvPr/>
        </p:nvGrpSpPr>
        <p:grpSpPr>
          <a:xfrm>
            <a:off x="2714225" y="5465966"/>
            <a:ext cx="254302" cy="463531"/>
            <a:chOff x="1194936" y="4764059"/>
            <a:chExt cx="254302" cy="463531"/>
          </a:xfrm>
        </p:grpSpPr>
        <p:sp>
          <p:nvSpPr>
            <p:cNvPr id="66" name="Rectangle 65"/>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67" name="Group 66"/>
            <p:cNvGrpSpPr/>
            <p:nvPr/>
          </p:nvGrpSpPr>
          <p:grpSpPr>
            <a:xfrm>
              <a:off x="1286430" y="4764059"/>
              <a:ext cx="89493" cy="278062"/>
              <a:chOff x="2989058" y="776376"/>
              <a:chExt cx="176835" cy="560718"/>
            </a:xfrm>
          </p:grpSpPr>
          <p:cxnSp>
            <p:nvCxnSpPr>
              <p:cNvPr id="68" name="Straight Connector 67"/>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69" name="Oval 68"/>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70" name="Group 69"/>
          <p:cNvGrpSpPr/>
          <p:nvPr/>
        </p:nvGrpSpPr>
        <p:grpSpPr>
          <a:xfrm>
            <a:off x="3047701" y="5464465"/>
            <a:ext cx="254302" cy="463531"/>
            <a:chOff x="1194936" y="4764059"/>
            <a:chExt cx="254302" cy="463531"/>
          </a:xfrm>
        </p:grpSpPr>
        <p:sp>
          <p:nvSpPr>
            <p:cNvPr id="71" name="Rectangle 70"/>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72" name="Group 71"/>
            <p:cNvGrpSpPr/>
            <p:nvPr/>
          </p:nvGrpSpPr>
          <p:grpSpPr>
            <a:xfrm>
              <a:off x="1286430" y="4764059"/>
              <a:ext cx="89493" cy="278062"/>
              <a:chOff x="2989058" y="776376"/>
              <a:chExt cx="176835" cy="560718"/>
            </a:xfrm>
          </p:grpSpPr>
          <p:cxnSp>
            <p:nvCxnSpPr>
              <p:cNvPr id="73" name="Straight Connector 72"/>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74" name="Oval 73"/>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75" name="Group 74"/>
          <p:cNvGrpSpPr/>
          <p:nvPr/>
        </p:nvGrpSpPr>
        <p:grpSpPr>
          <a:xfrm>
            <a:off x="3391726" y="5464465"/>
            <a:ext cx="254302" cy="463531"/>
            <a:chOff x="1194936" y="4764059"/>
            <a:chExt cx="254302" cy="463531"/>
          </a:xfrm>
        </p:grpSpPr>
        <p:sp>
          <p:nvSpPr>
            <p:cNvPr id="76" name="Rectangle 75"/>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77" name="Group 76"/>
            <p:cNvGrpSpPr/>
            <p:nvPr/>
          </p:nvGrpSpPr>
          <p:grpSpPr>
            <a:xfrm>
              <a:off x="1286430" y="4764059"/>
              <a:ext cx="89493" cy="278062"/>
              <a:chOff x="2989058" y="776376"/>
              <a:chExt cx="176835" cy="560718"/>
            </a:xfrm>
          </p:grpSpPr>
          <p:cxnSp>
            <p:nvCxnSpPr>
              <p:cNvPr id="78" name="Straight Connector 77"/>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79" name="Oval 78"/>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80" name="Group 79"/>
          <p:cNvGrpSpPr/>
          <p:nvPr/>
        </p:nvGrpSpPr>
        <p:grpSpPr>
          <a:xfrm>
            <a:off x="4162015" y="5491897"/>
            <a:ext cx="254302" cy="463531"/>
            <a:chOff x="1194936" y="4764059"/>
            <a:chExt cx="254302" cy="463531"/>
          </a:xfrm>
        </p:grpSpPr>
        <p:sp>
          <p:nvSpPr>
            <p:cNvPr id="81" name="Rectangle 80"/>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82" name="Group 81"/>
            <p:cNvGrpSpPr/>
            <p:nvPr/>
          </p:nvGrpSpPr>
          <p:grpSpPr>
            <a:xfrm>
              <a:off x="1286430" y="4764059"/>
              <a:ext cx="89493" cy="278062"/>
              <a:chOff x="2989058" y="776376"/>
              <a:chExt cx="176835" cy="560718"/>
            </a:xfrm>
          </p:grpSpPr>
          <p:cxnSp>
            <p:nvCxnSpPr>
              <p:cNvPr id="83" name="Straight Connector 82"/>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84" name="Oval 83"/>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85" name="Group 84"/>
          <p:cNvGrpSpPr/>
          <p:nvPr/>
        </p:nvGrpSpPr>
        <p:grpSpPr>
          <a:xfrm>
            <a:off x="4359680" y="5472289"/>
            <a:ext cx="254302" cy="463531"/>
            <a:chOff x="1194936" y="4764059"/>
            <a:chExt cx="254302" cy="463531"/>
          </a:xfrm>
        </p:grpSpPr>
        <p:sp>
          <p:nvSpPr>
            <p:cNvPr id="86" name="Rectangle 85"/>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87" name="Group 86"/>
            <p:cNvGrpSpPr/>
            <p:nvPr/>
          </p:nvGrpSpPr>
          <p:grpSpPr>
            <a:xfrm>
              <a:off x="1286430" y="4764059"/>
              <a:ext cx="89493" cy="278062"/>
              <a:chOff x="2989058" y="776376"/>
              <a:chExt cx="176835" cy="560718"/>
            </a:xfrm>
          </p:grpSpPr>
          <p:cxnSp>
            <p:nvCxnSpPr>
              <p:cNvPr id="88" name="Straight Connector 87"/>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89" name="Oval 88"/>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90" name="Group 89"/>
          <p:cNvGrpSpPr/>
          <p:nvPr/>
        </p:nvGrpSpPr>
        <p:grpSpPr>
          <a:xfrm>
            <a:off x="4540746" y="5517555"/>
            <a:ext cx="254302" cy="463531"/>
            <a:chOff x="1194936" y="4764059"/>
            <a:chExt cx="254302" cy="463531"/>
          </a:xfrm>
        </p:grpSpPr>
        <p:sp>
          <p:nvSpPr>
            <p:cNvPr id="91" name="Rectangle 90"/>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92" name="Group 91"/>
            <p:cNvGrpSpPr/>
            <p:nvPr/>
          </p:nvGrpSpPr>
          <p:grpSpPr>
            <a:xfrm>
              <a:off x="1286430" y="4764059"/>
              <a:ext cx="89493" cy="278062"/>
              <a:chOff x="2989058" y="776376"/>
              <a:chExt cx="176835" cy="560718"/>
            </a:xfrm>
          </p:grpSpPr>
          <p:cxnSp>
            <p:nvCxnSpPr>
              <p:cNvPr id="93" name="Straight Connector 92"/>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94" name="Oval 93"/>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95" name="Group 94"/>
          <p:cNvGrpSpPr/>
          <p:nvPr/>
        </p:nvGrpSpPr>
        <p:grpSpPr>
          <a:xfrm>
            <a:off x="4640335" y="5436075"/>
            <a:ext cx="254302" cy="463531"/>
            <a:chOff x="1194936" y="4764059"/>
            <a:chExt cx="254302" cy="463531"/>
          </a:xfrm>
        </p:grpSpPr>
        <p:sp>
          <p:nvSpPr>
            <p:cNvPr id="96" name="Rectangle 95"/>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97" name="Group 96"/>
            <p:cNvGrpSpPr/>
            <p:nvPr/>
          </p:nvGrpSpPr>
          <p:grpSpPr>
            <a:xfrm>
              <a:off x="1286430" y="4764059"/>
              <a:ext cx="89493" cy="278062"/>
              <a:chOff x="2989058" y="776376"/>
              <a:chExt cx="176835" cy="560718"/>
            </a:xfrm>
          </p:grpSpPr>
          <p:cxnSp>
            <p:nvCxnSpPr>
              <p:cNvPr id="98" name="Straight Connector 97"/>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99" name="Oval 98"/>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100" name="Group 99"/>
          <p:cNvGrpSpPr/>
          <p:nvPr/>
        </p:nvGrpSpPr>
        <p:grpSpPr>
          <a:xfrm>
            <a:off x="4821404" y="5508502"/>
            <a:ext cx="254302" cy="463531"/>
            <a:chOff x="1194936" y="4764059"/>
            <a:chExt cx="254302" cy="463531"/>
          </a:xfrm>
        </p:grpSpPr>
        <p:sp>
          <p:nvSpPr>
            <p:cNvPr id="101" name="Rectangle 100"/>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102" name="Group 101"/>
            <p:cNvGrpSpPr/>
            <p:nvPr/>
          </p:nvGrpSpPr>
          <p:grpSpPr>
            <a:xfrm>
              <a:off x="1286430" y="4764059"/>
              <a:ext cx="89493" cy="278062"/>
              <a:chOff x="2989058" y="776376"/>
              <a:chExt cx="176835" cy="560718"/>
            </a:xfrm>
          </p:grpSpPr>
          <p:cxnSp>
            <p:nvCxnSpPr>
              <p:cNvPr id="103" name="Straight Connector 102"/>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104" name="Oval 103"/>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105" name="Group 104"/>
          <p:cNvGrpSpPr/>
          <p:nvPr/>
        </p:nvGrpSpPr>
        <p:grpSpPr>
          <a:xfrm>
            <a:off x="6125783" y="5417911"/>
            <a:ext cx="254302" cy="463531"/>
            <a:chOff x="1194936" y="4764059"/>
            <a:chExt cx="254302" cy="463531"/>
          </a:xfrm>
        </p:grpSpPr>
        <p:sp>
          <p:nvSpPr>
            <p:cNvPr id="106" name="Rectangle 105"/>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107" name="Group 106"/>
            <p:cNvGrpSpPr/>
            <p:nvPr/>
          </p:nvGrpSpPr>
          <p:grpSpPr>
            <a:xfrm>
              <a:off x="1286430" y="4764059"/>
              <a:ext cx="89493" cy="278062"/>
              <a:chOff x="2989058" y="776376"/>
              <a:chExt cx="176835" cy="560718"/>
            </a:xfrm>
          </p:grpSpPr>
          <p:cxnSp>
            <p:nvCxnSpPr>
              <p:cNvPr id="108" name="Straight Connector 107"/>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109" name="Oval 108"/>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grpSp>
        <p:nvGrpSpPr>
          <p:cNvPr id="110" name="Group 109"/>
          <p:cNvGrpSpPr/>
          <p:nvPr/>
        </p:nvGrpSpPr>
        <p:grpSpPr>
          <a:xfrm>
            <a:off x="7563319" y="5425463"/>
            <a:ext cx="254302" cy="463531"/>
            <a:chOff x="1194936" y="4764059"/>
            <a:chExt cx="254302" cy="463531"/>
          </a:xfrm>
        </p:grpSpPr>
        <p:sp>
          <p:nvSpPr>
            <p:cNvPr id="111" name="Rectangle 110"/>
            <p:cNvSpPr/>
            <p:nvPr/>
          </p:nvSpPr>
          <p:spPr bwMode="auto">
            <a:xfrm>
              <a:off x="1194936" y="5042121"/>
              <a:ext cx="254302" cy="185469"/>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112" name="Group 111"/>
            <p:cNvGrpSpPr/>
            <p:nvPr/>
          </p:nvGrpSpPr>
          <p:grpSpPr>
            <a:xfrm>
              <a:off x="1286430" y="4764059"/>
              <a:ext cx="89493" cy="278062"/>
              <a:chOff x="2989058" y="776376"/>
              <a:chExt cx="176835" cy="560718"/>
            </a:xfrm>
          </p:grpSpPr>
          <p:cxnSp>
            <p:nvCxnSpPr>
              <p:cNvPr id="113" name="Straight Connector 112"/>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114" name="Oval 113"/>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cxnSp>
        <p:nvCxnSpPr>
          <p:cNvPr id="116" name="Straight Connector 115"/>
          <p:cNvCxnSpPr>
            <a:stCxn id="47" idx="2"/>
            <a:endCxn id="21" idx="0"/>
          </p:cNvCxnSpPr>
          <p:nvPr/>
        </p:nvCxnSpPr>
        <p:spPr bwMode="auto">
          <a:xfrm flipH="1">
            <a:off x="721390" y="1174622"/>
            <a:ext cx="163012" cy="750439"/>
          </a:xfrm>
          <a:prstGeom prst="line">
            <a:avLst/>
          </a:prstGeom>
          <a:noFill/>
          <a:ln w="9525" cap="flat" cmpd="sng" algn="ctr">
            <a:solidFill>
              <a:schemeClr val="tx1"/>
            </a:solidFill>
            <a:prstDash val="solid"/>
            <a:round/>
            <a:headEnd type="none" w="med" len="med"/>
            <a:tailEnd type="triangle" w="med" len="med"/>
          </a:ln>
          <a:effectLst/>
        </p:spPr>
      </p:cxnSp>
      <p:cxnSp>
        <p:nvCxnSpPr>
          <p:cNvPr id="118" name="Straight Arrow Connector 117"/>
          <p:cNvCxnSpPr>
            <a:stCxn id="47" idx="2"/>
            <a:endCxn id="28" idx="0"/>
          </p:cNvCxnSpPr>
          <p:nvPr/>
        </p:nvCxnSpPr>
        <p:spPr bwMode="auto">
          <a:xfrm>
            <a:off x="884402" y="1174622"/>
            <a:ext cx="974520" cy="747555"/>
          </a:xfrm>
          <a:prstGeom prst="straightConnector1">
            <a:avLst/>
          </a:prstGeom>
          <a:noFill/>
          <a:ln w="9525" cap="flat" cmpd="sng" algn="ctr">
            <a:solidFill>
              <a:schemeClr val="tx1"/>
            </a:solidFill>
            <a:prstDash val="solid"/>
            <a:round/>
            <a:headEnd type="none" w="med" len="med"/>
            <a:tailEnd type="triangle"/>
          </a:ln>
          <a:effectLst/>
        </p:spPr>
      </p:cxnSp>
      <p:cxnSp>
        <p:nvCxnSpPr>
          <p:cNvPr id="120" name="Straight Arrow Connector 119"/>
          <p:cNvCxnSpPr>
            <a:stCxn id="47" idx="2"/>
            <a:endCxn id="34" idx="1"/>
          </p:cNvCxnSpPr>
          <p:nvPr/>
        </p:nvCxnSpPr>
        <p:spPr bwMode="auto">
          <a:xfrm>
            <a:off x="884402" y="1174622"/>
            <a:ext cx="3583553" cy="786259"/>
          </a:xfrm>
          <a:prstGeom prst="straightConnector1">
            <a:avLst/>
          </a:prstGeom>
          <a:noFill/>
          <a:ln w="9525" cap="flat" cmpd="sng" algn="ctr">
            <a:solidFill>
              <a:schemeClr val="tx1"/>
            </a:solidFill>
            <a:prstDash val="solid"/>
            <a:round/>
            <a:headEnd type="none" w="med" len="med"/>
            <a:tailEnd type="triangle"/>
          </a:ln>
          <a:effectLst/>
        </p:spPr>
      </p:cxnSp>
      <p:cxnSp>
        <p:nvCxnSpPr>
          <p:cNvPr id="122" name="Straight Arrow Connector 121"/>
          <p:cNvCxnSpPr>
            <a:stCxn id="46" idx="2"/>
            <a:endCxn id="21" idx="7"/>
          </p:cNvCxnSpPr>
          <p:nvPr/>
        </p:nvCxnSpPr>
        <p:spPr bwMode="auto">
          <a:xfrm flipH="1">
            <a:off x="784671" y="1164565"/>
            <a:ext cx="1634449" cy="790562"/>
          </a:xfrm>
          <a:prstGeom prst="straightConnector1">
            <a:avLst/>
          </a:prstGeom>
          <a:noFill/>
          <a:ln w="9525" cap="flat" cmpd="sng" algn="ctr">
            <a:solidFill>
              <a:schemeClr val="tx1"/>
            </a:solidFill>
            <a:prstDash val="solid"/>
            <a:round/>
            <a:headEnd type="none" w="med" len="med"/>
            <a:tailEnd type="triangle"/>
          </a:ln>
          <a:effectLst/>
        </p:spPr>
      </p:cxnSp>
      <p:cxnSp>
        <p:nvCxnSpPr>
          <p:cNvPr id="124" name="Straight Arrow Connector 123"/>
          <p:cNvCxnSpPr>
            <a:stCxn id="46" idx="2"/>
            <a:endCxn id="31" idx="0"/>
          </p:cNvCxnSpPr>
          <p:nvPr/>
        </p:nvCxnSpPr>
        <p:spPr bwMode="auto">
          <a:xfrm>
            <a:off x="2419120" y="1164565"/>
            <a:ext cx="956976" cy="757612"/>
          </a:xfrm>
          <a:prstGeom prst="straightConnector1">
            <a:avLst/>
          </a:prstGeom>
          <a:noFill/>
          <a:ln w="9525" cap="flat" cmpd="sng" algn="ctr">
            <a:solidFill>
              <a:schemeClr val="tx1"/>
            </a:solidFill>
            <a:prstDash val="solid"/>
            <a:round/>
            <a:headEnd type="none" w="med" len="med"/>
            <a:tailEnd type="triangle"/>
          </a:ln>
          <a:effectLst/>
        </p:spPr>
      </p:cxnSp>
      <p:cxnSp>
        <p:nvCxnSpPr>
          <p:cNvPr id="126" name="Straight Arrow Connector 125"/>
          <p:cNvCxnSpPr>
            <a:stCxn id="46" idx="2"/>
            <a:endCxn id="34" idx="0"/>
          </p:cNvCxnSpPr>
          <p:nvPr/>
        </p:nvCxnSpPr>
        <p:spPr bwMode="auto">
          <a:xfrm>
            <a:off x="2419120" y="1164565"/>
            <a:ext cx="2112117" cy="766250"/>
          </a:xfrm>
          <a:prstGeom prst="straightConnector1">
            <a:avLst/>
          </a:prstGeom>
          <a:noFill/>
          <a:ln w="9525" cap="flat" cmpd="sng" algn="ctr">
            <a:solidFill>
              <a:schemeClr val="tx1"/>
            </a:solidFill>
            <a:prstDash val="solid"/>
            <a:round/>
            <a:headEnd type="none" w="med" len="med"/>
            <a:tailEnd type="triangle"/>
          </a:ln>
          <a:effectLst/>
        </p:spPr>
      </p:cxnSp>
      <p:cxnSp>
        <p:nvCxnSpPr>
          <p:cNvPr id="128" name="Straight Arrow Connector 127"/>
          <p:cNvCxnSpPr>
            <a:stCxn id="46" idx="2"/>
            <a:endCxn id="37" idx="0"/>
          </p:cNvCxnSpPr>
          <p:nvPr/>
        </p:nvCxnSpPr>
        <p:spPr bwMode="auto">
          <a:xfrm>
            <a:off x="2419120" y="1164565"/>
            <a:ext cx="3312776" cy="757612"/>
          </a:xfrm>
          <a:prstGeom prst="straightConnector1">
            <a:avLst/>
          </a:prstGeom>
          <a:noFill/>
          <a:ln w="9525" cap="flat" cmpd="sng" algn="ctr">
            <a:solidFill>
              <a:schemeClr val="tx1"/>
            </a:solidFill>
            <a:prstDash val="solid"/>
            <a:round/>
            <a:headEnd type="none" w="med" len="med"/>
            <a:tailEnd type="triangle"/>
          </a:ln>
          <a:effectLst/>
        </p:spPr>
      </p:cxnSp>
      <p:cxnSp>
        <p:nvCxnSpPr>
          <p:cNvPr id="130" name="Straight Arrow Connector 129"/>
          <p:cNvCxnSpPr>
            <a:stCxn id="44" idx="2"/>
            <a:endCxn id="40" idx="1"/>
          </p:cNvCxnSpPr>
          <p:nvPr/>
        </p:nvCxnSpPr>
        <p:spPr bwMode="auto">
          <a:xfrm>
            <a:off x="5439004" y="1164566"/>
            <a:ext cx="1576621" cy="787677"/>
          </a:xfrm>
          <a:prstGeom prst="straightConnector1">
            <a:avLst/>
          </a:prstGeom>
          <a:noFill/>
          <a:ln w="9525" cap="flat" cmpd="sng" algn="ctr">
            <a:solidFill>
              <a:schemeClr val="tx1"/>
            </a:solidFill>
            <a:prstDash val="solid"/>
            <a:round/>
            <a:headEnd type="none" w="med" len="med"/>
            <a:tailEnd type="triangle"/>
          </a:ln>
          <a:effectLst/>
        </p:spPr>
      </p:cxnSp>
      <p:cxnSp>
        <p:nvCxnSpPr>
          <p:cNvPr id="132" name="Straight Arrow Connector 131"/>
          <p:cNvCxnSpPr>
            <a:stCxn id="44" idx="2"/>
            <a:endCxn id="43" idx="7"/>
          </p:cNvCxnSpPr>
          <p:nvPr/>
        </p:nvCxnSpPr>
        <p:spPr bwMode="auto">
          <a:xfrm>
            <a:off x="5439004" y="1164566"/>
            <a:ext cx="2858110" cy="783358"/>
          </a:xfrm>
          <a:prstGeom prst="straightConnector1">
            <a:avLst/>
          </a:prstGeom>
          <a:noFill/>
          <a:ln w="9525" cap="flat" cmpd="sng" algn="ctr">
            <a:solidFill>
              <a:schemeClr val="tx1"/>
            </a:solidFill>
            <a:prstDash val="solid"/>
            <a:round/>
            <a:headEnd type="none" w="med" len="med"/>
            <a:tailEnd type="triangle"/>
          </a:ln>
          <a:effectLst/>
        </p:spPr>
      </p:cxnSp>
      <p:cxnSp>
        <p:nvCxnSpPr>
          <p:cNvPr id="135" name="Straight Arrow Connector 134"/>
          <p:cNvCxnSpPr>
            <a:stCxn id="48" idx="2"/>
            <a:endCxn id="34" idx="6"/>
          </p:cNvCxnSpPr>
          <p:nvPr/>
        </p:nvCxnSpPr>
        <p:spPr bwMode="auto">
          <a:xfrm flipH="1">
            <a:off x="4620730" y="1150161"/>
            <a:ext cx="2303439" cy="883307"/>
          </a:xfrm>
          <a:prstGeom prst="straightConnector1">
            <a:avLst/>
          </a:prstGeom>
          <a:noFill/>
          <a:ln w="9525" cap="flat" cmpd="sng" algn="ctr">
            <a:solidFill>
              <a:schemeClr val="tx1"/>
            </a:solidFill>
            <a:prstDash val="solid"/>
            <a:round/>
            <a:headEnd type="none" w="med" len="med"/>
            <a:tailEnd type="triangle"/>
          </a:ln>
          <a:effectLst/>
        </p:spPr>
      </p:cxnSp>
      <p:cxnSp>
        <p:nvCxnSpPr>
          <p:cNvPr id="137" name="Straight Arrow Connector 136"/>
          <p:cNvCxnSpPr>
            <a:stCxn id="18" idx="2"/>
            <a:endCxn id="58" idx="7"/>
          </p:cNvCxnSpPr>
          <p:nvPr/>
        </p:nvCxnSpPr>
        <p:spPr bwMode="auto">
          <a:xfrm flipH="1">
            <a:off x="1377831" y="4604428"/>
            <a:ext cx="3194169" cy="872188"/>
          </a:xfrm>
          <a:prstGeom prst="straightConnector1">
            <a:avLst/>
          </a:prstGeom>
          <a:noFill/>
          <a:ln w="9525" cap="flat" cmpd="sng" algn="ctr">
            <a:solidFill>
              <a:schemeClr val="tx1"/>
            </a:solidFill>
            <a:prstDash val="solid"/>
            <a:round/>
            <a:headEnd type="none" w="med" len="med"/>
            <a:tailEnd type="triangle"/>
          </a:ln>
          <a:effectLst/>
        </p:spPr>
      </p:cxnSp>
      <p:cxnSp>
        <p:nvCxnSpPr>
          <p:cNvPr id="139" name="Straight Arrow Connector 138"/>
          <p:cNvCxnSpPr>
            <a:stCxn id="18" idx="2"/>
            <a:endCxn id="64" idx="0"/>
          </p:cNvCxnSpPr>
          <p:nvPr/>
        </p:nvCxnSpPr>
        <p:spPr bwMode="auto">
          <a:xfrm flipH="1">
            <a:off x="1715879" y="4604428"/>
            <a:ext cx="2856121" cy="860037"/>
          </a:xfrm>
          <a:prstGeom prst="straightConnector1">
            <a:avLst/>
          </a:prstGeom>
          <a:noFill/>
          <a:ln w="9525" cap="flat" cmpd="sng" algn="ctr">
            <a:solidFill>
              <a:schemeClr val="tx1"/>
            </a:solidFill>
            <a:prstDash val="solid"/>
            <a:round/>
            <a:headEnd type="none" w="med" len="med"/>
            <a:tailEnd type="triangle"/>
          </a:ln>
          <a:effectLst/>
        </p:spPr>
      </p:cxnSp>
      <p:cxnSp>
        <p:nvCxnSpPr>
          <p:cNvPr id="141" name="Straight Arrow Connector 140"/>
          <p:cNvCxnSpPr>
            <a:stCxn id="18" idx="2"/>
            <a:endCxn id="69" idx="0"/>
          </p:cNvCxnSpPr>
          <p:nvPr/>
        </p:nvCxnSpPr>
        <p:spPr bwMode="auto">
          <a:xfrm flipH="1">
            <a:off x="2850466" y="4604428"/>
            <a:ext cx="1721534" cy="861538"/>
          </a:xfrm>
          <a:prstGeom prst="straightConnector1">
            <a:avLst/>
          </a:prstGeom>
          <a:noFill/>
          <a:ln w="9525" cap="flat" cmpd="sng" algn="ctr">
            <a:solidFill>
              <a:schemeClr val="tx1"/>
            </a:solidFill>
            <a:prstDash val="solid"/>
            <a:round/>
            <a:headEnd type="none" w="med" len="med"/>
            <a:tailEnd type="triangle"/>
          </a:ln>
          <a:effectLst/>
        </p:spPr>
      </p:cxnSp>
      <p:cxnSp>
        <p:nvCxnSpPr>
          <p:cNvPr id="143" name="Straight Arrow Connector 142"/>
          <p:cNvCxnSpPr>
            <a:stCxn id="18" idx="2"/>
            <a:endCxn id="74" idx="7"/>
          </p:cNvCxnSpPr>
          <p:nvPr/>
        </p:nvCxnSpPr>
        <p:spPr bwMode="auto">
          <a:xfrm flipH="1">
            <a:off x="3215582" y="4604428"/>
            <a:ext cx="1356418" cy="870687"/>
          </a:xfrm>
          <a:prstGeom prst="straightConnector1">
            <a:avLst/>
          </a:prstGeom>
          <a:noFill/>
          <a:ln w="9525" cap="flat" cmpd="sng" algn="ctr">
            <a:solidFill>
              <a:schemeClr val="tx1"/>
            </a:solidFill>
            <a:prstDash val="solid"/>
            <a:round/>
            <a:headEnd type="none" w="med" len="med"/>
            <a:tailEnd type="triangle"/>
          </a:ln>
          <a:effectLst/>
        </p:spPr>
      </p:cxnSp>
      <p:cxnSp>
        <p:nvCxnSpPr>
          <p:cNvPr id="145" name="Straight Arrow Connector 144"/>
          <p:cNvCxnSpPr>
            <a:stCxn id="18" idx="2"/>
            <a:endCxn id="79" idx="0"/>
          </p:cNvCxnSpPr>
          <p:nvPr/>
        </p:nvCxnSpPr>
        <p:spPr bwMode="auto">
          <a:xfrm flipH="1">
            <a:off x="3527967" y="4604428"/>
            <a:ext cx="1044033" cy="860037"/>
          </a:xfrm>
          <a:prstGeom prst="straightConnector1">
            <a:avLst/>
          </a:prstGeom>
          <a:noFill/>
          <a:ln w="9525" cap="flat" cmpd="sng" algn="ctr">
            <a:solidFill>
              <a:schemeClr val="tx1"/>
            </a:solidFill>
            <a:prstDash val="solid"/>
            <a:round/>
            <a:headEnd type="none" w="med" len="med"/>
            <a:tailEnd type="triangle"/>
          </a:ln>
          <a:effectLst/>
        </p:spPr>
      </p:cxnSp>
      <p:cxnSp>
        <p:nvCxnSpPr>
          <p:cNvPr id="147" name="Straight Arrow Connector 146"/>
          <p:cNvCxnSpPr>
            <a:stCxn id="18" idx="2"/>
            <a:endCxn id="84" idx="0"/>
          </p:cNvCxnSpPr>
          <p:nvPr/>
        </p:nvCxnSpPr>
        <p:spPr bwMode="auto">
          <a:xfrm flipH="1">
            <a:off x="4298256" y="4604428"/>
            <a:ext cx="273744" cy="887469"/>
          </a:xfrm>
          <a:prstGeom prst="straightConnector1">
            <a:avLst/>
          </a:prstGeom>
          <a:noFill/>
          <a:ln w="9525" cap="flat" cmpd="sng" algn="ctr">
            <a:solidFill>
              <a:schemeClr val="tx1"/>
            </a:solidFill>
            <a:prstDash val="solid"/>
            <a:round/>
            <a:headEnd type="none" w="med" len="med"/>
            <a:tailEnd type="triangle"/>
          </a:ln>
          <a:effectLst/>
        </p:spPr>
      </p:cxnSp>
      <p:cxnSp>
        <p:nvCxnSpPr>
          <p:cNvPr id="149" name="Straight Arrow Connector 148"/>
          <p:cNvCxnSpPr>
            <a:stCxn id="18" idx="2"/>
            <a:endCxn id="89" idx="0"/>
          </p:cNvCxnSpPr>
          <p:nvPr/>
        </p:nvCxnSpPr>
        <p:spPr bwMode="auto">
          <a:xfrm flipH="1">
            <a:off x="4495921" y="4604428"/>
            <a:ext cx="76079" cy="867861"/>
          </a:xfrm>
          <a:prstGeom prst="straightConnector1">
            <a:avLst/>
          </a:prstGeom>
          <a:noFill/>
          <a:ln w="9525" cap="flat" cmpd="sng" algn="ctr">
            <a:solidFill>
              <a:schemeClr val="tx1"/>
            </a:solidFill>
            <a:prstDash val="solid"/>
            <a:round/>
            <a:headEnd type="none" w="med" len="med"/>
            <a:tailEnd type="triangle"/>
          </a:ln>
          <a:effectLst/>
        </p:spPr>
      </p:cxnSp>
      <p:cxnSp>
        <p:nvCxnSpPr>
          <p:cNvPr id="151" name="Straight Arrow Connector 150"/>
          <p:cNvCxnSpPr>
            <a:stCxn id="18" idx="2"/>
            <a:endCxn id="109" idx="1"/>
          </p:cNvCxnSpPr>
          <p:nvPr/>
        </p:nvCxnSpPr>
        <p:spPr bwMode="auto">
          <a:xfrm>
            <a:off x="4572000" y="4604428"/>
            <a:ext cx="1658383" cy="824133"/>
          </a:xfrm>
          <a:prstGeom prst="straightConnector1">
            <a:avLst/>
          </a:prstGeom>
          <a:noFill/>
          <a:ln w="9525" cap="flat" cmpd="sng" algn="ctr">
            <a:solidFill>
              <a:schemeClr val="tx1"/>
            </a:solidFill>
            <a:prstDash val="solid"/>
            <a:round/>
            <a:headEnd type="none" w="med" len="med"/>
            <a:tailEnd type="triangle"/>
          </a:ln>
          <a:effectLst/>
        </p:spPr>
      </p:cxnSp>
      <p:cxnSp>
        <p:nvCxnSpPr>
          <p:cNvPr id="153" name="Straight Arrow Connector 152"/>
          <p:cNvCxnSpPr>
            <a:stCxn id="18" idx="2"/>
            <a:endCxn id="114" idx="0"/>
          </p:cNvCxnSpPr>
          <p:nvPr/>
        </p:nvCxnSpPr>
        <p:spPr bwMode="auto">
          <a:xfrm>
            <a:off x="4572000" y="4604428"/>
            <a:ext cx="3127560" cy="821035"/>
          </a:xfrm>
          <a:prstGeom prst="straightConnector1">
            <a:avLst/>
          </a:prstGeom>
          <a:noFill/>
          <a:ln w="9525" cap="flat" cmpd="sng" algn="ctr">
            <a:solidFill>
              <a:schemeClr val="tx1"/>
            </a:solidFill>
            <a:prstDash val="solid"/>
            <a:round/>
            <a:headEnd type="none" w="med" len="med"/>
            <a:tailEnd type="triangle"/>
          </a:ln>
          <a:effectLst/>
        </p:spPr>
      </p:cxnSp>
      <p:cxnSp>
        <p:nvCxnSpPr>
          <p:cNvPr id="155" name="Straight Arrow Connector 154"/>
          <p:cNvCxnSpPr>
            <a:stCxn id="45" idx="2"/>
            <a:endCxn id="40" idx="1"/>
          </p:cNvCxnSpPr>
          <p:nvPr/>
        </p:nvCxnSpPr>
        <p:spPr bwMode="auto">
          <a:xfrm>
            <a:off x="3953839" y="1174622"/>
            <a:ext cx="3061786" cy="777621"/>
          </a:xfrm>
          <a:prstGeom prst="straightConnector1">
            <a:avLst/>
          </a:prstGeom>
          <a:noFill/>
          <a:ln w="9525" cap="flat" cmpd="sng" algn="ctr">
            <a:solidFill>
              <a:schemeClr val="tx1"/>
            </a:solidFill>
            <a:prstDash val="solid"/>
            <a:round/>
            <a:headEnd type="none" w="med" len="med"/>
            <a:tailEnd type="triangle"/>
          </a:ln>
          <a:effectLst/>
        </p:spPr>
      </p:cxnSp>
      <p:cxnSp>
        <p:nvCxnSpPr>
          <p:cNvPr id="157" name="Straight Arrow Connector 156"/>
          <p:cNvCxnSpPr>
            <a:stCxn id="45" idx="2"/>
            <a:endCxn id="31" idx="7"/>
          </p:cNvCxnSpPr>
          <p:nvPr/>
        </p:nvCxnSpPr>
        <p:spPr bwMode="auto">
          <a:xfrm flipH="1">
            <a:off x="3439377" y="1174622"/>
            <a:ext cx="514462" cy="777621"/>
          </a:xfrm>
          <a:prstGeom prst="straightConnector1">
            <a:avLst/>
          </a:prstGeom>
          <a:noFill/>
          <a:ln w="9525" cap="flat" cmpd="sng" algn="ctr">
            <a:solidFill>
              <a:schemeClr val="tx1"/>
            </a:solidFill>
            <a:prstDash val="solid"/>
            <a:round/>
            <a:headEnd type="none" w="med" len="med"/>
            <a:tailEnd type="triangle"/>
          </a:ln>
          <a:effectLst/>
        </p:spPr>
      </p:cxnSp>
      <p:cxnSp>
        <p:nvCxnSpPr>
          <p:cNvPr id="160" name="Straight Arrow Connector 159"/>
          <p:cNvCxnSpPr>
            <a:stCxn id="47" idx="2"/>
            <a:endCxn id="31" idx="1"/>
          </p:cNvCxnSpPr>
          <p:nvPr/>
        </p:nvCxnSpPr>
        <p:spPr bwMode="auto">
          <a:xfrm>
            <a:off x="884402" y="1174622"/>
            <a:ext cx="2428412" cy="777621"/>
          </a:xfrm>
          <a:prstGeom prst="straightConnector1">
            <a:avLst/>
          </a:prstGeom>
          <a:noFill/>
          <a:ln w="9525" cap="flat" cmpd="sng" algn="ctr">
            <a:solidFill>
              <a:schemeClr val="tx1"/>
            </a:solidFill>
            <a:prstDash val="solid"/>
            <a:round/>
            <a:headEnd type="none" w="med" len="med"/>
            <a:tailEnd type="triangle"/>
          </a:ln>
          <a:effectLst/>
        </p:spPr>
      </p:cxnSp>
      <p:sp>
        <p:nvSpPr>
          <p:cNvPr id="179" name="Rectangle 178"/>
          <p:cNvSpPr/>
          <p:nvPr/>
        </p:nvSpPr>
        <p:spPr bwMode="auto">
          <a:xfrm>
            <a:off x="94902" y="3528210"/>
            <a:ext cx="8049438" cy="267949"/>
          </a:xfrm>
          <a:prstGeom prst="rect">
            <a:avLst/>
          </a:prstGeom>
          <a:solidFill>
            <a:srgbClr val="FF0000"/>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dirty="0" smtClean="0">
                <a:ln>
                  <a:noFill/>
                </a:ln>
                <a:solidFill>
                  <a:schemeClr val="tx1"/>
                </a:solidFill>
                <a:effectLst/>
                <a:latin typeface="Arial" charset="0"/>
              </a:rPr>
              <a:t>Anropsbehörighet</a:t>
            </a:r>
          </a:p>
        </p:txBody>
      </p:sp>
      <p:sp>
        <p:nvSpPr>
          <p:cNvPr id="189" name="Rectangle 188"/>
          <p:cNvSpPr/>
          <p:nvPr/>
        </p:nvSpPr>
        <p:spPr bwMode="auto">
          <a:xfrm>
            <a:off x="84346" y="3861675"/>
            <a:ext cx="8059993" cy="267949"/>
          </a:xfrm>
          <a:prstGeom prst="rect">
            <a:avLst/>
          </a:prstGeom>
          <a:solidFill>
            <a:schemeClr val="accent1">
              <a:lumMod val="20000"/>
              <a:lumOff val="80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dirty="0" smtClean="0">
                <a:ln>
                  <a:noFill/>
                </a:ln>
                <a:solidFill>
                  <a:schemeClr val="tx1"/>
                </a:solidFill>
                <a:effectLst/>
                <a:latin typeface="Arial" charset="0"/>
              </a:rPr>
              <a:t>Vägval</a:t>
            </a:r>
          </a:p>
        </p:txBody>
      </p:sp>
      <p:sp>
        <p:nvSpPr>
          <p:cNvPr id="190" name="Can 189"/>
          <p:cNvSpPr/>
          <p:nvPr/>
        </p:nvSpPr>
        <p:spPr bwMode="auto">
          <a:xfrm>
            <a:off x="8197620" y="3495478"/>
            <a:ext cx="893452" cy="705330"/>
          </a:xfrm>
          <a:prstGeom prst="can">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TAK</a:t>
            </a:r>
          </a:p>
        </p:txBody>
      </p:sp>
    </p:spTree>
    <p:extLst>
      <p:ext uri="{BB962C8B-B14F-4D97-AF65-F5344CB8AC3E}">
        <p14:creationId xmlns:p14="http://schemas.microsoft.com/office/powerpoint/2010/main" val="659549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3327" y="-159488"/>
            <a:ext cx="3316719" cy="637610"/>
          </a:xfrm>
        </p:spPr>
        <p:txBody>
          <a:bodyPr>
            <a:normAutofit/>
          </a:bodyPr>
          <a:lstStyle/>
          <a:p>
            <a:pPr algn="ctr"/>
            <a:r>
              <a:rPr lang="sv-SE" dirty="0" smtClean="0"/>
              <a:t>Tjänstekontrakt</a:t>
            </a:r>
            <a:endParaRPr lang="sv-SE" dirty="0"/>
          </a:p>
        </p:txBody>
      </p:sp>
      <p:sp>
        <p:nvSpPr>
          <p:cNvPr id="3" name="Content Placeholder 2"/>
          <p:cNvSpPr>
            <a:spLocks noGrp="1"/>
          </p:cNvSpPr>
          <p:nvPr>
            <p:ph idx="1"/>
          </p:nvPr>
        </p:nvSpPr>
        <p:spPr>
          <a:xfrm>
            <a:off x="628650" y="2226469"/>
            <a:ext cx="3778458" cy="3263504"/>
          </a:xfrm>
        </p:spPr>
        <p:txBody>
          <a:bodyPr>
            <a:normAutofit fontScale="92500" lnSpcReduction="20000"/>
          </a:bodyPr>
          <a:lstStyle/>
          <a:p>
            <a:r>
              <a:rPr lang="sv-SE" dirty="0" smtClean="0"/>
              <a:t>RIVTA </a:t>
            </a:r>
          </a:p>
          <a:p>
            <a:r>
              <a:rPr lang="sv-SE" dirty="0" smtClean="0"/>
              <a:t>Vägledning för innovativ applikations- och tjänsteutveckling (</a:t>
            </a:r>
            <a:r>
              <a:rPr lang="sv-SE" dirty="0" smtClean="0">
                <a:hlinkClick r:id="rId3"/>
              </a:rPr>
              <a:t>http://rivta.se/</a:t>
            </a:r>
            <a:r>
              <a:rPr lang="sv-SE" dirty="0" err="1" smtClean="0">
                <a:hlinkClick r:id="rId3"/>
              </a:rPr>
              <a:t>documents</a:t>
            </a:r>
            <a:r>
              <a:rPr lang="sv-SE" dirty="0" smtClean="0">
                <a:hlinkClick r:id="rId3"/>
              </a:rPr>
              <a:t>/ARK_0022</a:t>
            </a:r>
            <a:r>
              <a:rPr lang="sv-SE" dirty="0" smtClean="0"/>
              <a:t>). </a:t>
            </a:r>
          </a:p>
          <a:p>
            <a:r>
              <a:rPr lang="sv-SE" dirty="0" smtClean="0"/>
              <a:t>Mallar</a:t>
            </a:r>
          </a:p>
          <a:p>
            <a:r>
              <a:rPr lang="sv-SE" dirty="0" smtClean="0"/>
              <a:t>VIFO-karta</a:t>
            </a:r>
          </a:p>
          <a:p>
            <a:endParaRPr lang="sv-SE" dirty="0"/>
          </a:p>
        </p:txBody>
      </p:sp>
      <p:pic>
        <p:nvPicPr>
          <p:cNvPr id="16" name="Picture 15"/>
          <p:cNvPicPr>
            <a:picLocks noChangeAspect="1"/>
          </p:cNvPicPr>
          <p:nvPr/>
        </p:nvPicPr>
        <p:blipFill>
          <a:blip r:embed="rId4"/>
          <a:stretch>
            <a:fillRect/>
          </a:stretch>
        </p:blipFill>
        <p:spPr>
          <a:xfrm>
            <a:off x="4878084" y="1293534"/>
            <a:ext cx="3637266" cy="4289724"/>
          </a:xfrm>
          <a:prstGeom prst="rect">
            <a:avLst/>
          </a:prstGeom>
        </p:spPr>
      </p:pic>
    </p:spTree>
    <p:extLst>
      <p:ext uri="{BB962C8B-B14F-4D97-AF65-F5344CB8AC3E}">
        <p14:creationId xmlns:p14="http://schemas.microsoft.com/office/powerpoint/2010/main" val="2613544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7180" y="0"/>
            <a:ext cx="3029640" cy="563182"/>
          </a:xfrm>
        </p:spPr>
        <p:txBody>
          <a:bodyPr/>
          <a:lstStyle/>
          <a:p>
            <a:r>
              <a:rPr lang="sv-SE" dirty="0" smtClean="0"/>
              <a:t>Tjänstedomäner</a:t>
            </a:r>
            <a:endParaRPr lang="sv-SE" dirty="0"/>
          </a:p>
        </p:txBody>
      </p:sp>
      <p:sp>
        <p:nvSpPr>
          <p:cNvPr id="3" name="Content Placeholder 2"/>
          <p:cNvSpPr>
            <a:spLocks noGrp="1"/>
          </p:cNvSpPr>
          <p:nvPr>
            <p:ph idx="1"/>
          </p:nvPr>
        </p:nvSpPr>
        <p:spPr>
          <a:xfrm>
            <a:off x="1000100" y="925034"/>
            <a:ext cx="7686700" cy="5129692"/>
          </a:xfrm>
        </p:spPr>
        <p:txBody>
          <a:bodyPr>
            <a:normAutofit lnSpcReduction="10000"/>
          </a:bodyPr>
          <a:lstStyle/>
          <a:p>
            <a:pPr marL="0" indent="0">
              <a:buNone/>
            </a:pPr>
            <a:r>
              <a:rPr lang="sv-SE" i="1" dirty="0"/>
              <a:t>En enligt VIFO-kartan övergripande, verksamhetsbaserad indelningsgrund för nationellt standardiserade tjänsteinteraktioner</a:t>
            </a:r>
            <a:r>
              <a:rPr lang="sv-SE" i="1" dirty="0" smtClean="0"/>
              <a:t>.</a:t>
            </a:r>
          </a:p>
          <a:p>
            <a:pPr marL="0" indent="0">
              <a:buNone/>
            </a:pPr>
            <a:endParaRPr lang="sv-SE" i="1" dirty="0"/>
          </a:p>
          <a:p>
            <a:r>
              <a:rPr lang="sv-SE" dirty="0" smtClean="0"/>
              <a:t>Ett kontrakt svarar mot en metod</a:t>
            </a:r>
          </a:p>
          <a:p>
            <a:r>
              <a:rPr lang="sv-SE" dirty="0" smtClean="0"/>
              <a:t>Indelning enligt </a:t>
            </a:r>
          </a:p>
          <a:p>
            <a:pPr lvl="1"/>
            <a:r>
              <a:rPr lang="sv-SE" dirty="0" smtClean="0"/>
              <a:t>Informationstyp, ex </a:t>
            </a:r>
            <a:r>
              <a:rPr lang="en-GB" altLang="sv-SE" dirty="0" err="1">
                <a:latin typeface="Calibri" pitchFamily="34" charset="0"/>
                <a:ea typeface="ＭＳ Ｐゴシック" pitchFamily="34" charset="-128"/>
              </a:rPr>
              <a:t>clinicalprocess.logistics.logistics</a:t>
            </a:r>
            <a:r>
              <a:rPr lang="en-GB" altLang="sv-SE" dirty="0">
                <a:latin typeface="Calibri" pitchFamily="34" charset="0"/>
                <a:ea typeface="ＭＳ Ｐゴシック" pitchFamily="34" charset="-128"/>
              </a:rPr>
              <a:t> </a:t>
            </a:r>
            <a:endParaRPr lang="sv-SE" dirty="0" smtClean="0"/>
          </a:p>
          <a:p>
            <a:pPr lvl="1"/>
            <a:r>
              <a:rPr lang="sv-SE" dirty="0" smtClean="0"/>
              <a:t>Process, ex </a:t>
            </a:r>
            <a:r>
              <a:rPr lang="en-GB" altLang="sv-SE" dirty="0" err="1" smtClean="0">
                <a:latin typeface="Calibri" pitchFamily="34" charset="0"/>
                <a:ea typeface="ＭＳ Ｐゴシック" pitchFamily="34" charset="-128"/>
              </a:rPr>
              <a:t>crm.scheduling</a:t>
            </a:r>
            <a:endParaRPr lang="en-GB" altLang="sv-SE" dirty="0" smtClean="0">
              <a:latin typeface="Calibri" pitchFamily="34" charset="0"/>
              <a:ea typeface="ＭＳ Ｐゴシック" pitchFamily="34" charset="-128"/>
            </a:endParaRPr>
          </a:p>
          <a:p>
            <a:r>
              <a:rPr lang="en-GB" dirty="0" err="1" smtClean="0">
                <a:latin typeface="Calibri" pitchFamily="34" charset="0"/>
                <a:ea typeface="ＭＳ Ｐゴシック" pitchFamily="34" charset="-128"/>
              </a:rPr>
              <a:t>Förvaltningsobjekt</a:t>
            </a:r>
            <a:endParaRPr lang="en-GB" dirty="0" smtClean="0">
              <a:latin typeface="Calibri" pitchFamily="34" charset="0"/>
              <a:ea typeface="ＭＳ Ｐゴシック" pitchFamily="34" charset="-128"/>
            </a:endParaRPr>
          </a:p>
          <a:p>
            <a:r>
              <a:rPr lang="en-GB" dirty="0" err="1" smtClean="0">
                <a:latin typeface="Calibri" pitchFamily="34" charset="0"/>
                <a:ea typeface="ＭＳ Ｐゴシック" pitchFamily="34" charset="-128"/>
              </a:rPr>
              <a:t>Tjänstedomänansvarig</a:t>
            </a:r>
            <a:r>
              <a:rPr lang="en-GB" dirty="0" smtClean="0">
                <a:latin typeface="Calibri" pitchFamily="34" charset="0"/>
                <a:ea typeface="ＭＳ Ｐゴシック" pitchFamily="34" charset="-128"/>
              </a:rPr>
              <a:t> (TDA) </a:t>
            </a:r>
            <a:endParaRPr lang="sv-SE" dirty="0"/>
          </a:p>
        </p:txBody>
      </p:sp>
    </p:spTree>
    <p:extLst>
      <p:ext uri="{BB962C8B-B14F-4D97-AF65-F5344CB8AC3E}">
        <p14:creationId xmlns:p14="http://schemas.microsoft.com/office/powerpoint/2010/main" val="3196523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471" y="0"/>
            <a:ext cx="6171058" cy="581040"/>
          </a:xfrm>
        </p:spPr>
        <p:txBody>
          <a:bodyPr>
            <a:normAutofit/>
          </a:bodyPr>
          <a:lstStyle/>
          <a:p>
            <a:r>
              <a:rPr lang="sv-SE" dirty="0" smtClean="0"/>
              <a:t>VAD bygger upp ett tjänstekontrakt</a:t>
            </a:r>
            <a:endParaRPr lang="sv-SE" dirty="0"/>
          </a:p>
        </p:txBody>
      </p:sp>
      <p:sp>
        <p:nvSpPr>
          <p:cNvPr id="4" name="Platshållare för text 3"/>
          <p:cNvSpPr txBox="1">
            <a:spLocks/>
          </p:cNvSpPr>
          <p:nvPr/>
        </p:nvSpPr>
        <p:spPr>
          <a:xfrm>
            <a:off x="685801" y="882503"/>
            <a:ext cx="7721600" cy="5118248"/>
          </a:xfrm>
          <a:prstGeom prst="rect">
            <a:avLst/>
          </a:prstGeom>
        </p:spPr>
        <p:txBody>
          <a:bodyPr/>
          <a:lstStyle>
            <a:lvl1pPr marL="342900" indent="-342900" algn="l" defTabSz="914400"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3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altLang="sv-SE" sz="2000" dirty="0">
                <a:latin typeface="Calibri" pitchFamily="34" charset="0"/>
                <a:ea typeface="ＭＳ Ｐゴシック" pitchFamily="34" charset="-128"/>
              </a:rPr>
              <a:t>Dokumentation</a:t>
            </a:r>
            <a:endParaRPr lang="sv-SE" altLang="sv-SE" sz="2000" dirty="0">
              <a:latin typeface="Calibri" pitchFamily="34" charset="0"/>
              <a:ea typeface="ＭＳ Ｐゴシック" pitchFamily="34" charset="-128"/>
              <a:hlinkClick r:id="rId3" action="ppaction://hlinkfile"/>
            </a:endParaRPr>
          </a:p>
          <a:p>
            <a:pPr lvl="1"/>
            <a:r>
              <a:rPr lang="sv-SE" altLang="sv-SE" sz="2000" dirty="0">
                <a:latin typeface="Calibri" pitchFamily="34" charset="0"/>
                <a:ea typeface="ＭＳ Ｐゴシック" pitchFamily="34" charset="-128"/>
              </a:rPr>
              <a:t>Tjänstekontraktsbeskrivning </a:t>
            </a:r>
            <a:r>
              <a:rPr lang="en-GB" altLang="sv-SE" sz="2000" dirty="0">
                <a:latin typeface="Calibri" pitchFamily="34" charset="0"/>
                <a:ea typeface="ＭＳ Ｐゴシック" pitchFamily="34" charset="-128"/>
              </a:rPr>
              <a:t>(</a:t>
            </a:r>
            <a:r>
              <a:rPr lang="en-GB" altLang="sv-SE" sz="2000" dirty="0" err="1">
                <a:latin typeface="Calibri" pitchFamily="34" charset="0"/>
                <a:ea typeface="ＭＳ Ｐゴシック" pitchFamily="34" charset="-128"/>
              </a:rPr>
              <a:t>eg</a:t>
            </a:r>
            <a:r>
              <a:rPr lang="en-GB" altLang="sv-SE" sz="2000" dirty="0">
                <a:latin typeface="Calibri" pitchFamily="34" charset="0"/>
                <a:ea typeface="ＭＳ Ｐゴシック" pitchFamily="34" charset="-128"/>
              </a:rPr>
              <a:t>. </a:t>
            </a:r>
            <a:r>
              <a:rPr lang="sv-SE" altLang="sv-SE" sz="2000" dirty="0">
                <a:latin typeface="Calibri" pitchFamily="34" charset="0"/>
                <a:ea typeface="ＭＳ Ｐゴシック" pitchFamily="34" charset="-128"/>
              </a:rPr>
              <a:t>Tjänstedomänsbeskrivning</a:t>
            </a:r>
            <a:r>
              <a:rPr lang="en-GB" altLang="sv-SE" sz="2000" dirty="0">
                <a:latin typeface="Calibri" pitchFamily="34" charset="0"/>
                <a:ea typeface="ＭＳ Ｐゴシック" pitchFamily="34" charset="-128"/>
              </a:rPr>
              <a:t>)</a:t>
            </a:r>
          </a:p>
          <a:p>
            <a:pPr lvl="1"/>
            <a:r>
              <a:rPr lang="en-GB" altLang="sv-SE" sz="2000" dirty="0" err="1">
                <a:latin typeface="Calibri" pitchFamily="34" charset="0"/>
                <a:ea typeface="ＭＳ Ｐゴシック" pitchFamily="34" charset="-128"/>
              </a:rPr>
              <a:t>Arkitekturella</a:t>
            </a:r>
            <a:r>
              <a:rPr lang="en-GB" altLang="sv-SE" sz="2000" dirty="0">
                <a:latin typeface="Calibri" pitchFamily="34" charset="0"/>
                <a:ea typeface="ＭＳ Ｐゴシック" pitchFamily="34" charset="-128"/>
              </a:rPr>
              <a:t> </a:t>
            </a:r>
            <a:r>
              <a:rPr lang="en-GB" altLang="sv-SE" sz="2000" dirty="0" err="1">
                <a:latin typeface="Calibri" pitchFamily="34" charset="0"/>
                <a:ea typeface="ＭＳ Ｐゴシック" pitchFamily="34" charset="-128"/>
              </a:rPr>
              <a:t>beslut</a:t>
            </a:r>
            <a:r>
              <a:rPr lang="en-GB" altLang="sv-SE" sz="2000" dirty="0">
                <a:latin typeface="Calibri" pitchFamily="34" charset="0"/>
                <a:ea typeface="ＭＳ Ｐゴシック" pitchFamily="34" charset="-128"/>
              </a:rPr>
              <a:t>  </a:t>
            </a:r>
          </a:p>
          <a:p>
            <a:pPr lvl="1"/>
            <a:r>
              <a:rPr lang="en-GB" altLang="sv-SE" sz="2000" dirty="0">
                <a:latin typeface="Calibri" pitchFamily="34" charset="0"/>
                <a:ea typeface="ＭＳ Ｐゴシック" pitchFamily="34" charset="-128"/>
              </a:rPr>
              <a:t>(</a:t>
            </a:r>
            <a:r>
              <a:rPr lang="en-GB" altLang="sv-SE" sz="2000" dirty="0" err="1">
                <a:latin typeface="Calibri" pitchFamily="34" charset="0"/>
                <a:ea typeface="ＭＳ Ｐゴシック" pitchFamily="34" charset="-128"/>
              </a:rPr>
              <a:t>Informationsmodell</a:t>
            </a:r>
            <a:r>
              <a:rPr lang="en-GB" altLang="sv-SE" sz="2000" dirty="0">
                <a:latin typeface="Calibri" pitchFamily="34" charset="0"/>
                <a:ea typeface="ＭＳ Ｐゴシック" pitchFamily="34" charset="-128"/>
              </a:rPr>
              <a:t>) </a:t>
            </a:r>
          </a:p>
          <a:p>
            <a:endParaRPr lang="en-GB" altLang="sv-SE" sz="2000" dirty="0">
              <a:latin typeface="Calibri" pitchFamily="34" charset="0"/>
              <a:ea typeface="ＭＳ Ｐゴシック" pitchFamily="34" charset="-128"/>
            </a:endParaRPr>
          </a:p>
          <a:p>
            <a:r>
              <a:rPr lang="sv-SE" altLang="sv-SE" sz="2000" dirty="0">
                <a:latin typeface="Calibri" pitchFamily="34" charset="0"/>
                <a:ea typeface="ＭＳ Ｐゴシック" pitchFamily="34" charset="-128"/>
              </a:rPr>
              <a:t>Teknisk definition per kontrakt</a:t>
            </a:r>
          </a:p>
          <a:p>
            <a:pPr lvl="1"/>
            <a:r>
              <a:rPr lang="sv-SE" altLang="sv-SE" sz="2000" dirty="0">
                <a:latin typeface="Calibri" pitchFamily="34" charset="0"/>
                <a:ea typeface="ＭＳ Ｐゴシック" pitchFamily="34" charset="-128"/>
              </a:rPr>
              <a:t>WSDL-fil (metadata för </a:t>
            </a:r>
            <a:r>
              <a:rPr lang="sv-SE" altLang="sv-SE" sz="2000" dirty="0" err="1">
                <a:latin typeface="Calibri" pitchFamily="34" charset="0"/>
                <a:ea typeface="ＭＳ Ｐゴシック" pitchFamily="34" charset="-128"/>
              </a:rPr>
              <a:t>kuvertering</a:t>
            </a:r>
            <a:r>
              <a:rPr lang="sv-SE" altLang="sv-SE" sz="2000" dirty="0">
                <a:latin typeface="Calibri" pitchFamily="34" charset="0"/>
                <a:ea typeface="ＭＳ Ｐゴシック" pitchFamily="34" charset="-128"/>
              </a:rPr>
              <a:t>, kommunikationsprotokoll och säkerhet)</a:t>
            </a:r>
          </a:p>
          <a:p>
            <a:pPr lvl="1"/>
            <a:r>
              <a:rPr lang="sv-SE" altLang="sv-SE" sz="2000" dirty="0">
                <a:latin typeface="Calibri" pitchFamily="34" charset="0"/>
                <a:ea typeface="ＭＳ Ｐゴシック" pitchFamily="34" charset="-128"/>
              </a:rPr>
              <a:t>XML Scheman (metadata för fråge- och svarsmeddelanden) </a:t>
            </a:r>
          </a:p>
          <a:p>
            <a:pPr lvl="1"/>
            <a:r>
              <a:rPr lang="sv-SE" altLang="sv-SE" sz="2000" dirty="0">
                <a:latin typeface="Calibri" pitchFamily="34" charset="0"/>
                <a:ea typeface="ＭＳ Ｐゴシック" pitchFamily="34" charset="-128"/>
              </a:rPr>
              <a:t>Exempel-meddelanden</a:t>
            </a:r>
          </a:p>
          <a:p>
            <a:pPr lvl="1"/>
            <a:r>
              <a:rPr lang="sv-SE" altLang="sv-SE" sz="2000" dirty="0">
                <a:latin typeface="Calibri" pitchFamily="34" charset="0"/>
                <a:ea typeface="ＭＳ Ｐゴシック" pitchFamily="34" charset="-128"/>
              </a:rPr>
              <a:t>Skript-filer för att generera Java- och .Net-stubbar för konsument och producent</a:t>
            </a:r>
          </a:p>
          <a:p>
            <a:pPr lvl="1"/>
            <a:r>
              <a:rPr lang="sv-SE" altLang="sv-SE" sz="2000" dirty="0">
                <a:latin typeface="Calibri" pitchFamily="34" charset="0"/>
                <a:ea typeface="ＭＳ Ｐゴシック" pitchFamily="34" charset="-128"/>
              </a:rPr>
              <a:t>Testsviter</a:t>
            </a:r>
          </a:p>
          <a:p>
            <a:r>
              <a:rPr lang="sv-SE" altLang="sv-SE" sz="2000" dirty="0">
                <a:latin typeface="Calibri" pitchFamily="34" charset="0"/>
                <a:ea typeface="ＭＳ Ｐゴシック" pitchFamily="34" charset="-128"/>
              </a:rPr>
              <a:t>Ex (se </a:t>
            </a:r>
            <a:r>
              <a:rPr lang="sv-SE" altLang="sv-SE" sz="2000" dirty="0">
                <a:latin typeface="Calibri" pitchFamily="34" charset="0"/>
                <a:ea typeface="ＭＳ Ｐゴシック" pitchFamily="34" charset="-128"/>
                <a:hlinkClick r:id="rId4"/>
              </a:rPr>
              <a:t>http://rivta.se/source</a:t>
            </a:r>
            <a:r>
              <a:rPr lang="sv-SE" altLang="sv-SE" sz="2000" dirty="0">
                <a:latin typeface="Calibri" pitchFamily="34" charset="0"/>
                <a:ea typeface="ＭＳ Ｐゴシック" pitchFamily="34" charset="-128"/>
              </a:rPr>
              <a:t>)</a:t>
            </a:r>
          </a:p>
          <a:p>
            <a:pPr lvl="1"/>
            <a:r>
              <a:rPr lang="en-GB" altLang="sv-SE" sz="2000" dirty="0" err="1">
                <a:latin typeface="Calibri" pitchFamily="34" charset="0"/>
                <a:ea typeface="ＭＳ Ｐゴシック" pitchFamily="34" charset="-128"/>
              </a:rPr>
              <a:t>crm.scheduling</a:t>
            </a:r>
            <a:endParaRPr lang="en-GB" altLang="sv-SE" sz="2000" dirty="0">
              <a:latin typeface="Calibri" pitchFamily="34" charset="0"/>
              <a:ea typeface="ＭＳ Ｐゴシック" pitchFamily="34" charset="-128"/>
            </a:endParaRPr>
          </a:p>
          <a:p>
            <a:pPr lvl="1"/>
            <a:r>
              <a:rPr lang="en-GB" altLang="sv-SE" sz="2000" dirty="0" err="1">
                <a:latin typeface="Calibri" pitchFamily="34" charset="0"/>
                <a:ea typeface="ＭＳ Ｐゴシック" pitchFamily="34" charset="-128"/>
              </a:rPr>
              <a:t>clinicalprocess.logistics.logistics</a:t>
            </a:r>
            <a:r>
              <a:rPr lang="en-GB" altLang="sv-SE" sz="2000" dirty="0">
                <a:latin typeface="Calibri" pitchFamily="34" charset="0"/>
                <a:ea typeface="ＭＳ Ｐゴシック" pitchFamily="34" charset="-128"/>
              </a:rPr>
              <a:t> </a:t>
            </a:r>
          </a:p>
          <a:p>
            <a:pPr marL="0" indent="0">
              <a:buNone/>
            </a:pPr>
            <a:endParaRPr lang="en-GB" altLang="sv-SE" dirty="0">
              <a:latin typeface="Calibri" pitchFamily="34" charset="0"/>
              <a:ea typeface="ＭＳ Ｐゴシック" pitchFamily="34" charset="-128"/>
            </a:endParaRPr>
          </a:p>
        </p:txBody>
      </p:sp>
    </p:spTree>
    <p:extLst>
      <p:ext uri="{BB962C8B-B14F-4D97-AF65-F5344CB8AC3E}">
        <p14:creationId xmlns:p14="http://schemas.microsoft.com/office/powerpoint/2010/main" val="3575785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Arkitekturen och dess realisering</a:t>
            </a:r>
            <a:endParaRPr lang="sv-SE" dirty="0"/>
          </a:p>
        </p:txBody>
      </p:sp>
      <p:sp>
        <p:nvSpPr>
          <p:cNvPr id="4" name="Platshållare för text 3"/>
          <p:cNvSpPr>
            <a:spLocks noGrp="1"/>
          </p:cNvSpPr>
          <p:nvPr>
            <p:ph type="body" sz="quarter" idx="14"/>
          </p:nvPr>
        </p:nvSpPr>
        <p:spPr/>
        <p:txBody>
          <a:bodyPr/>
          <a:lstStyle/>
          <a:p>
            <a:r>
              <a:rPr lang="sv-SE" dirty="0"/>
              <a:t>l</a:t>
            </a:r>
            <a:r>
              <a:rPr lang="sv-SE" dirty="0" smtClean="0"/>
              <a:t>ars-erik.rojeras@inera.se</a:t>
            </a:r>
            <a:endParaRPr lang="sv-SE" dirty="0"/>
          </a:p>
        </p:txBody>
      </p:sp>
      <p:sp>
        <p:nvSpPr>
          <p:cNvPr id="5" name="Platshållare för text 4"/>
          <p:cNvSpPr>
            <a:spLocks noGrp="1"/>
          </p:cNvSpPr>
          <p:nvPr>
            <p:ph type="body" sz="quarter" idx="15"/>
          </p:nvPr>
        </p:nvSpPr>
        <p:spPr/>
        <p:txBody>
          <a:bodyPr>
            <a:normAutofit fontScale="92500" lnSpcReduction="10000"/>
          </a:bodyPr>
          <a:lstStyle/>
          <a:p>
            <a:r>
              <a:rPr lang="sv-SE" dirty="0" smtClean="0"/>
              <a:t>Lars-Erik Röjerås</a:t>
            </a:r>
            <a:endParaRPr lang="sv-SE" dirty="0"/>
          </a:p>
        </p:txBody>
      </p:sp>
      <p:sp>
        <p:nvSpPr>
          <p:cNvPr id="6" name="Platshållare för text 5"/>
          <p:cNvSpPr>
            <a:spLocks noGrp="1"/>
          </p:cNvSpPr>
          <p:nvPr>
            <p:ph type="body" sz="quarter" idx="16"/>
          </p:nvPr>
        </p:nvSpPr>
        <p:spPr/>
        <p:txBody>
          <a:bodyPr/>
          <a:lstStyle/>
          <a:p>
            <a:r>
              <a:rPr lang="sv-SE" dirty="0" smtClean="0"/>
              <a:t>26-09-2016</a:t>
            </a:r>
            <a:endParaRPr lang="sv-SE" dirty="0"/>
          </a:p>
        </p:txBody>
      </p:sp>
    </p:spTree>
    <p:extLst>
      <p:ext uri="{BB962C8B-B14F-4D97-AF65-F5344CB8AC3E}">
        <p14:creationId xmlns:p14="http://schemas.microsoft.com/office/powerpoint/2010/main" val="1010318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5026" y="0"/>
            <a:ext cx="2933947" cy="584447"/>
          </a:xfrm>
        </p:spPr>
        <p:txBody>
          <a:bodyPr/>
          <a:lstStyle/>
          <a:p>
            <a:r>
              <a:rPr lang="sv-SE" dirty="0" smtClean="0"/>
              <a:t>Vad finns idag?</a:t>
            </a:r>
            <a:endParaRPr lang="sv-SE" dirty="0"/>
          </a:p>
        </p:txBody>
      </p:sp>
      <p:sp>
        <p:nvSpPr>
          <p:cNvPr id="3" name="Content Placeholder 2"/>
          <p:cNvSpPr>
            <a:spLocks noGrp="1"/>
          </p:cNvSpPr>
          <p:nvPr>
            <p:ph idx="1"/>
          </p:nvPr>
        </p:nvSpPr>
        <p:spPr>
          <a:xfrm>
            <a:off x="1000100" y="839972"/>
            <a:ext cx="7686700" cy="5214753"/>
          </a:xfrm>
        </p:spPr>
        <p:txBody>
          <a:bodyPr>
            <a:normAutofit/>
          </a:bodyPr>
          <a:lstStyle/>
          <a:p>
            <a:r>
              <a:rPr lang="sv-SE" dirty="0" smtClean="0"/>
              <a:t>Nationella tjänstedomäner och kontrakt, se </a:t>
            </a:r>
            <a:r>
              <a:rPr lang="sv-SE" dirty="0" smtClean="0">
                <a:hlinkClick r:id="rId3"/>
              </a:rPr>
              <a:t>http://rivta.se/domains</a:t>
            </a:r>
            <a:endParaRPr lang="sv-SE" dirty="0" smtClean="0"/>
          </a:p>
          <a:p>
            <a:pPr lvl="1"/>
            <a:r>
              <a:rPr lang="sv-SE" dirty="0" smtClean="0"/>
              <a:t>Tjänstedomäner och dess versioner</a:t>
            </a:r>
          </a:p>
          <a:p>
            <a:pPr lvl="1"/>
            <a:r>
              <a:rPr lang="sv-SE" dirty="0" smtClean="0"/>
              <a:t>Tjänstekontrakt och dess versioner</a:t>
            </a:r>
          </a:p>
          <a:p>
            <a:pPr lvl="1"/>
            <a:r>
              <a:rPr lang="sv-SE" dirty="0" smtClean="0"/>
              <a:t>TKB-er</a:t>
            </a:r>
          </a:p>
          <a:p>
            <a:pPr lvl="1"/>
            <a:r>
              <a:rPr lang="sv-SE" dirty="0" smtClean="0"/>
              <a:t>Granskningsstatus</a:t>
            </a:r>
          </a:p>
          <a:p>
            <a:pPr lvl="1"/>
            <a:r>
              <a:rPr lang="sv-SE" dirty="0" smtClean="0"/>
              <a:t>Releasepaket</a:t>
            </a:r>
          </a:p>
          <a:p>
            <a:pPr lvl="1"/>
            <a:r>
              <a:rPr lang="sv-SE" dirty="0" smtClean="0"/>
              <a:t>Installationer och anslutningar på NTjP </a:t>
            </a:r>
          </a:p>
          <a:p>
            <a:r>
              <a:rPr lang="sv-SE" dirty="0" smtClean="0"/>
              <a:t>Källkod på </a:t>
            </a:r>
            <a:r>
              <a:rPr lang="sv-SE" dirty="0" smtClean="0">
                <a:hlinkClick r:id="rId4"/>
              </a:rPr>
              <a:t>http://rivta.se/source</a:t>
            </a:r>
            <a:r>
              <a:rPr lang="sv-SE" dirty="0" smtClean="0"/>
              <a:t> </a:t>
            </a:r>
          </a:p>
          <a:p>
            <a:pPr marL="0" indent="0">
              <a:buNone/>
            </a:pPr>
            <a:endParaRPr lang="sv-SE" dirty="0"/>
          </a:p>
        </p:txBody>
      </p:sp>
    </p:spTree>
    <p:extLst>
      <p:ext uri="{BB962C8B-B14F-4D97-AF65-F5344CB8AC3E}">
        <p14:creationId xmlns:p14="http://schemas.microsoft.com/office/powerpoint/2010/main" val="5674519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0478" y="0"/>
            <a:ext cx="3423044" cy="531284"/>
          </a:xfrm>
        </p:spPr>
        <p:txBody>
          <a:bodyPr/>
          <a:lstStyle/>
          <a:p>
            <a:r>
              <a:rPr lang="sv-SE" dirty="0" smtClean="0"/>
              <a:t>Tjänsteplattformen</a:t>
            </a:r>
            <a:endParaRPr lang="sv-SE" dirty="0"/>
          </a:p>
        </p:txBody>
      </p:sp>
      <p:sp>
        <p:nvSpPr>
          <p:cNvPr id="3" name="Content Placeholder 2"/>
          <p:cNvSpPr>
            <a:spLocks noGrp="1"/>
          </p:cNvSpPr>
          <p:nvPr>
            <p:ph idx="1"/>
          </p:nvPr>
        </p:nvSpPr>
        <p:spPr>
          <a:xfrm>
            <a:off x="1000100" y="1275906"/>
            <a:ext cx="7686700" cy="5217257"/>
          </a:xfrm>
        </p:spPr>
        <p:txBody>
          <a:bodyPr>
            <a:normAutofit/>
          </a:bodyPr>
          <a:lstStyle/>
          <a:p>
            <a:r>
              <a:rPr lang="sv-SE" b="1" dirty="0" smtClean="0"/>
              <a:t>TP</a:t>
            </a:r>
            <a:r>
              <a:rPr lang="sv-SE" dirty="0" smtClean="0"/>
              <a:t> – Generisk tjänstplattform</a:t>
            </a:r>
          </a:p>
          <a:p>
            <a:r>
              <a:rPr lang="sv-SE" b="1" dirty="0" smtClean="0"/>
              <a:t>NTjP</a:t>
            </a:r>
            <a:r>
              <a:rPr lang="sv-SE" dirty="0" smtClean="0"/>
              <a:t> – Nationell tjänsteplattform</a:t>
            </a:r>
          </a:p>
          <a:p>
            <a:r>
              <a:rPr lang="sv-SE" b="1" dirty="0" err="1" smtClean="0"/>
              <a:t>RTjP</a:t>
            </a:r>
            <a:r>
              <a:rPr lang="sv-SE" b="1" dirty="0" smtClean="0"/>
              <a:t>/RTP</a:t>
            </a:r>
            <a:r>
              <a:rPr lang="sv-SE" dirty="0" smtClean="0"/>
              <a:t> – Regional tjänsteplattform</a:t>
            </a:r>
          </a:p>
          <a:p>
            <a:r>
              <a:rPr lang="sv-SE" b="1" dirty="0" smtClean="0"/>
              <a:t>SKLTP</a:t>
            </a:r>
            <a:r>
              <a:rPr lang="sv-SE" dirty="0" smtClean="0"/>
              <a:t> – Öppen källkodspaketering av en TP. Både NTjP och SLL-RTP bygger på denna</a:t>
            </a:r>
          </a:p>
          <a:p>
            <a:r>
              <a:rPr lang="sv-SE" b="1" dirty="0" smtClean="0"/>
              <a:t>SKLTP-BOX</a:t>
            </a:r>
            <a:r>
              <a:rPr lang="sv-SE" dirty="0" smtClean="0"/>
              <a:t> – SKLTP implementerad i färdigkonfigurerad virtuell maskin (</a:t>
            </a:r>
            <a:r>
              <a:rPr lang="sv-SE" dirty="0" err="1" smtClean="0"/>
              <a:t>Virtualbox</a:t>
            </a:r>
            <a:r>
              <a:rPr lang="sv-SE" dirty="0" smtClean="0"/>
              <a:t>)</a:t>
            </a:r>
          </a:p>
          <a:p>
            <a:pPr marL="0" indent="0">
              <a:buNone/>
            </a:pPr>
            <a:endParaRPr lang="sv-SE" sz="2000" dirty="0" smtClean="0"/>
          </a:p>
          <a:p>
            <a:pPr marL="0" indent="0">
              <a:buNone/>
            </a:pPr>
            <a:r>
              <a:rPr lang="sv-SE" sz="2000" dirty="0" smtClean="0"/>
              <a:t>Se </a:t>
            </a:r>
            <a:r>
              <a:rPr lang="sv-SE" sz="2000" dirty="0">
                <a:hlinkClick r:id="rId3"/>
              </a:rPr>
              <a:t>http://</a:t>
            </a:r>
            <a:r>
              <a:rPr lang="sv-SE" sz="2000" dirty="0" smtClean="0">
                <a:hlinkClick r:id="rId3"/>
              </a:rPr>
              <a:t>rivta.se/dictionary/rivta-termer.html</a:t>
            </a:r>
            <a:r>
              <a:rPr lang="sv-SE" sz="2000" dirty="0" smtClean="0"/>
              <a:t> för definition av tekniska termer.</a:t>
            </a:r>
            <a:endParaRPr lang="sv-SE" sz="2000" dirty="0"/>
          </a:p>
          <a:p>
            <a:pPr marL="0" indent="0">
              <a:buNone/>
            </a:pPr>
            <a:endParaRPr lang="sv-SE" dirty="0" smtClean="0"/>
          </a:p>
          <a:p>
            <a:endParaRPr lang="sv-SE" dirty="0"/>
          </a:p>
        </p:txBody>
      </p:sp>
    </p:spTree>
    <p:extLst>
      <p:ext uri="{BB962C8B-B14F-4D97-AF65-F5344CB8AC3E}">
        <p14:creationId xmlns:p14="http://schemas.microsoft.com/office/powerpoint/2010/main" val="23917154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1240731" y="2186862"/>
            <a:ext cx="756084" cy="2076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sv-SE" sz="788" b="1" dirty="0">
                <a:solidFill>
                  <a:schemeClr val="bg1"/>
                </a:solidFill>
              </a:rPr>
              <a:t>Cross</a:t>
            </a:r>
            <a:endParaRPr lang="sv-SE" sz="2700" b="1" dirty="0">
              <a:solidFill>
                <a:schemeClr val="bg1"/>
              </a:solidFill>
            </a:endParaRPr>
          </a:p>
        </p:txBody>
      </p:sp>
      <p:sp>
        <p:nvSpPr>
          <p:cNvPr id="6" name="Rektangel 5"/>
          <p:cNvSpPr/>
          <p:nvPr/>
        </p:nvSpPr>
        <p:spPr>
          <a:xfrm>
            <a:off x="1240731" y="2921343"/>
            <a:ext cx="756084" cy="20764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sv-SE" sz="788" b="1" dirty="0" err="1">
                <a:solidFill>
                  <a:schemeClr val="bg1"/>
                </a:solidFill>
              </a:rPr>
              <a:t>Take</a:t>
            </a:r>
            <a:r>
              <a:rPr lang="sv-SE" sz="788" b="1" dirty="0">
                <a:solidFill>
                  <a:schemeClr val="bg1"/>
                </a:solidFill>
              </a:rPr>
              <a:t> Care</a:t>
            </a:r>
            <a:endParaRPr lang="sv-SE" sz="2700" b="1" dirty="0">
              <a:solidFill>
                <a:schemeClr val="bg1"/>
              </a:solidFill>
            </a:endParaRPr>
          </a:p>
        </p:txBody>
      </p:sp>
      <p:sp>
        <p:nvSpPr>
          <p:cNvPr id="8" name="Rektangel 7"/>
          <p:cNvSpPr/>
          <p:nvPr/>
        </p:nvSpPr>
        <p:spPr>
          <a:xfrm>
            <a:off x="1257499" y="2554102"/>
            <a:ext cx="756084" cy="20764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sv-SE" sz="788" b="1" dirty="0">
                <a:solidFill>
                  <a:schemeClr val="tx1"/>
                </a:solidFill>
              </a:rPr>
              <a:t>Cosmic</a:t>
            </a:r>
            <a:endParaRPr lang="sv-SE" sz="2700" b="1" dirty="0">
              <a:solidFill>
                <a:schemeClr val="tx1"/>
              </a:solidFill>
            </a:endParaRPr>
          </a:p>
        </p:txBody>
      </p:sp>
      <p:sp>
        <p:nvSpPr>
          <p:cNvPr id="18" name="Rektangel med rundade hörn 17"/>
          <p:cNvSpPr/>
          <p:nvPr/>
        </p:nvSpPr>
        <p:spPr>
          <a:xfrm>
            <a:off x="5993259" y="4490137"/>
            <a:ext cx="702078" cy="28901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sv-SE" sz="750" b="1" dirty="0"/>
              <a:t>KCP</a:t>
            </a:r>
          </a:p>
        </p:txBody>
      </p:sp>
      <p:sp>
        <p:nvSpPr>
          <p:cNvPr id="19" name="Rektangel med rundade hörn 18"/>
          <p:cNvSpPr/>
          <p:nvPr/>
        </p:nvSpPr>
        <p:spPr>
          <a:xfrm>
            <a:off x="5993259" y="3734050"/>
            <a:ext cx="702078" cy="28901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sv-SE" sz="750" b="1" dirty="0"/>
              <a:t>RC-SYD</a:t>
            </a:r>
          </a:p>
        </p:txBody>
      </p:sp>
      <p:sp>
        <p:nvSpPr>
          <p:cNvPr id="20" name="Rektangel med rundade hörn 19"/>
          <p:cNvSpPr/>
          <p:nvPr/>
        </p:nvSpPr>
        <p:spPr>
          <a:xfrm>
            <a:off x="5993259" y="4112095"/>
            <a:ext cx="702078" cy="28901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sv-SE" sz="750" b="1" dirty="0"/>
              <a:t>RC-VGR</a:t>
            </a:r>
          </a:p>
        </p:txBody>
      </p:sp>
      <p:sp>
        <p:nvSpPr>
          <p:cNvPr id="21" name="Rektangel med rundade hörn 20"/>
          <p:cNvSpPr/>
          <p:nvPr/>
        </p:nvSpPr>
        <p:spPr>
          <a:xfrm>
            <a:off x="5993259" y="2599927"/>
            <a:ext cx="702078" cy="28901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sv-SE" sz="750" b="1" dirty="0"/>
              <a:t>UCR</a:t>
            </a:r>
          </a:p>
        </p:txBody>
      </p:sp>
      <p:sp>
        <p:nvSpPr>
          <p:cNvPr id="22" name="Rektangel med rundade hörn 21"/>
          <p:cNvSpPr/>
          <p:nvPr/>
        </p:nvSpPr>
        <p:spPr>
          <a:xfrm>
            <a:off x="5993259" y="3356010"/>
            <a:ext cx="702078" cy="28901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sv-SE" sz="750" b="1" dirty="0" err="1"/>
              <a:t>EyeNet</a:t>
            </a:r>
            <a:r>
              <a:rPr lang="sv-SE" sz="750" b="1" dirty="0"/>
              <a:t> Sweden</a:t>
            </a:r>
          </a:p>
        </p:txBody>
      </p:sp>
      <p:sp>
        <p:nvSpPr>
          <p:cNvPr id="23" name="Rektangel 22"/>
          <p:cNvSpPr/>
          <p:nvPr/>
        </p:nvSpPr>
        <p:spPr>
          <a:xfrm>
            <a:off x="1240731" y="3288583"/>
            <a:ext cx="756084" cy="20764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788" b="1" dirty="0" err="1">
                <a:solidFill>
                  <a:schemeClr val="bg1"/>
                </a:solidFill>
              </a:rPr>
              <a:t>Melior</a:t>
            </a:r>
            <a:endParaRPr lang="sv-SE" sz="2700" b="1" dirty="0">
              <a:solidFill>
                <a:schemeClr val="bg1"/>
              </a:solidFill>
            </a:endParaRPr>
          </a:p>
        </p:txBody>
      </p:sp>
      <p:sp>
        <p:nvSpPr>
          <p:cNvPr id="25" name="Rektangel med rundade hörn 24"/>
          <p:cNvSpPr/>
          <p:nvPr/>
        </p:nvSpPr>
        <p:spPr>
          <a:xfrm>
            <a:off x="5993259" y="2221884"/>
            <a:ext cx="702078" cy="28901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sv-SE" sz="750" b="1" dirty="0"/>
              <a:t>RC-NORR</a:t>
            </a:r>
          </a:p>
        </p:txBody>
      </p:sp>
      <p:sp>
        <p:nvSpPr>
          <p:cNvPr id="26" name="Rektangel med rundade hörn 25"/>
          <p:cNvSpPr/>
          <p:nvPr/>
        </p:nvSpPr>
        <p:spPr>
          <a:xfrm>
            <a:off x="5993259" y="2977969"/>
            <a:ext cx="702078" cy="28901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sv-SE" sz="750" b="1" dirty="0"/>
              <a:t>QRC</a:t>
            </a:r>
          </a:p>
        </p:txBody>
      </p:sp>
      <p:grpSp>
        <p:nvGrpSpPr>
          <p:cNvPr id="30" name="Grupp 29"/>
          <p:cNvGrpSpPr/>
          <p:nvPr/>
        </p:nvGrpSpPr>
        <p:grpSpPr>
          <a:xfrm>
            <a:off x="7283893" y="1808821"/>
            <a:ext cx="965389" cy="691472"/>
            <a:chOff x="7308304" y="749052"/>
            <a:chExt cx="1033264" cy="904900"/>
          </a:xfrm>
        </p:grpSpPr>
        <p:grpSp>
          <p:nvGrpSpPr>
            <p:cNvPr id="31" name="Grupp 30"/>
            <p:cNvGrpSpPr/>
            <p:nvPr/>
          </p:nvGrpSpPr>
          <p:grpSpPr>
            <a:xfrm>
              <a:off x="7308304" y="749052"/>
              <a:ext cx="640207" cy="358708"/>
              <a:chOff x="7308304" y="749052"/>
              <a:chExt cx="640207" cy="358708"/>
            </a:xfrm>
          </p:grpSpPr>
          <p:sp>
            <p:nvSpPr>
              <p:cNvPr id="41" name="Cylinder 40"/>
              <p:cNvSpPr/>
              <p:nvPr/>
            </p:nvSpPr>
            <p:spPr>
              <a:xfrm>
                <a:off x="7732487" y="749052"/>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42" name="Rektangel 41"/>
              <p:cNvSpPr/>
              <p:nvPr/>
            </p:nvSpPr>
            <p:spPr>
              <a:xfrm>
                <a:off x="7308304" y="819728"/>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1</a:t>
                </a:r>
              </a:p>
            </p:txBody>
          </p:sp>
        </p:grpSp>
        <p:grpSp>
          <p:nvGrpSpPr>
            <p:cNvPr id="32" name="Grupp 31"/>
            <p:cNvGrpSpPr/>
            <p:nvPr/>
          </p:nvGrpSpPr>
          <p:grpSpPr>
            <a:xfrm>
              <a:off x="7460704" y="917104"/>
              <a:ext cx="576064" cy="402681"/>
              <a:chOff x="7308304" y="764704"/>
              <a:chExt cx="576064" cy="402681"/>
            </a:xfrm>
          </p:grpSpPr>
          <p:sp>
            <p:nvSpPr>
              <p:cNvPr id="39" name="Cylinder 38"/>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40" name="Rektangel 39"/>
              <p:cNvSpPr/>
              <p:nvPr/>
            </p:nvSpPr>
            <p:spPr>
              <a:xfrm>
                <a:off x="7308304" y="879353"/>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2</a:t>
                </a:r>
              </a:p>
            </p:txBody>
          </p:sp>
        </p:grpSp>
        <p:grpSp>
          <p:nvGrpSpPr>
            <p:cNvPr id="33" name="Grupp 32"/>
            <p:cNvGrpSpPr/>
            <p:nvPr/>
          </p:nvGrpSpPr>
          <p:grpSpPr>
            <a:xfrm>
              <a:off x="7613104" y="1069504"/>
              <a:ext cx="576064" cy="456976"/>
              <a:chOff x="7308304" y="764704"/>
              <a:chExt cx="576064" cy="456976"/>
            </a:xfrm>
          </p:grpSpPr>
          <p:sp>
            <p:nvSpPr>
              <p:cNvPr id="37" name="Cylinder 36"/>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38" name="Rektangel 37"/>
              <p:cNvSpPr/>
              <p:nvPr/>
            </p:nvSpPr>
            <p:spPr>
              <a:xfrm>
                <a:off x="7308304" y="933648"/>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a:t>
                </a:r>
              </a:p>
            </p:txBody>
          </p:sp>
        </p:grpSp>
        <p:grpSp>
          <p:nvGrpSpPr>
            <p:cNvPr id="34" name="Grupp 33"/>
            <p:cNvGrpSpPr/>
            <p:nvPr/>
          </p:nvGrpSpPr>
          <p:grpSpPr>
            <a:xfrm>
              <a:off x="7765504" y="1221904"/>
              <a:ext cx="576064" cy="432048"/>
              <a:chOff x="7308304" y="764704"/>
              <a:chExt cx="576064" cy="432048"/>
            </a:xfrm>
          </p:grpSpPr>
          <p:sp>
            <p:nvSpPr>
              <p:cNvPr id="35" name="Cylinder 34"/>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36" name="Rektangel 35"/>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n</a:t>
                </a:r>
              </a:p>
            </p:txBody>
          </p:sp>
        </p:grpSp>
      </p:grpSp>
      <p:cxnSp>
        <p:nvCxnSpPr>
          <p:cNvPr id="43" name="Rak pil 42"/>
          <p:cNvCxnSpPr>
            <a:stCxn id="42" idx="1"/>
            <a:endCxn id="47" idx="3"/>
          </p:cNvCxnSpPr>
          <p:nvPr/>
        </p:nvCxnSpPr>
        <p:spPr>
          <a:xfrm flipH="1">
            <a:off x="6884357" y="1972876"/>
            <a:ext cx="399534" cy="42621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Rak pil 43"/>
          <p:cNvCxnSpPr>
            <a:stCxn id="36" idx="1"/>
            <a:endCxn id="47" idx="3"/>
          </p:cNvCxnSpPr>
          <p:nvPr/>
        </p:nvCxnSpPr>
        <p:spPr>
          <a:xfrm flipH="1">
            <a:off x="6884357" y="2390244"/>
            <a:ext cx="826701" cy="884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Rak pil 44"/>
          <p:cNvCxnSpPr>
            <a:stCxn id="40" idx="1"/>
            <a:endCxn id="47" idx="3"/>
          </p:cNvCxnSpPr>
          <p:nvPr/>
        </p:nvCxnSpPr>
        <p:spPr>
          <a:xfrm flipH="1">
            <a:off x="6884357" y="2134895"/>
            <a:ext cx="541923" cy="26419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Rak pil 45"/>
          <p:cNvCxnSpPr>
            <a:stCxn id="38" idx="1"/>
            <a:endCxn id="47" idx="3"/>
          </p:cNvCxnSpPr>
          <p:nvPr/>
        </p:nvCxnSpPr>
        <p:spPr>
          <a:xfrm flipH="1">
            <a:off x="6884357" y="2292838"/>
            <a:ext cx="684312" cy="10625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7" name="Förutbestämd process 46"/>
          <p:cNvSpPr/>
          <p:nvPr/>
        </p:nvSpPr>
        <p:spPr>
          <a:xfrm>
            <a:off x="6533318" y="2341285"/>
            <a:ext cx="351039" cy="115607"/>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675" dirty="0"/>
              <a:t>x</a:t>
            </a:r>
          </a:p>
        </p:txBody>
      </p:sp>
      <p:sp>
        <p:nvSpPr>
          <p:cNvPr id="57" name="Förutbestämd process 56"/>
          <p:cNvSpPr/>
          <p:nvPr/>
        </p:nvSpPr>
        <p:spPr>
          <a:xfrm>
            <a:off x="6533318" y="2719327"/>
            <a:ext cx="351039" cy="115607"/>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675" dirty="0"/>
              <a:t>x</a:t>
            </a:r>
          </a:p>
        </p:txBody>
      </p:sp>
      <p:sp>
        <p:nvSpPr>
          <p:cNvPr id="58" name="Förutbestämd process 57"/>
          <p:cNvSpPr/>
          <p:nvPr/>
        </p:nvSpPr>
        <p:spPr>
          <a:xfrm>
            <a:off x="6533318" y="3097369"/>
            <a:ext cx="351039" cy="115607"/>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675" dirty="0"/>
              <a:t>x</a:t>
            </a:r>
          </a:p>
        </p:txBody>
      </p:sp>
      <p:sp>
        <p:nvSpPr>
          <p:cNvPr id="59" name="Förutbestämd process 58"/>
          <p:cNvSpPr/>
          <p:nvPr/>
        </p:nvSpPr>
        <p:spPr>
          <a:xfrm>
            <a:off x="6533318" y="3475411"/>
            <a:ext cx="351039" cy="115607"/>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675" dirty="0"/>
              <a:t>x</a:t>
            </a:r>
          </a:p>
        </p:txBody>
      </p:sp>
      <p:sp>
        <p:nvSpPr>
          <p:cNvPr id="60" name="Förutbestämd process 59"/>
          <p:cNvSpPr/>
          <p:nvPr/>
        </p:nvSpPr>
        <p:spPr>
          <a:xfrm>
            <a:off x="6533318" y="3853453"/>
            <a:ext cx="351039" cy="115607"/>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675" dirty="0"/>
              <a:t>x</a:t>
            </a:r>
          </a:p>
        </p:txBody>
      </p:sp>
      <p:sp>
        <p:nvSpPr>
          <p:cNvPr id="61" name="Förutbestämd process 60"/>
          <p:cNvSpPr/>
          <p:nvPr/>
        </p:nvSpPr>
        <p:spPr>
          <a:xfrm>
            <a:off x="6533318" y="4231495"/>
            <a:ext cx="351039" cy="115607"/>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675" dirty="0"/>
              <a:t>x</a:t>
            </a:r>
          </a:p>
        </p:txBody>
      </p:sp>
      <p:sp>
        <p:nvSpPr>
          <p:cNvPr id="62" name="Förutbestämd process 61"/>
          <p:cNvSpPr/>
          <p:nvPr/>
        </p:nvSpPr>
        <p:spPr>
          <a:xfrm>
            <a:off x="6533318" y="4609537"/>
            <a:ext cx="351039" cy="115607"/>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675" dirty="0"/>
              <a:t>x</a:t>
            </a:r>
          </a:p>
        </p:txBody>
      </p:sp>
      <p:grpSp>
        <p:nvGrpSpPr>
          <p:cNvPr id="87" name="Grupp 86"/>
          <p:cNvGrpSpPr/>
          <p:nvPr/>
        </p:nvGrpSpPr>
        <p:grpSpPr>
          <a:xfrm>
            <a:off x="5993259" y="4887162"/>
            <a:ext cx="1168896" cy="498630"/>
            <a:chOff x="6228184" y="4653136"/>
            <a:chExt cx="1168896" cy="664840"/>
          </a:xfrm>
        </p:grpSpPr>
        <p:sp>
          <p:nvSpPr>
            <p:cNvPr id="27" name="Rektangel med rundade hörn 26"/>
            <p:cNvSpPr/>
            <p:nvPr/>
          </p:nvSpPr>
          <p:spPr>
            <a:xfrm>
              <a:off x="6228184" y="4653136"/>
              <a:ext cx="648072" cy="36004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sv-SE" sz="750" b="1" dirty="0"/>
                <a:t>…övriga</a:t>
              </a:r>
            </a:p>
          </p:txBody>
        </p:sp>
        <p:sp>
          <p:nvSpPr>
            <p:cNvPr id="63" name="Förutbestämd process 62"/>
            <p:cNvSpPr/>
            <p:nvPr/>
          </p:nvSpPr>
          <p:spPr>
            <a:xfrm>
              <a:off x="6768244" y="4797152"/>
              <a:ext cx="324036" cy="144016"/>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675" dirty="0"/>
                <a:t>x</a:t>
              </a:r>
            </a:p>
          </p:txBody>
        </p:sp>
        <p:sp>
          <p:nvSpPr>
            <p:cNvPr id="64" name="Rektangel med rundade hörn 63"/>
            <p:cNvSpPr/>
            <p:nvPr/>
          </p:nvSpPr>
          <p:spPr>
            <a:xfrm>
              <a:off x="6380584" y="4805536"/>
              <a:ext cx="648072" cy="36004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sv-SE" sz="750" b="1" dirty="0"/>
                <a:t>…övriga</a:t>
              </a:r>
            </a:p>
          </p:txBody>
        </p:sp>
        <p:sp>
          <p:nvSpPr>
            <p:cNvPr id="65" name="Förutbestämd process 64"/>
            <p:cNvSpPr/>
            <p:nvPr/>
          </p:nvSpPr>
          <p:spPr>
            <a:xfrm>
              <a:off x="6920644" y="4949552"/>
              <a:ext cx="324036" cy="144016"/>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675" dirty="0"/>
                <a:t>x</a:t>
              </a:r>
            </a:p>
          </p:txBody>
        </p:sp>
        <p:sp>
          <p:nvSpPr>
            <p:cNvPr id="66" name="Rektangel med rundade hörn 65"/>
            <p:cNvSpPr/>
            <p:nvPr/>
          </p:nvSpPr>
          <p:spPr>
            <a:xfrm>
              <a:off x="6532984" y="4957936"/>
              <a:ext cx="648072" cy="36004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sv-SE" sz="750" b="1" dirty="0"/>
                <a:t>…övriga</a:t>
              </a:r>
            </a:p>
          </p:txBody>
        </p:sp>
        <p:sp>
          <p:nvSpPr>
            <p:cNvPr id="67" name="Förutbestämd process 66"/>
            <p:cNvSpPr/>
            <p:nvPr/>
          </p:nvSpPr>
          <p:spPr>
            <a:xfrm>
              <a:off x="7073044" y="5101952"/>
              <a:ext cx="324036" cy="144016"/>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675" dirty="0"/>
                <a:t>x</a:t>
              </a:r>
            </a:p>
          </p:txBody>
        </p:sp>
      </p:grpSp>
      <p:sp>
        <p:nvSpPr>
          <p:cNvPr id="68" name="Förutbestämd process 67"/>
          <p:cNvSpPr/>
          <p:nvPr/>
        </p:nvSpPr>
        <p:spPr>
          <a:xfrm>
            <a:off x="1924807" y="3336451"/>
            <a:ext cx="324036" cy="108012"/>
          </a:xfrm>
          <a:prstGeom prst="flowChartPredefined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788" dirty="0"/>
              <a:t>x</a:t>
            </a:r>
          </a:p>
        </p:txBody>
      </p:sp>
      <p:sp>
        <p:nvSpPr>
          <p:cNvPr id="69" name="Förutbestämd process 68"/>
          <p:cNvSpPr/>
          <p:nvPr/>
        </p:nvSpPr>
        <p:spPr>
          <a:xfrm>
            <a:off x="1924807" y="2973353"/>
            <a:ext cx="324036" cy="108012"/>
          </a:xfrm>
          <a:prstGeom prst="flowChartPredefined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sz="788" dirty="0"/>
              <a:t>x</a:t>
            </a:r>
          </a:p>
        </p:txBody>
      </p:sp>
      <p:sp>
        <p:nvSpPr>
          <p:cNvPr id="70" name="Förutbestämd process 69"/>
          <p:cNvSpPr/>
          <p:nvPr/>
        </p:nvSpPr>
        <p:spPr>
          <a:xfrm>
            <a:off x="1924807" y="2247156"/>
            <a:ext cx="324036" cy="108012"/>
          </a:xfrm>
          <a:prstGeom prst="flowChartPredefined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sz="788" dirty="0"/>
              <a:t>x</a:t>
            </a:r>
          </a:p>
        </p:txBody>
      </p:sp>
      <p:sp>
        <p:nvSpPr>
          <p:cNvPr id="71" name="Förutbestämd process 70"/>
          <p:cNvSpPr/>
          <p:nvPr/>
        </p:nvSpPr>
        <p:spPr>
          <a:xfrm>
            <a:off x="1924807" y="2610254"/>
            <a:ext cx="324036" cy="108012"/>
          </a:xfrm>
          <a:prstGeom prst="flowChartPredefined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788" dirty="0"/>
              <a:t>x</a:t>
            </a:r>
          </a:p>
        </p:txBody>
      </p:sp>
      <p:sp>
        <p:nvSpPr>
          <p:cNvPr id="72" name="Rektangel 71"/>
          <p:cNvSpPr/>
          <p:nvPr/>
        </p:nvSpPr>
        <p:spPr>
          <a:xfrm>
            <a:off x="1240731" y="3655824"/>
            <a:ext cx="756084" cy="20764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sv-SE" sz="788" b="1" dirty="0">
                <a:solidFill>
                  <a:schemeClr val="bg1"/>
                </a:solidFill>
              </a:rPr>
              <a:t>VAS</a:t>
            </a:r>
            <a:endParaRPr lang="sv-SE" sz="2700" b="1" dirty="0">
              <a:solidFill>
                <a:schemeClr val="bg1"/>
              </a:solidFill>
            </a:endParaRPr>
          </a:p>
        </p:txBody>
      </p:sp>
      <p:sp>
        <p:nvSpPr>
          <p:cNvPr id="73" name="Förutbestämd process 72"/>
          <p:cNvSpPr/>
          <p:nvPr/>
        </p:nvSpPr>
        <p:spPr>
          <a:xfrm>
            <a:off x="1924807" y="3699549"/>
            <a:ext cx="324036" cy="108012"/>
          </a:xfrm>
          <a:prstGeom prst="flowChartPredefined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v-SE" sz="788" dirty="0"/>
              <a:t>x</a:t>
            </a:r>
          </a:p>
        </p:txBody>
      </p:sp>
      <p:cxnSp>
        <p:nvCxnSpPr>
          <p:cNvPr id="11" name="Rak pil 10"/>
          <p:cNvCxnSpPr>
            <a:stCxn id="70" idx="3"/>
            <a:endCxn id="25" idx="1"/>
          </p:cNvCxnSpPr>
          <p:nvPr/>
        </p:nvCxnSpPr>
        <p:spPr>
          <a:xfrm>
            <a:off x="2248843" y="2301165"/>
            <a:ext cx="3744416" cy="6522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Rak pil 13"/>
          <p:cNvCxnSpPr>
            <a:stCxn id="70" idx="3"/>
            <a:endCxn id="21" idx="1"/>
          </p:cNvCxnSpPr>
          <p:nvPr/>
        </p:nvCxnSpPr>
        <p:spPr>
          <a:xfrm>
            <a:off x="2248843" y="2301165"/>
            <a:ext cx="3744416" cy="4432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Rak pil 15"/>
          <p:cNvCxnSpPr>
            <a:stCxn id="70" idx="3"/>
            <a:endCxn id="26" idx="1"/>
          </p:cNvCxnSpPr>
          <p:nvPr/>
        </p:nvCxnSpPr>
        <p:spPr>
          <a:xfrm>
            <a:off x="2248843" y="2301165"/>
            <a:ext cx="3744416" cy="821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Rak pil 27"/>
          <p:cNvCxnSpPr>
            <a:stCxn id="70" idx="3"/>
            <a:endCxn id="22" idx="1"/>
          </p:cNvCxnSpPr>
          <p:nvPr/>
        </p:nvCxnSpPr>
        <p:spPr>
          <a:xfrm>
            <a:off x="2248843" y="2301165"/>
            <a:ext cx="3744416" cy="11993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Rak pil 47"/>
          <p:cNvCxnSpPr>
            <a:stCxn id="70" idx="3"/>
            <a:endCxn id="19" idx="1"/>
          </p:cNvCxnSpPr>
          <p:nvPr/>
        </p:nvCxnSpPr>
        <p:spPr>
          <a:xfrm>
            <a:off x="2248843" y="2301165"/>
            <a:ext cx="3744416" cy="15773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Rak pil 49"/>
          <p:cNvCxnSpPr>
            <a:stCxn id="70" idx="3"/>
            <a:endCxn id="20" idx="1"/>
          </p:cNvCxnSpPr>
          <p:nvPr/>
        </p:nvCxnSpPr>
        <p:spPr>
          <a:xfrm>
            <a:off x="2248843" y="2301165"/>
            <a:ext cx="3744416" cy="195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Rak pil 52"/>
          <p:cNvCxnSpPr>
            <a:stCxn id="70" idx="3"/>
            <a:endCxn id="18" idx="1"/>
          </p:cNvCxnSpPr>
          <p:nvPr/>
        </p:nvCxnSpPr>
        <p:spPr>
          <a:xfrm>
            <a:off x="2248843" y="2301165"/>
            <a:ext cx="3744416" cy="233348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9" name="Rak pil 88"/>
          <p:cNvCxnSpPr>
            <a:stCxn id="70" idx="3"/>
            <a:endCxn id="27" idx="1"/>
          </p:cNvCxnSpPr>
          <p:nvPr/>
        </p:nvCxnSpPr>
        <p:spPr>
          <a:xfrm>
            <a:off x="2248843" y="2301162"/>
            <a:ext cx="3744416" cy="2721015"/>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10" name="Grupp 109"/>
          <p:cNvGrpSpPr/>
          <p:nvPr/>
        </p:nvGrpSpPr>
        <p:grpSpPr>
          <a:xfrm>
            <a:off x="6857357" y="2209428"/>
            <a:ext cx="1391925" cy="679512"/>
            <a:chOff x="7092280" y="564627"/>
            <a:chExt cx="1391925" cy="906016"/>
          </a:xfrm>
        </p:grpSpPr>
        <p:grpSp>
          <p:nvGrpSpPr>
            <p:cNvPr id="111" name="Grupp 110"/>
            <p:cNvGrpSpPr/>
            <p:nvPr/>
          </p:nvGrpSpPr>
          <p:grpSpPr>
            <a:xfrm>
              <a:off x="7518816" y="564627"/>
              <a:ext cx="965389" cy="906016"/>
              <a:chOff x="7308304" y="764704"/>
              <a:chExt cx="1033264" cy="889248"/>
            </a:xfrm>
          </p:grpSpPr>
          <p:grpSp>
            <p:nvGrpSpPr>
              <p:cNvPr id="116" name="Grupp 115"/>
              <p:cNvGrpSpPr/>
              <p:nvPr/>
            </p:nvGrpSpPr>
            <p:grpSpPr>
              <a:xfrm>
                <a:off x="7308304" y="764704"/>
                <a:ext cx="576064" cy="432048"/>
                <a:chOff x="7308304" y="764704"/>
                <a:chExt cx="576064" cy="432048"/>
              </a:xfrm>
            </p:grpSpPr>
            <p:sp>
              <p:nvSpPr>
                <p:cNvPr id="126" name="Cylinder 125"/>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27" name="Rektangel 126"/>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a:t>
                  </a:r>
                </a:p>
              </p:txBody>
            </p:sp>
          </p:grpSp>
          <p:grpSp>
            <p:nvGrpSpPr>
              <p:cNvPr id="117" name="Grupp 116"/>
              <p:cNvGrpSpPr/>
              <p:nvPr/>
            </p:nvGrpSpPr>
            <p:grpSpPr>
              <a:xfrm>
                <a:off x="7460704" y="917104"/>
                <a:ext cx="576064" cy="432048"/>
                <a:chOff x="7308304" y="764704"/>
                <a:chExt cx="576064" cy="432048"/>
              </a:xfrm>
            </p:grpSpPr>
            <p:sp>
              <p:nvSpPr>
                <p:cNvPr id="124" name="Cylinder 123"/>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25" name="Rektangel 124"/>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2</a:t>
                  </a:r>
                </a:p>
              </p:txBody>
            </p:sp>
          </p:grpSp>
          <p:grpSp>
            <p:nvGrpSpPr>
              <p:cNvPr id="118" name="Grupp 117"/>
              <p:cNvGrpSpPr/>
              <p:nvPr/>
            </p:nvGrpSpPr>
            <p:grpSpPr>
              <a:xfrm>
                <a:off x="7613104" y="1069504"/>
                <a:ext cx="576064" cy="432048"/>
                <a:chOff x="7308304" y="764704"/>
                <a:chExt cx="576064" cy="432048"/>
              </a:xfrm>
            </p:grpSpPr>
            <p:sp>
              <p:nvSpPr>
                <p:cNvPr id="122" name="Cylinder 121"/>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23" name="Rektangel 122"/>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a:t>
                  </a:r>
                </a:p>
              </p:txBody>
            </p:sp>
          </p:grpSp>
          <p:grpSp>
            <p:nvGrpSpPr>
              <p:cNvPr id="119" name="Grupp 118"/>
              <p:cNvGrpSpPr/>
              <p:nvPr/>
            </p:nvGrpSpPr>
            <p:grpSpPr>
              <a:xfrm>
                <a:off x="7765504" y="1221904"/>
                <a:ext cx="576064" cy="432048"/>
                <a:chOff x="7308304" y="764704"/>
                <a:chExt cx="576064" cy="432048"/>
              </a:xfrm>
            </p:grpSpPr>
            <p:sp>
              <p:nvSpPr>
                <p:cNvPr id="120" name="Cylinder 119"/>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21" name="Rektangel 120"/>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n</a:t>
                  </a:r>
                </a:p>
              </p:txBody>
            </p:sp>
          </p:grpSp>
        </p:grpSp>
        <p:cxnSp>
          <p:nvCxnSpPr>
            <p:cNvPr id="112" name="Rak pil 111"/>
            <p:cNvCxnSpPr>
              <a:stCxn id="127" idx="1"/>
            </p:cNvCxnSpPr>
            <p:nvPr/>
          </p:nvCxnSpPr>
          <p:spPr>
            <a:xfrm flipH="1">
              <a:off x="7092280" y="858091"/>
              <a:ext cx="426536" cy="48267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3" name="Rak pil 112"/>
            <p:cNvCxnSpPr>
              <a:stCxn id="121" idx="1"/>
            </p:cNvCxnSpPr>
            <p:nvPr/>
          </p:nvCxnSpPr>
          <p:spPr>
            <a:xfrm flipH="1">
              <a:off x="7092280" y="1323912"/>
              <a:ext cx="853703" cy="1685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4" name="Rak pil 113"/>
            <p:cNvCxnSpPr>
              <a:stCxn id="125" idx="1"/>
            </p:cNvCxnSpPr>
            <p:nvPr/>
          </p:nvCxnSpPr>
          <p:spPr>
            <a:xfrm flipH="1">
              <a:off x="7092280" y="1013365"/>
              <a:ext cx="568925" cy="32740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5" name="Rak pil 114"/>
            <p:cNvCxnSpPr>
              <a:stCxn id="123" idx="1"/>
            </p:cNvCxnSpPr>
            <p:nvPr/>
          </p:nvCxnSpPr>
          <p:spPr>
            <a:xfrm flipH="1">
              <a:off x="7092280" y="1168638"/>
              <a:ext cx="711314" cy="17213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28" name="Grupp 127"/>
          <p:cNvGrpSpPr/>
          <p:nvPr/>
        </p:nvGrpSpPr>
        <p:grpSpPr>
          <a:xfrm>
            <a:off x="6854291" y="2587470"/>
            <a:ext cx="1391925" cy="679512"/>
            <a:chOff x="7092280" y="564627"/>
            <a:chExt cx="1391925" cy="906016"/>
          </a:xfrm>
        </p:grpSpPr>
        <p:grpSp>
          <p:nvGrpSpPr>
            <p:cNvPr id="129" name="Grupp 128"/>
            <p:cNvGrpSpPr/>
            <p:nvPr/>
          </p:nvGrpSpPr>
          <p:grpSpPr>
            <a:xfrm>
              <a:off x="7518816" y="564627"/>
              <a:ext cx="965389" cy="906016"/>
              <a:chOff x="7308304" y="764704"/>
              <a:chExt cx="1033264" cy="889248"/>
            </a:xfrm>
          </p:grpSpPr>
          <p:grpSp>
            <p:nvGrpSpPr>
              <p:cNvPr id="134" name="Grupp 133"/>
              <p:cNvGrpSpPr/>
              <p:nvPr/>
            </p:nvGrpSpPr>
            <p:grpSpPr>
              <a:xfrm>
                <a:off x="7308304" y="764704"/>
                <a:ext cx="576064" cy="432048"/>
                <a:chOff x="7308304" y="764704"/>
                <a:chExt cx="576064" cy="432048"/>
              </a:xfrm>
            </p:grpSpPr>
            <p:sp>
              <p:nvSpPr>
                <p:cNvPr id="144" name="Cylinder 143"/>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45" name="Rektangel 144"/>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1</a:t>
                  </a:r>
                </a:p>
              </p:txBody>
            </p:sp>
          </p:grpSp>
          <p:grpSp>
            <p:nvGrpSpPr>
              <p:cNvPr id="135" name="Grupp 134"/>
              <p:cNvGrpSpPr/>
              <p:nvPr/>
            </p:nvGrpSpPr>
            <p:grpSpPr>
              <a:xfrm>
                <a:off x="7460704" y="917104"/>
                <a:ext cx="576064" cy="432048"/>
                <a:chOff x="7308304" y="764704"/>
                <a:chExt cx="576064" cy="432048"/>
              </a:xfrm>
            </p:grpSpPr>
            <p:sp>
              <p:nvSpPr>
                <p:cNvPr id="142" name="Cylinder 141"/>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43" name="Rektangel 142"/>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2</a:t>
                  </a:r>
                </a:p>
              </p:txBody>
            </p:sp>
          </p:grpSp>
          <p:grpSp>
            <p:nvGrpSpPr>
              <p:cNvPr id="136" name="Grupp 135"/>
              <p:cNvGrpSpPr/>
              <p:nvPr/>
            </p:nvGrpSpPr>
            <p:grpSpPr>
              <a:xfrm>
                <a:off x="7613104" y="1069504"/>
                <a:ext cx="576064" cy="432048"/>
                <a:chOff x="7308304" y="764704"/>
                <a:chExt cx="576064" cy="432048"/>
              </a:xfrm>
            </p:grpSpPr>
            <p:sp>
              <p:nvSpPr>
                <p:cNvPr id="140" name="Cylinder 139"/>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41" name="Rektangel 140"/>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a:t>
                  </a:r>
                </a:p>
              </p:txBody>
            </p:sp>
          </p:grpSp>
          <p:grpSp>
            <p:nvGrpSpPr>
              <p:cNvPr id="137" name="Grupp 136"/>
              <p:cNvGrpSpPr/>
              <p:nvPr/>
            </p:nvGrpSpPr>
            <p:grpSpPr>
              <a:xfrm>
                <a:off x="7765504" y="1221904"/>
                <a:ext cx="576064" cy="432048"/>
                <a:chOff x="7308304" y="764704"/>
                <a:chExt cx="576064" cy="432048"/>
              </a:xfrm>
            </p:grpSpPr>
            <p:sp>
              <p:nvSpPr>
                <p:cNvPr id="138" name="Cylinder 137"/>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39" name="Rektangel 138"/>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n</a:t>
                  </a:r>
                </a:p>
              </p:txBody>
            </p:sp>
          </p:grpSp>
        </p:grpSp>
        <p:cxnSp>
          <p:nvCxnSpPr>
            <p:cNvPr id="130" name="Rak pil 129"/>
            <p:cNvCxnSpPr>
              <a:stCxn id="145" idx="1"/>
            </p:cNvCxnSpPr>
            <p:nvPr/>
          </p:nvCxnSpPr>
          <p:spPr>
            <a:xfrm flipH="1">
              <a:off x="7092280" y="858091"/>
              <a:ext cx="426536" cy="48267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1" name="Rak pil 130"/>
            <p:cNvCxnSpPr>
              <a:stCxn id="139" idx="1"/>
            </p:cNvCxnSpPr>
            <p:nvPr/>
          </p:nvCxnSpPr>
          <p:spPr>
            <a:xfrm flipH="1">
              <a:off x="7092280" y="1323912"/>
              <a:ext cx="853703" cy="1685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2" name="Rak pil 131"/>
            <p:cNvCxnSpPr>
              <a:stCxn id="143" idx="1"/>
            </p:cNvCxnSpPr>
            <p:nvPr/>
          </p:nvCxnSpPr>
          <p:spPr>
            <a:xfrm flipH="1">
              <a:off x="7092280" y="1013365"/>
              <a:ext cx="568925" cy="32740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3" name="Rak pil 132"/>
            <p:cNvCxnSpPr>
              <a:stCxn id="141" idx="1"/>
            </p:cNvCxnSpPr>
            <p:nvPr/>
          </p:nvCxnSpPr>
          <p:spPr>
            <a:xfrm flipH="1">
              <a:off x="7092280" y="1168638"/>
              <a:ext cx="711314" cy="17213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46" name="Grupp 145"/>
          <p:cNvGrpSpPr/>
          <p:nvPr/>
        </p:nvGrpSpPr>
        <p:grpSpPr>
          <a:xfrm>
            <a:off x="6855401" y="2967976"/>
            <a:ext cx="1391925" cy="679512"/>
            <a:chOff x="7092280" y="564627"/>
            <a:chExt cx="1391925" cy="906016"/>
          </a:xfrm>
        </p:grpSpPr>
        <p:grpSp>
          <p:nvGrpSpPr>
            <p:cNvPr id="147" name="Grupp 146"/>
            <p:cNvGrpSpPr/>
            <p:nvPr/>
          </p:nvGrpSpPr>
          <p:grpSpPr>
            <a:xfrm>
              <a:off x="7518816" y="564627"/>
              <a:ext cx="965389" cy="906016"/>
              <a:chOff x="7308304" y="764704"/>
              <a:chExt cx="1033264" cy="889248"/>
            </a:xfrm>
          </p:grpSpPr>
          <p:grpSp>
            <p:nvGrpSpPr>
              <p:cNvPr id="152" name="Grupp 151"/>
              <p:cNvGrpSpPr/>
              <p:nvPr/>
            </p:nvGrpSpPr>
            <p:grpSpPr>
              <a:xfrm>
                <a:off x="7308304" y="764704"/>
                <a:ext cx="576064" cy="432048"/>
                <a:chOff x="7308304" y="764704"/>
                <a:chExt cx="576064" cy="432048"/>
              </a:xfrm>
            </p:grpSpPr>
            <p:sp>
              <p:nvSpPr>
                <p:cNvPr id="162" name="Cylinder 161"/>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63" name="Rektangel 162"/>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1</a:t>
                  </a:r>
                </a:p>
              </p:txBody>
            </p:sp>
          </p:grpSp>
          <p:grpSp>
            <p:nvGrpSpPr>
              <p:cNvPr id="153" name="Grupp 152"/>
              <p:cNvGrpSpPr/>
              <p:nvPr/>
            </p:nvGrpSpPr>
            <p:grpSpPr>
              <a:xfrm>
                <a:off x="7460704" y="917104"/>
                <a:ext cx="576064" cy="432048"/>
                <a:chOff x="7308304" y="764704"/>
                <a:chExt cx="576064" cy="432048"/>
              </a:xfrm>
            </p:grpSpPr>
            <p:sp>
              <p:nvSpPr>
                <p:cNvPr id="160" name="Cylinder 159"/>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61" name="Rektangel 160"/>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2</a:t>
                  </a:r>
                </a:p>
              </p:txBody>
            </p:sp>
          </p:grpSp>
          <p:grpSp>
            <p:nvGrpSpPr>
              <p:cNvPr id="154" name="Grupp 153"/>
              <p:cNvGrpSpPr/>
              <p:nvPr/>
            </p:nvGrpSpPr>
            <p:grpSpPr>
              <a:xfrm>
                <a:off x="7613104" y="1069504"/>
                <a:ext cx="576064" cy="432048"/>
                <a:chOff x="7308304" y="764704"/>
                <a:chExt cx="576064" cy="432048"/>
              </a:xfrm>
            </p:grpSpPr>
            <p:sp>
              <p:nvSpPr>
                <p:cNvPr id="158" name="Cylinder 157"/>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59" name="Rektangel 158"/>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a:t>
                  </a:r>
                </a:p>
              </p:txBody>
            </p:sp>
          </p:grpSp>
          <p:grpSp>
            <p:nvGrpSpPr>
              <p:cNvPr id="155" name="Grupp 154"/>
              <p:cNvGrpSpPr/>
              <p:nvPr/>
            </p:nvGrpSpPr>
            <p:grpSpPr>
              <a:xfrm>
                <a:off x="7765504" y="1221904"/>
                <a:ext cx="576064" cy="432048"/>
                <a:chOff x="7308304" y="764704"/>
                <a:chExt cx="576064" cy="432048"/>
              </a:xfrm>
            </p:grpSpPr>
            <p:sp>
              <p:nvSpPr>
                <p:cNvPr id="156" name="Cylinder 155"/>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57" name="Rektangel 156"/>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n</a:t>
                  </a:r>
                </a:p>
              </p:txBody>
            </p:sp>
          </p:grpSp>
        </p:grpSp>
        <p:cxnSp>
          <p:nvCxnSpPr>
            <p:cNvPr id="148" name="Rak pil 147"/>
            <p:cNvCxnSpPr>
              <a:stCxn id="163" idx="1"/>
            </p:cNvCxnSpPr>
            <p:nvPr/>
          </p:nvCxnSpPr>
          <p:spPr>
            <a:xfrm flipH="1">
              <a:off x="7092280" y="858091"/>
              <a:ext cx="426536" cy="48267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49" name="Rak pil 148"/>
            <p:cNvCxnSpPr>
              <a:stCxn id="157" idx="1"/>
            </p:cNvCxnSpPr>
            <p:nvPr/>
          </p:nvCxnSpPr>
          <p:spPr>
            <a:xfrm flipH="1">
              <a:off x="7092280" y="1323912"/>
              <a:ext cx="853703" cy="1685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0" name="Rak pil 149"/>
            <p:cNvCxnSpPr>
              <a:stCxn id="161" idx="1"/>
            </p:cNvCxnSpPr>
            <p:nvPr/>
          </p:nvCxnSpPr>
          <p:spPr>
            <a:xfrm flipH="1">
              <a:off x="7092280" y="1013365"/>
              <a:ext cx="568925" cy="32740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1" name="Rak pil 150"/>
            <p:cNvCxnSpPr>
              <a:stCxn id="159" idx="1"/>
            </p:cNvCxnSpPr>
            <p:nvPr/>
          </p:nvCxnSpPr>
          <p:spPr>
            <a:xfrm flipH="1">
              <a:off x="7092280" y="1168638"/>
              <a:ext cx="711314" cy="17213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64" name="Grupp 163"/>
          <p:cNvGrpSpPr/>
          <p:nvPr/>
        </p:nvGrpSpPr>
        <p:grpSpPr>
          <a:xfrm>
            <a:off x="6840617" y="3337037"/>
            <a:ext cx="1391925" cy="679512"/>
            <a:chOff x="7092280" y="564627"/>
            <a:chExt cx="1391925" cy="906016"/>
          </a:xfrm>
        </p:grpSpPr>
        <p:grpSp>
          <p:nvGrpSpPr>
            <p:cNvPr id="165" name="Grupp 164"/>
            <p:cNvGrpSpPr/>
            <p:nvPr/>
          </p:nvGrpSpPr>
          <p:grpSpPr>
            <a:xfrm>
              <a:off x="7518816" y="564627"/>
              <a:ext cx="965389" cy="906016"/>
              <a:chOff x="7308304" y="764704"/>
              <a:chExt cx="1033264" cy="889248"/>
            </a:xfrm>
          </p:grpSpPr>
          <p:grpSp>
            <p:nvGrpSpPr>
              <p:cNvPr id="170" name="Grupp 169"/>
              <p:cNvGrpSpPr/>
              <p:nvPr/>
            </p:nvGrpSpPr>
            <p:grpSpPr>
              <a:xfrm>
                <a:off x="7308304" y="764704"/>
                <a:ext cx="576064" cy="432048"/>
                <a:chOff x="7308304" y="764704"/>
                <a:chExt cx="576064" cy="432048"/>
              </a:xfrm>
            </p:grpSpPr>
            <p:sp>
              <p:nvSpPr>
                <p:cNvPr id="180" name="Cylinder 179"/>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81" name="Rektangel 180"/>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1</a:t>
                  </a:r>
                </a:p>
              </p:txBody>
            </p:sp>
          </p:grpSp>
          <p:grpSp>
            <p:nvGrpSpPr>
              <p:cNvPr id="171" name="Grupp 170"/>
              <p:cNvGrpSpPr/>
              <p:nvPr/>
            </p:nvGrpSpPr>
            <p:grpSpPr>
              <a:xfrm>
                <a:off x="7460704" y="917104"/>
                <a:ext cx="576064" cy="432048"/>
                <a:chOff x="7308304" y="764704"/>
                <a:chExt cx="576064" cy="432048"/>
              </a:xfrm>
            </p:grpSpPr>
            <p:sp>
              <p:nvSpPr>
                <p:cNvPr id="178" name="Cylinder 177"/>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79" name="Rektangel 178"/>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2</a:t>
                  </a:r>
                </a:p>
              </p:txBody>
            </p:sp>
          </p:grpSp>
          <p:grpSp>
            <p:nvGrpSpPr>
              <p:cNvPr id="172" name="Grupp 171"/>
              <p:cNvGrpSpPr/>
              <p:nvPr/>
            </p:nvGrpSpPr>
            <p:grpSpPr>
              <a:xfrm>
                <a:off x="7613104" y="1069504"/>
                <a:ext cx="576064" cy="432048"/>
                <a:chOff x="7308304" y="764704"/>
                <a:chExt cx="576064" cy="432048"/>
              </a:xfrm>
            </p:grpSpPr>
            <p:sp>
              <p:nvSpPr>
                <p:cNvPr id="176" name="Cylinder 175"/>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77" name="Rektangel 176"/>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a:t>
                  </a:r>
                </a:p>
              </p:txBody>
            </p:sp>
          </p:grpSp>
          <p:grpSp>
            <p:nvGrpSpPr>
              <p:cNvPr id="173" name="Grupp 172"/>
              <p:cNvGrpSpPr/>
              <p:nvPr/>
            </p:nvGrpSpPr>
            <p:grpSpPr>
              <a:xfrm>
                <a:off x="7765504" y="1221904"/>
                <a:ext cx="576064" cy="432048"/>
                <a:chOff x="7308304" y="764704"/>
                <a:chExt cx="576064" cy="432048"/>
              </a:xfrm>
            </p:grpSpPr>
            <p:sp>
              <p:nvSpPr>
                <p:cNvPr id="174" name="Cylinder 173"/>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75" name="Rektangel 174"/>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n</a:t>
                  </a:r>
                </a:p>
              </p:txBody>
            </p:sp>
          </p:grpSp>
        </p:grpSp>
        <p:cxnSp>
          <p:nvCxnSpPr>
            <p:cNvPr id="166" name="Rak pil 165"/>
            <p:cNvCxnSpPr>
              <a:stCxn id="181" idx="1"/>
            </p:cNvCxnSpPr>
            <p:nvPr/>
          </p:nvCxnSpPr>
          <p:spPr>
            <a:xfrm flipH="1">
              <a:off x="7092280" y="858091"/>
              <a:ext cx="426536" cy="48267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7" name="Rak pil 166"/>
            <p:cNvCxnSpPr>
              <a:stCxn id="175" idx="1"/>
            </p:cNvCxnSpPr>
            <p:nvPr/>
          </p:nvCxnSpPr>
          <p:spPr>
            <a:xfrm flipH="1">
              <a:off x="7092280" y="1323912"/>
              <a:ext cx="853703" cy="1685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8" name="Rak pil 167"/>
            <p:cNvCxnSpPr>
              <a:stCxn id="179" idx="1"/>
            </p:cNvCxnSpPr>
            <p:nvPr/>
          </p:nvCxnSpPr>
          <p:spPr>
            <a:xfrm flipH="1">
              <a:off x="7092280" y="1013365"/>
              <a:ext cx="568925" cy="32740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9" name="Rak pil 168"/>
            <p:cNvCxnSpPr>
              <a:stCxn id="177" idx="1"/>
            </p:cNvCxnSpPr>
            <p:nvPr/>
          </p:nvCxnSpPr>
          <p:spPr>
            <a:xfrm flipH="1">
              <a:off x="7092280" y="1168638"/>
              <a:ext cx="711314" cy="17213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82" name="Grupp 181"/>
          <p:cNvGrpSpPr/>
          <p:nvPr/>
        </p:nvGrpSpPr>
        <p:grpSpPr>
          <a:xfrm>
            <a:off x="6855401" y="3721596"/>
            <a:ext cx="1391925" cy="679512"/>
            <a:chOff x="7092280" y="564627"/>
            <a:chExt cx="1391925" cy="906016"/>
          </a:xfrm>
        </p:grpSpPr>
        <p:grpSp>
          <p:nvGrpSpPr>
            <p:cNvPr id="183" name="Grupp 182"/>
            <p:cNvGrpSpPr/>
            <p:nvPr/>
          </p:nvGrpSpPr>
          <p:grpSpPr>
            <a:xfrm>
              <a:off x="7518816" y="564627"/>
              <a:ext cx="965389" cy="906016"/>
              <a:chOff x="7308304" y="764704"/>
              <a:chExt cx="1033264" cy="889248"/>
            </a:xfrm>
          </p:grpSpPr>
          <p:grpSp>
            <p:nvGrpSpPr>
              <p:cNvPr id="188" name="Grupp 187"/>
              <p:cNvGrpSpPr/>
              <p:nvPr/>
            </p:nvGrpSpPr>
            <p:grpSpPr>
              <a:xfrm>
                <a:off x="7308304" y="764704"/>
                <a:ext cx="576064" cy="432048"/>
                <a:chOff x="7308304" y="764704"/>
                <a:chExt cx="576064" cy="432048"/>
              </a:xfrm>
            </p:grpSpPr>
            <p:sp>
              <p:nvSpPr>
                <p:cNvPr id="198" name="Cylinder 197"/>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99" name="Rektangel 198"/>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1</a:t>
                  </a:r>
                </a:p>
              </p:txBody>
            </p:sp>
          </p:grpSp>
          <p:grpSp>
            <p:nvGrpSpPr>
              <p:cNvPr id="189" name="Grupp 188"/>
              <p:cNvGrpSpPr/>
              <p:nvPr/>
            </p:nvGrpSpPr>
            <p:grpSpPr>
              <a:xfrm>
                <a:off x="7460704" y="917104"/>
                <a:ext cx="576064" cy="432048"/>
                <a:chOff x="7308304" y="764704"/>
                <a:chExt cx="576064" cy="432048"/>
              </a:xfrm>
            </p:grpSpPr>
            <p:sp>
              <p:nvSpPr>
                <p:cNvPr id="196" name="Cylinder 195"/>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97" name="Rektangel 196"/>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2</a:t>
                  </a:r>
                </a:p>
              </p:txBody>
            </p:sp>
          </p:grpSp>
          <p:grpSp>
            <p:nvGrpSpPr>
              <p:cNvPr id="190" name="Grupp 189"/>
              <p:cNvGrpSpPr/>
              <p:nvPr/>
            </p:nvGrpSpPr>
            <p:grpSpPr>
              <a:xfrm>
                <a:off x="7613104" y="1069504"/>
                <a:ext cx="576064" cy="432048"/>
                <a:chOff x="7308304" y="764704"/>
                <a:chExt cx="576064" cy="432048"/>
              </a:xfrm>
            </p:grpSpPr>
            <p:sp>
              <p:nvSpPr>
                <p:cNvPr id="194" name="Cylinder 193"/>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95" name="Rektangel 194"/>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a:t>
                  </a:r>
                </a:p>
              </p:txBody>
            </p:sp>
          </p:grpSp>
          <p:grpSp>
            <p:nvGrpSpPr>
              <p:cNvPr id="191" name="Grupp 190"/>
              <p:cNvGrpSpPr/>
              <p:nvPr/>
            </p:nvGrpSpPr>
            <p:grpSpPr>
              <a:xfrm>
                <a:off x="7765504" y="1221904"/>
                <a:ext cx="576064" cy="432048"/>
                <a:chOff x="7308304" y="764704"/>
                <a:chExt cx="576064" cy="432048"/>
              </a:xfrm>
            </p:grpSpPr>
            <p:sp>
              <p:nvSpPr>
                <p:cNvPr id="192" name="Cylinder 191"/>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93" name="Rektangel 192"/>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n</a:t>
                  </a:r>
                </a:p>
              </p:txBody>
            </p:sp>
          </p:grpSp>
        </p:grpSp>
        <p:cxnSp>
          <p:nvCxnSpPr>
            <p:cNvPr id="184" name="Rak pil 183"/>
            <p:cNvCxnSpPr>
              <a:stCxn id="199" idx="1"/>
            </p:cNvCxnSpPr>
            <p:nvPr/>
          </p:nvCxnSpPr>
          <p:spPr>
            <a:xfrm flipH="1">
              <a:off x="7092280" y="858091"/>
              <a:ext cx="426536" cy="48267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5" name="Rak pil 184"/>
            <p:cNvCxnSpPr>
              <a:stCxn id="193" idx="1"/>
            </p:cNvCxnSpPr>
            <p:nvPr/>
          </p:nvCxnSpPr>
          <p:spPr>
            <a:xfrm flipH="1">
              <a:off x="7092280" y="1323912"/>
              <a:ext cx="853703" cy="1685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6" name="Rak pil 185"/>
            <p:cNvCxnSpPr>
              <a:stCxn id="197" idx="1"/>
            </p:cNvCxnSpPr>
            <p:nvPr/>
          </p:nvCxnSpPr>
          <p:spPr>
            <a:xfrm flipH="1">
              <a:off x="7092280" y="1013365"/>
              <a:ext cx="568925" cy="32740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7" name="Rak pil 186"/>
            <p:cNvCxnSpPr>
              <a:stCxn id="195" idx="1"/>
            </p:cNvCxnSpPr>
            <p:nvPr/>
          </p:nvCxnSpPr>
          <p:spPr>
            <a:xfrm flipH="1">
              <a:off x="7092280" y="1168638"/>
              <a:ext cx="711314" cy="17213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200" name="Grupp 199"/>
          <p:cNvGrpSpPr/>
          <p:nvPr/>
        </p:nvGrpSpPr>
        <p:grpSpPr>
          <a:xfrm>
            <a:off x="6855401" y="4122698"/>
            <a:ext cx="1391925" cy="679512"/>
            <a:chOff x="7092280" y="564627"/>
            <a:chExt cx="1391925" cy="906016"/>
          </a:xfrm>
        </p:grpSpPr>
        <p:grpSp>
          <p:nvGrpSpPr>
            <p:cNvPr id="201" name="Grupp 200"/>
            <p:cNvGrpSpPr/>
            <p:nvPr/>
          </p:nvGrpSpPr>
          <p:grpSpPr>
            <a:xfrm>
              <a:off x="7518816" y="564627"/>
              <a:ext cx="965389" cy="906016"/>
              <a:chOff x="7308304" y="764704"/>
              <a:chExt cx="1033264" cy="889248"/>
            </a:xfrm>
          </p:grpSpPr>
          <p:grpSp>
            <p:nvGrpSpPr>
              <p:cNvPr id="206" name="Grupp 205"/>
              <p:cNvGrpSpPr/>
              <p:nvPr/>
            </p:nvGrpSpPr>
            <p:grpSpPr>
              <a:xfrm>
                <a:off x="7308304" y="764704"/>
                <a:ext cx="576064" cy="432048"/>
                <a:chOff x="7308304" y="764704"/>
                <a:chExt cx="576064" cy="432048"/>
              </a:xfrm>
            </p:grpSpPr>
            <p:sp>
              <p:nvSpPr>
                <p:cNvPr id="216" name="Cylinder 215"/>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217" name="Rektangel 216"/>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1</a:t>
                  </a:r>
                </a:p>
              </p:txBody>
            </p:sp>
          </p:grpSp>
          <p:grpSp>
            <p:nvGrpSpPr>
              <p:cNvPr id="207" name="Grupp 206"/>
              <p:cNvGrpSpPr/>
              <p:nvPr/>
            </p:nvGrpSpPr>
            <p:grpSpPr>
              <a:xfrm>
                <a:off x="7460704" y="917104"/>
                <a:ext cx="576064" cy="432048"/>
                <a:chOff x="7308304" y="764704"/>
                <a:chExt cx="576064" cy="432048"/>
              </a:xfrm>
            </p:grpSpPr>
            <p:sp>
              <p:nvSpPr>
                <p:cNvPr id="214" name="Cylinder 213"/>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215" name="Rektangel 214"/>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2</a:t>
                  </a:r>
                </a:p>
              </p:txBody>
            </p:sp>
          </p:grpSp>
          <p:grpSp>
            <p:nvGrpSpPr>
              <p:cNvPr id="208" name="Grupp 207"/>
              <p:cNvGrpSpPr/>
              <p:nvPr/>
            </p:nvGrpSpPr>
            <p:grpSpPr>
              <a:xfrm>
                <a:off x="7613104" y="1069504"/>
                <a:ext cx="576064" cy="432048"/>
                <a:chOff x="7308304" y="764704"/>
                <a:chExt cx="576064" cy="432048"/>
              </a:xfrm>
            </p:grpSpPr>
            <p:sp>
              <p:nvSpPr>
                <p:cNvPr id="212" name="Cylinder 211"/>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213" name="Rektangel 212"/>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a:t>
                  </a:r>
                </a:p>
              </p:txBody>
            </p:sp>
          </p:grpSp>
          <p:grpSp>
            <p:nvGrpSpPr>
              <p:cNvPr id="209" name="Grupp 208"/>
              <p:cNvGrpSpPr/>
              <p:nvPr/>
            </p:nvGrpSpPr>
            <p:grpSpPr>
              <a:xfrm>
                <a:off x="7765504" y="1221904"/>
                <a:ext cx="576064" cy="432048"/>
                <a:chOff x="7308304" y="764704"/>
                <a:chExt cx="576064" cy="432048"/>
              </a:xfrm>
            </p:grpSpPr>
            <p:sp>
              <p:nvSpPr>
                <p:cNvPr id="210" name="Cylinder 209"/>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211" name="Rektangel 210"/>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n</a:t>
                  </a:r>
                </a:p>
              </p:txBody>
            </p:sp>
          </p:grpSp>
        </p:grpSp>
        <p:cxnSp>
          <p:nvCxnSpPr>
            <p:cNvPr id="202" name="Rak pil 201"/>
            <p:cNvCxnSpPr>
              <a:stCxn id="217" idx="1"/>
            </p:cNvCxnSpPr>
            <p:nvPr/>
          </p:nvCxnSpPr>
          <p:spPr>
            <a:xfrm flipH="1">
              <a:off x="7092280" y="858091"/>
              <a:ext cx="426536" cy="48267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3" name="Rak pil 202"/>
            <p:cNvCxnSpPr>
              <a:stCxn id="211" idx="1"/>
            </p:cNvCxnSpPr>
            <p:nvPr/>
          </p:nvCxnSpPr>
          <p:spPr>
            <a:xfrm flipH="1">
              <a:off x="7092280" y="1323912"/>
              <a:ext cx="853703" cy="1685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4" name="Rak pil 203"/>
            <p:cNvCxnSpPr>
              <a:stCxn id="215" idx="1"/>
            </p:cNvCxnSpPr>
            <p:nvPr/>
          </p:nvCxnSpPr>
          <p:spPr>
            <a:xfrm flipH="1">
              <a:off x="7092280" y="1013365"/>
              <a:ext cx="568925" cy="32740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5" name="Rak pil 204"/>
            <p:cNvCxnSpPr>
              <a:stCxn id="213" idx="1"/>
            </p:cNvCxnSpPr>
            <p:nvPr/>
          </p:nvCxnSpPr>
          <p:spPr>
            <a:xfrm flipH="1">
              <a:off x="7092280" y="1168638"/>
              <a:ext cx="711314" cy="17213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218" name="Grupp 217"/>
          <p:cNvGrpSpPr/>
          <p:nvPr/>
        </p:nvGrpSpPr>
        <p:grpSpPr>
          <a:xfrm>
            <a:off x="7138190" y="4698482"/>
            <a:ext cx="1391925" cy="679512"/>
            <a:chOff x="7092280" y="564627"/>
            <a:chExt cx="1391925" cy="906016"/>
          </a:xfrm>
        </p:grpSpPr>
        <p:grpSp>
          <p:nvGrpSpPr>
            <p:cNvPr id="219" name="Grupp 218"/>
            <p:cNvGrpSpPr/>
            <p:nvPr/>
          </p:nvGrpSpPr>
          <p:grpSpPr>
            <a:xfrm>
              <a:off x="7518816" y="564627"/>
              <a:ext cx="965389" cy="906016"/>
              <a:chOff x="7308304" y="764704"/>
              <a:chExt cx="1033264" cy="889248"/>
            </a:xfrm>
          </p:grpSpPr>
          <p:grpSp>
            <p:nvGrpSpPr>
              <p:cNvPr id="224" name="Grupp 223"/>
              <p:cNvGrpSpPr/>
              <p:nvPr/>
            </p:nvGrpSpPr>
            <p:grpSpPr>
              <a:xfrm>
                <a:off x="7308304" y="764704"/>
                <a:ext cx="576064" cy="432048"/>
                <a:chOff x="7308304" y="764704"/>
                <a:chExt cx="576064" cy="432048"/>
              </a:xfrm>
            </p:grpSpPr>
            <p:sp>
              <p:nvSpPr>
                <p:cNvPr id="234" name="Cylinder 233"/>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235" name="Rektangel 234"/>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1</a:t>
                  </a:r>
                </a:p>
              </p:txBody>
            </p:sp>
          </p:grpSp>
          <p:grpSp>
            <p:nvGrpSpPr>
              <p:cNvPr id="225" name="Grupp 224"/>
              <p:cNvGrpSpPr/>
              <p:nvPr/>
            </p:nvGrpSpPr>
            <p:grpSpPr>
              <a:xfrm>
                <a:off x="7460704" y="917104"/>
                <a:ext cx="576064" cy="432048"/>
                <a:chOff x="7308304" y="764704"/>
                <a:chExt cx="576064" cy="432048"/>
              </a:xfrm>
            </p:grpSpPr>
            <p:sp>
              <p:nvSpPr>
                <p:cNvPr id="232" name="Cylinder 231"/>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233" name="Rektangel 232"/>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2</a:t>
                  </a:r>
                </a:p>
              </p:txBody>
            </p:sp>
          </p:grpSp>
          <p:grpSp>
            <p:nvGrpSpPr>
              <p:cNvPr id="226" name="Grupp 225"/>
              <p:cNvGrpSpPr/>
              <p:nvPr/>
            </p:nvGrpSpPr>
            <p:grpSpPr>
              <a:xfrm>
                <a:off x="7613104" y="1069504"/>
                <a:ext cx="576064" cy="432048"/>
                <a:chOff x="7308304" y="764704"/>
                <a:chExt cx="576064" cy="432048"/>
              </a:xfrm>
            </p:grpSpPr>
            <p:sp>
              <p:nvSpPr>
                <p:cNvPr id="230" name="Cylinder 229"/>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231" name="Rektangel 230"/>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a:t>
                  </a:r>
                </a:p>
              </p:txBody>
            </p:sp>
          </p:grpSp>
          <p:grpSp>
            <p:nvGrpSpPr>
              <p:cNvPr id="227" name="Grupp 226"/>
              <p:cNvGrpSpPr/>
              <p:nvPr/>
            </p:nvGrpSpPr>
            <p:grpSpPr>
              <a:xfrm>
                <a:off x="7765504" y="1221904"/>
                <a:ext cx="576064" cy="432048"/>
                <a:chOff x="7308304" y="764704"/>
                <a:chExt cx="576064" cy="432048"/>
              </a:xfrm>
            </p:grpSpPr>
            <p:sp>
              <p:nvSpPr>
                <p:cNvPr id="228" name="Cylinder 227"/>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229" name="Rektangel 228"/>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n</a:t>
                  </a:r>
                </a:p>
              </p:txBody>
            </p:sp>
          </p:grpSp>
        </p:grpSp>
        <p:cxnSp>
          <p:nvCxnSpPr>
            <p:cNvPr id="220" name="Rak pil 219"/>
            <p:cNvCxnSpPr>
              <a:stCxn id="235" idx="1"/>
            </p:cNvCxnSpPr>
            <p:nvPr/>
          </p:nvCxnSpPr>
          <p:spPr>
            <a:xfrm flipH="1">
              <a:off x="7092280" y="858091"/>
              <a:ext cx="426536" cy="48267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1" name="Rak pil 220"/>
            <p:cNvCxnSpPr>
              <a:stCxn id="229" idx="1"/>
            </p:cNvCxnSpPr>
            <p:nvPr/>
          </p:nvCxnSpPr>
          <p:spPr>
            <a:xfrm flipH="1">
              <a:off x="7092280" y="1323912"/>
              <a:ext cx="853703" cy="1685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2" name="Rak pil 221"/>
            <p:cNvCxnSpPr>
              <a:stCxn id="233" idx="1"/>
            </p:cNvCxnSpPr>
            <p:nvPr/>
          </p:nvCxnSpPr>
          <p:spPr>
            <a:xfrm flipH="1">
              <a:off x="7092280" y="1013365"/>
              <a:ext cx="568925" cy="32740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3" name="Rak pil 222"/>
            <p:cNvCxnSpPr>
              <a:stCxn id="231" idx="1"/>
            </p:cNvCxnSpPr>
            <p:nvPr/>
          </p:nvCxnSpPr>
          <p:spPr>
            <a:xfrm flipH="1">
              <a:off x="7092280" y="1168638"/>
              <a:ext cx="711314" cy="17213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sp>
        <p:nvSpPr>
          <p:cNvPr id="240" name="Rektangel 239"/>
          <p:cNvSpPr/>
          <p:nvPr/>
        </p:nvSpPr>
        <p:spPr>
          <a:xfrm>
            <a:off x="1240731" y="4023066"/>
            <a:ext cx="756084" cy="20764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sz="788" b="1" dirty="0">
                <a:solidFill>
                  <a:schemeClr val="bg1"/>
                </a:solidFill>
              </a:rPr>
              <a:t>PMO/ JIII</a:t>
            </a:r>
            <a:endParaRPr lang="sv-SE" sz="2700" b="1" dirty="0">
              <a:solidFill>
                <a:schemeClr val="bg1"/>
              </a:solidFill>
            </a:endParaRPr>
          </a:p>
        </p:txBody>
      </p:sp>
      <p:sp>
        <p:nvSpPr>
          <p:cNvPr id="241" name="Förutbestämd process 240"/>
          <p:cNvSpPr/>
          <p:nvPr/>
        </p:nvSpPr>
        <p:spPr>
          <a:xfrm>
            <a:off x="1924807" y="4062649"/>
            <a:ext cx="324036" cy="108012"/>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sv-S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sv-SE" sz="788" dirty="0"/>
              <a:t>x</a:t>
            </a:r>
          </a:p>
        </p:txBody>
      </p:sp>
      <p:sp>
        <p:nvSpPr>
          <p:cNvPr id="246" name="Rektangel 245"/>
          <p:cNvSpPr/>
          <p:nvPr/>
        </p:nvSpPr>
        <p:spPr>
          <a:xfrm>
            <a:off x="1240731" y="4347102"/>
            <a:ext cx="756084" cy="1766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sz="788" b="1" dirty="0">
                <a:solidFill>
                  <a:schemeClr val="bg1"/>
                </a:solidFill>
              </a:rPr>
              <a:t>(…)</a:t>
            </a:r>
            <a:endParaRPr lang="sv-SE" sz="2700" b="1" dirty="0">
              <a:solidFill>
                <a:schemeClr val="bg1"/>
              </a:solidFill>
            </a:endParaRPr>
          </a:p>
        </p:txBody>
      </p:sp>
      <p:sp>
        <p:nvSpPr>
          <p:cNvPr id="247" name="Förutbestämd process 246"/>
          <p:cNvSpPr/>
          <p:nvPr/>
        </p:nvSpPr>
        <p:spPr>
          <a:xfrm>
            <a:off x="1841859" y="4381445"/>
            <a:ext cx="324036" cy="108012"/>
          </a:xfrm>
          <a:prstGeom prst="flowChartPredefinedProcess">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sv-S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sv-SE" sz="788" dirty="0"/>
              <a:t>x</a:t>
            </a:r>
          </a:p>
        </p:txBody>
      </p:sp>
      <p:sp>
        <p:nvSpPr>
          <p:cNvPr id="253" name="Rektangel 252"/>
          <p:cNvSpPr/>
          <p:nvPr/>
        </p:nvSpPr>
        <p:spPr>
          <a:xfrm>
            <a:off x="1240733" y="4677426"/>
            <a:ext cx="763145" cy="155730"/>
          </a:xfrm>
          <a:prstGeom prst="rect">
            <a:avLst/>
          </a:prstGeom>
          <a:ln w="3175">
            <a:prstDash val="dash"/>
          </a:ln>
        </p:spPr>
        <p:style>
          <a:lnRef idx="1">
            <a:schemeClr val="accent1"/>
          </a:lnRef>
          <a:fillRef idx="2">
            <a:schemeClr val="accent1"/>
          </a:fillRef>
          <a:effectRef idx="1">
            <a:schemeClr val="accent1"/>
          </a:effectRef>
          <a:fontRef idx="minor">
            <a:schemeClr val="dk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sz="788" b="1" dirty="0">
                <a:solidFill>
                  <a:schemeClr val="bg1"/>
                </a:solidFill>
              </a:rPr>
              <a:t>(…)</a:t>
            </a:r>
            <a:endParaRPr lang="sv-SE" sz="2700" b="1" dirty="0">
              <a:solidFill>
                <a:schemeClr val="bg1"/>
              </a:solidFill>
            </a:endParaRPr>
          </a:p>
        </p:txBody>
      </p:sp>
      <p:sp>
        <p:nvSpPr>
          <p:cNvPr id="254" name="Förutbestämd process 253"/>
          <p:cNvSpPr/>
          <p:nvPr/>
        </p:nvSpPr>
        <p:spPr>
          <a:xfrm>
            <a:off x="1797366" y="4717009"/>
            <a:ext cx="324036" cy="74721"/>
          </a:xfrm>
          <a:prstGeom prst="flowChartPredefinedProcess">
            <a:avLst/>
          </a:prstGeom>
          <a:ln w="6350">
            <a:solidFill>
              <a:schemeClr val="bg1">
                <a:lumMod val="65000"/>
              </a:schemeClr>
            </a:solidFill>
            <a:prstDash val="dash"/>
          </a:ln>
        </p:spPr>
        <p:style>
          <a:lnRef idx="1">
            <a:schemeClr val="accent1"/>
          </a:lnRef>
          <a:fillRef idx="2">
            <a:schemeClr val="accent1"/>
          </a:fillRef>
          <a:effectRef idx="1">
            <a:schemeClr val="accent1"/>
          </a:effectRef>
          <a:fontRef idx="minor">
            <a:schemeClr val="dk1"/>
          </a:fontRef>
        </p:style>
        <p:txBody>
          <a:bodyPr rtlCol="0" anchor="ctr"/>
          <a:lstStyle>
            <a:defPPr>
              <a:defRPr lang="sv-S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sv-SE" sz="788" dirty="0"/>
              <a:t>x</a:t>
            </a:r>
          </a:p>
        </p:txBody>
      </p:sp>
      <p:sp>
        <p:nvSpPr>
          <p:cNvPr id="2" name="textruta 1"/>
          <p:cNvSpPr txBox="1"/>
          <p:nvPr/>
        </p:nvSpPr>
        <p:spPr>
          <a:xfrm>
            <a:off x="7267155" y="1330247"/>
            <a:ext cx="1580422" cy="415498"/>
          </a:xfrm>
          <a:prstGeom prst="rect">
            <a:avLst/>
          </a:prstGeom>
          <a:noFill/>
        </p:spPr>
        <p:txBody>
          <a:bodyPr wrap="square" rtlCol="0">
            <a:spAutoFit/>
          </a:bodyPr>
          <a:lstStyle/>
          <a:p>
            <a:pPr algn="ctr"/>
            <a:r>
              <a:rPr lang="sv-SE" sz="1050" dirty="0"/>
              <a:t>Runt 100 kvalitetsregister</a:t>
            </a:r>
          </a:p>
        </p:txBody>
      </p:sp>
      <p:sp>
        <p:nvSpPr>
          <p:cNvPr id="245" name="textruta 244"/>
          <p:cNvSpPr txBox="1"/>
          <p:nvPr/>
        </p:nvSpPr>
        <p:spPr>
          <a:xfrm>
            <a:off x="5199241" y="1722661"/>
            <a:ext cx="2011958" cy="415498"/>
          </a:xfrm>
          <a:prstGeom prst="rect">
            <a:avLst/>
          </a:prstGeom>
          <a:noFill/>
        </p:spPr>
        <p:txBody>
          <a:bodyPr wrap="square" rtlCol="0">
            <a:spAutoFit/>
          </a:bodyPr>
          <a:lstStyle/>
          <a:p>
            <a:pPr algn="ctr"/>
            <a:r>
              <a:rPr lang="sv-SE" sz="1050" dirty="0"/>
              <a:t>registercentra  och andra IT-leverantörer</a:t>
            </a:r>
          </a:p>
        </p:txBody>
      </p:sp>
      <p:sp>
        <p:nvSpPr>
          <p:cNvPr id="250" name="textruta 249"/>
          <p:cNvSpPr txBox="1"/>
          <p:nvPr/>
        </p:nvSpPr>
        <p:spPr>
          <a:xfrm>
            <a:off x="251521" y="1731005"/>
            <a:ext cx="2011958" cy="415498"/>
          </a:xfrm>
          <a:prstGeom prst="rect">
            <a:avLst/>
          </a:prstGeom>
          <a:noFill/>
        </p:spPr>
        <p:txBody>
          <a:bodyPr wrap="square" rtlCol="0">
            <a:spAutoFit/>
          </a:bodyPr>
          <a:lstStyle/>
          <a:p>
            <a:pPr algn="ctr"/>
            <a:r>
              <a:rPr lang="sv-SE" sz="1050" dirty="0"/>
              <a:t>Vårdens dokumentationssystem</a:t>
            </a:r>
          </a:p>
        </p:txBody>
      </p:sp>
      <p:cxnSp>
        <p:nvCxnSpPr>
          <p:cNvPr id="265" name="Rak pil 264"/>
          <p:cNvCxnSpPr>
            <a:stCxn id="71" idx="3"/>
            <a:endCxn id="25" idx="1"/>
          </p:cNvCxnSpPr>
          <p:nvPr/>
        </p:nvCxnSpPr>
        <p:spPr>
          <a:xfrm flipV="1">
            <a:off x="2248843" y="2366390"/>
            <a:ext cx="3744416" cy="297870"/>
          </a:xfrm>
          <a:prstGeom prst="straightConnector1">
            <a:avLst/>
          </a:prstGeom>
          <a:ln>
            <a:solidFill>
              <a:srgbClr val="92D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6" name="Rak pil 265"/>
          <p:cNvCxnSpPr>
            <a:stCxn id="71" idx="3"/>
            <a:endCxn id="21" idx="1"/>
          </p:cNvCxnSpPr>
          <p:nvPr/>
        </p:nvCxnSpPr>
        <p:spPr>
          <a:xfrm>
            <a:off x="2248843" y="2664260"/>
            <a:ext cx="3744416" cy="80172"/>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67" name="Rak pil 266"/>
          <p:cNvCxnSpPr>
            <a:stCxn id="71" idx="3"/>
            <a:endCxn id="26" idx="1"/>
          </p:cNvCxnSpPr>
          <p:nvPr/>
        </p:nvCxnSpPr>
        <p:spPr>
          <a:xfrm>
            <a:off x="2248843" y="2664260"/>
            <a:ext cx="3744416" cy="45821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68" name="Rak pil 267"/>
          <p:cNvCxnSpPr>
            <a:stCxn id="71" idx="3"/>
            <a:endCxn id="22" idx="1"/>
          </p:cNvCxnSpPr>
          <p:nvPr/>
        </p:nvCxnSpPr>
        <p:spPr>
          <a:xfrm>
            <a:off x="2248843" y="2664260"/>
            <a:ext cx="3744416" cy="836256"/>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69" name="Rak pil 268"/>
          <p:cNvCxnSpPr>
            <a:stCxn id="71" idx="3"/>
            <a:endCxn id="19" idx="1"/>
          </p:cNvCxnSpPr>
          <p:nvPr/>
        </p:nvCxnSpPr>
        <p:spPr>
          <a:xfrm>
            <a:off x="2248843" y="2664260"/>
            <a:ext cx="3744416" cy="1214298"/>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70" name="Rak pil 269"/>
          <p:cNvCxnSpPr>
            <a:stCxn id="71" idx="3"/>
            <a:endCxn id="20" idx="1"/>
          </p:cNvCxnSpPr>
          <p:nvPr/>
        </p:nvCxnSpPr>
        <p:spPr>
          <a:xfrm>
            <a:off x="2248843" y="2664260"/>
            <a:ext cx="3744416" cy="159234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71" name="Rak pil 270"/>
          <p:cNvCxnSpPr>
            <a:stCxn id="71" idx="3"/>
            <a:endCxn id="18" idx="1"/>
          </p:cNvCxnSpPr>
          <p:nvPr/>
        </p:nvCxnSpPr>
        <p:spPr>
          <a:xfrm>
            <a:off x="2248843" y="2664260"/>
            <a:ext cx="3744416" cy="1970382"/>
          </a:xfrm>
          <a:prstGeom prst="straightConnector1">
            <a:avLst/>
          </a:prstGeom>
          <a:ln>
            <a:solidFill>
              <a:srgbClr val="92D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2" name="Rak pil 271"/>
          <p:cNvCxnSpPr>
            <a:stCxn id="71" idx="3"/>
          </p:cNvCxnSpPr>
          <p:nvPr/>
        </p:nvCxnSpPr>
        <p:spPr>
          <a:xfrm>
            <a:off x="2248843" y="2664263"/>
            <a:ext cx="3744416" cy="2357917"/>
          </a:xfrm>
          <a:prstGeom prst="straightConnector1">
            <a:avLst/>
          </a:prstGeom>
          <a:ln>
            <a:solidFill>
              <a:srgbClr val="92D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4" name="Rak pil 283"/>
          <p:cNvCxnSpPr>
            <a:stCxn id="69" idx="3"/>
          </p:cNvCxnSpPr>
          <p:nvPr/>
        </p:nvCxnSpPr>
        <p:spPr>
          <a:xfrm flipV="1">
            <a:off x="2248843" y="2366390"/>
            <a:ext cx="3744416" cy="660969"/>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5" name="Rak pil 284"/>
          <p:cNvCxnSpPr>
            <a:stCxn id="69" idx="3"/>
            <a:endCxn id="21" idx="1"/>
          </p:cNvCxnSpPr>
          <p:nvPr/>
        </p:nvCxnSpPr>
        <p:spPr>
          <a:xfrm flipV="1">
            <a:off x="2248843" y="2744435"/>
            <a:ext cx="3744416" cy="2829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6" name="Rak pil 285"/>
          <p:cNvCxnSpPr>
            <a:stCxn id="69" idx="3"/>
            <a:endCxn id="26" idx="1"/>
          </p:cNvCxnSpPr>
          <p:nvPr/>
        </p:nvCxnSpPr>
        <p:spPr>
          <a:xfrm>
            <a:off x="2248843" y="3027361"/>
            <a:ext cx="3744416" cy="951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7" name="Rak pil 286"/>
          <p:cNvCxnSpPr>
            <a:stCxn id="69" idx="3"/>
            <a:endCxn id="22" idx="1"/>
          </p:cNvCxnSpPr>
          <p:nvPr/>
        </p:nvCxnSpPr>
        <p:spPr>
          <a:xfrm>
            <a:off x="2248843" y="3027361"/>
            <a:ext cx="3744416" cy="4731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8" name="Rak pil 287"/>
          <p:cNvCxnSpPr>
            <a:stCxn id="69" idx="3"/>
            <a:endCxn id="19" idx="1"/>
          </p:cNvCxnSpPr>
          <p:nvPr/>
        </p:nvCxnSpPr>
        <p:spPr>
          <a:xfrm>
            <a:off x="2248843" y="3027361"/>
            <a:ext cx="3744416" cy="85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9" name="Rak pil 288"/>
          <p:cNvCxnSpPr>
            <a:stCxn id="69" idx="3"/>
            <a:endCxn id="20" idx="1"/>
          </p:cNvCxnSpPr>
          <p:nvPr/>
        </p:nvCxnSpPr>
        <p:spPr>
          <a:xfrm>
            <a:off x="2248843" y="3027361"/>
            <a:ext cx="3744416" cy="12292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0" name="Rak pil 289"/>
          <p:cNvCxnSpPr>
            <a:stCxn id="69" idx="3"/>
            <a:endCxn id="18" idx="1"/>
          </p:cNvCxnSpPr>
          <p:nvPr/>
        </p:nvCxnSpPr>
        <p:spPr>
          <a:xfrm>
            <a:off x="2248843" y="3027361"/>
            <a:ext cx="3744416" cy="1607284"/>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1" name="Rak pil 290"/>
          <p:cNvCxnSpPr>
            <a:stCxn id="69" idx="3"/>
            <a:endCxn id="27" idx="1"/>
          </p:cNvCxnSpPr>
          <p:nvPr/>
        </p:nvCxnSpPr>
        <p:spPr>
          <a:xfrm>
            <a:off x="2248843" y="3027358"/>
            <a:ext cx="3744416" cy="1994819"/>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0" name="Rak pil 319"/>
          <p:cNvCxnSpPr>
            <a:stCxn id="68" idx="3"/>
            <a:endCxn id="25" idx="1"/>
          </p:cNvCxnSpPr>
          <p:nvPr/>
        </p:nvCxnSpPr>
        <p:spPr>
          <a:xfrm flipV="1">
            <a:off x="2248843" y="2366390"/>
            <a:ext cx="3744416" cy="1024067"/>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1" name="Rak pil 320"/>
          <p:cNvCxnSpPr>
            <a:stCxn id="68" idx="3"/>
            <a:endCxn id="21" idx="1"/>
          </p:cNvCxnSpPr>
          <p:nvPr/>
        </p:nvCxnSpPr>
        <p:spPr>
          <a:xfrm flipV="1">
            <a:off x="2248843" y="2744432"/>
            <a:ext cx="3744416" cy="6460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2" name="Rak pil 321"/>
          <p:cNvCxnSpPr>
            <a:stCxn id="68" idx="3"/>
            <a:endCxn id="26" idx="1"/>
          </p:cNvCxnSpPr>
          <p:nvPr/>
        </p:nvCxnSpPr>
        <p:spPr>
          <a:xfrm flipV="1">
            <a:off x="2248843" y="3122474"/>
            <a:ext cx="3744416" cy="26798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3" name="Rak pil 322"/>
          <p:cNvCxnSpPr>
            <a:stCxn id="68" idx="3"/>
            <a:endCxn id="22" idx="1"/>
          </p:cNvCxnSpPr>
          <p:nvPr/>
        </p:nvCxnSpPr>
        <p:spPr>
          <a:xfrm>
            <a:off x="2248843" y="3390457"/>
            <a:ext cx="3744416" cy="1100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4" name="Rak pil 323"/>
          <p:cNvCxnSpPr>
            <a:stCxn id="68" idx="3"/>
            <a:endCxn id="19" idx="1"/>
          </p:cNvCxnSpPr>
          <p:nvPr/>
        </p:nvCxnSpPr>
        <p:spPr>
          <a:xfrm>
            <a:off x="2248843" y="3390457"/>
            <a:ext cx="3744416" cy="4881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5" name="Rak pil 324"/>
          <p:cNvCxnSpPr>
            <a:stCxn id="68" idx="3"/>
            <a:endCxn id="20" idx="1"/>
          </p:cNvCxnSpPr>
          <p:nvPr/>
        </p:nvCxnSpPr>
        <p:spPr>
          <a:xfrm>
            <a:off x="2248843" y="3390457"/>
            <a:ext cx="3744416" cy="86614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6" name="Rak pil 325"/>
          <p:cNvCxnSpPr>
            <a:stCxn id="68" idx="3"/>
            <a:endCxn id="18" idx="1"/>
          </p:cNvCxnSpPr>
          <p:nvPr/>
        </p:nvCxnSpPr>
        <p:spPr>
          <a:xfrm>
            <a:off x="2248843" y="3390457"/>
            <a:ext cx="3744416" cy="1244186"/>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7" name="Rak pil 326"/>
          <p:cNvCxnSpPr>
            <a:stCxn id="68" idx="3"/>
            <a:endCxn id="27" idx="1"/>
          </p:cNvCxnSpPr>
          <p:nvPr/>
        </p:nvCxnSpPr>
        <p:spPr>
          <a:xfrm>
            <a:off x="2248843" y="3390460"/>
            <a:ext cx="3744416" cy="1631720"/>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9" name="Rak pil 338"/>
          <p:cNvCxnSpPr>
            <a:stCxn id="73" idx="3"/>
            <a:endCxn id="25" idx="1"/>
          </p:cNvCxnSpPr>
          <p:nvPr/>
        </p:nvCxnSpPr>
        <p:spPr>
          <a:xfrm flipV="1">
            <a:off x="2248843" y="2366393"/>
            <a:ext cx="3744416" cy="1387165"/>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0" name="Rak pil 339"/>
          <p:cNvCxnSpPr>
            <a:stCxn id="73" idx="3"/>
            <a:endCxn id="21" idx="1"/>
          </p:cNvCxnSpPr>
          <p:nvPr/>
        </p:nvCxnSpPr>
        <p:spPr>
          <a:xfrm flipV="1">
            <a:off x="2248843" y="2744435"/>
            <a:ext cx="3744416" cy="10091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1" name="Rak pil 340"/>
          <p:cNvCxnSpPr>
            <a:stCxn id="73" idx="3"/>
            <a:endCxn id="26" idx="1"/>
          </p:cNvCxnSpPr>
          <p:nvPr/>
        </p:nvCxnSpPr>
        <p:spPr>
          <a:xfrm flipV="1">
            <a:off x="2248843" y="3122477"/>
            <a:ext cx="3744416" cy="6310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2" name="Rak pil 341"/>
          <p:cNvCxnSpPr>
            <a:stCxn id="73" idx="3"/>
            <a:endCxn id="22" idx="1"/>
          </p:cNvCxnSpPr>
          <p:nvPr/>
        </p:nvCxnSpPr>
        <p:spPr>
          <a:xfrm flipV="1">
            <a:off x="2248843" y="3500519"/>
            <a:ext cx="3744416" cy="2530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3" name="Rak pil 342"/>
          <p:cNvCxnSpPr>
            <a:stCxn id="73" idx="3"/>
            <a:endCxn id="19" idx="1"/>
          </p:cNvCxnSpPr>
          <p:nvPr/>
        </p:nvCxnSpPr>
        <p:spPr>
          <a:xfrm>
            <a:off x="2248843" y="3753558"/>
            <a:ext cx="3744416" cy="1250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4" name="Rak pil 343"/>
          <p:cNvCxnSpPr>
            <a:stCxn id="73" idx="3"/>
            <a:endCxn id="20" idx="1"/>
          </p:cNvCxnSpPr>
          <p:nvPr/>
        </p:nvCxnSpPr>
        <p:spPr>
          <a:xfrm>
            <a:off x="2248843" y="3753558"/>
            <a:ext cx="3744416" cy="5030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5" name="Rak pil 344"/>
          <p:cNvCxnSpPr>
            <a:stCxn id="73" idx="3"/>
            <a:endCxn id="18" idx="1"/>
          </p:cNvCxnSpPr>
          <p:nvPr/>
        </p:nvCxnSpPr>
        <p:spPr>
          <a:xfrm>
            <a:off x="2248843" y="3753558"/>
            <a:ext cx="3744416" cy="881087"/>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6" name="Rak pil 345"/>
          <p:cNvCxnSpPr>
            <a:stCxn id="73" idx="3"/>
            <a:endCxn id="27" idx="1"/>
          </p:cNvCxnSpPr>
          <p:nvPr/>
        </p:nvCxnSpPr>
        <p:spPr>
          <a:xfrm>
            <a:off x="2248843" y="3753555"/>
            <a:ext cx="3744416" cy="1268622"/>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3" name="Rak pil 362"/>
          <p:cNvCxnSpPr>
            <a:stCxn id="241" idx="3"/>
            <a:endCxn id="25" idx="1"/>
          </p:cNvCxnSpPr>
          <p:nvPr/>
        </p:nvCxnSpPr>
        <p:spPr>
          <a:xfrm flipV="1">
            <a:off x="2248843" y="2366390"/>
            <a:ext cx="3744416" cy="1750265"/>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4" name="Rak pil 363"/>
          <p:cNvCxnSpPr>
            <a:stCxn id="241" idx="3"/>
            <a:endCxn id="21" idx="1"/>
          </p:cNvCxnSpPr>
          <p:nvPr/>
        </p:nvCxnSpPr>
        <p:spPr>
          <a:xfrm flipV="1">
            <a:off x="2248843" y="2744432"/>
            <a:ext cx="3744416" cy="137222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5" name="Rak pil 364"/>
          <p:cNvCxnSpPr>
            <a:stCxn id="241" idx="3"/>
            <a:endCxn id="26" idx="1"/>
          </p:cNvCxnSpPr>
          <p:nvPr/>
        </p:nvCxnSpPr>
        <p:spPr>
          <a:xfrm flipV="1">
            <a:off x="2248843" y="3122474"/>
            <a:ext cx="3744416" cy="99418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6" name="Rak pil 365"/>
          <p:cNvCxnSpPr>
            <a:stCxn id="241" idx="3"/>
            <a:endCxn id="22" idx="1"/>
          </p:cNvCxnSpPr>
          <p:nvPr/>
        </p:nvCxnSpPr>
        <p:spPr>
          <a:xfrm flipV="1">
            <a:off x="2248843" y="3500516"/>
            <a:ext cx="3744416" cy="61613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7" name="Rak pil 366"/>
          <p:cNvCxnSpPr>
            <a:stCxn id="241" idx="3"/>
            <a:endCxn id="19" idx="1"/>
          </p:cNvCxnSpPr>
          <p:nvPr/>
        </p:nvCxnSpPr>
        <p:spPr>
          <a:xfrm flipV="1">
            <a:off x="2248843" y="3878558"/>
            <a:ext cx="3744416" cy="23809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8" name="Rak pil 367"/>
          <p:cNvCxnSpPr>
            <a:stCxn id="241" idx="3"/>
            <a:endCxn id="20" idx="1"/>
          </p:cNvCxnSpPr>
          <p:nvPr/>
        </p:nvCxnSpPr>
        <p:spPr>
          <a:xfrm>
            <a:off x="2248843" y="4116655"/>
            <a:ext cx="3744416" cy="13994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9" name="Rak pil 368"/>
          <p:cNvCxnSpPr>
            <a:stCxn id="241" idx="3"/>
            <a:endCxn id="18" idx="1"/>
          </p:cNvCxnSpPr>
          <p:nvPr/>
        </p:nvCxnSpPr>
        <p:spPr>
          <a:xfrm>
            <a:off x="2248843" y="4116655"/>
            <a:ext cx="3744416" cy="517988"/>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0" name="Rak pil 369"/>
          <p:cNvCxnSpPr>
            <a:stCxn id="241" idx="3"/>
            <a:endCxn id="27" idx="1"/>
          </p:cNvCxnSpPr>
          <p:nvPr/>
        </p:nvCxnSpPr>
        <p:spPr>
          <a:xfrm>
            <a:off x="2248843" y="4116658"/>
            <a:ext cx="3744416" cy="905522"/>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7" name="Rak pil 396"/>
          <p:cNvCxnSpPr>
            <a:stCxn id="247" idx="3"/>
            <a:endCxn id="25" idx="1"/>
          </p:cNvCxnSpPr>
          <p:nvPr/>
        </p:nvCxnSpPr>
        <p:spPr>
          <a:xfrm flipV="1">
            <a:off x="2165895" y="2366393"/>
            <a:ext cx="3827364" cy="206906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8" name="Rak pil 397"/>
          <p:cNvCxnSpPr>
            <a:stCxn id="247" idx="3"/>
            <a:endCxn id="21" idx="1"/>
          </p:cNvCxnSpPr>
          <p:nvPr/>
        </p:nvCxnSpPr>
        <p:spPr>
          <a:xfrm flipV="1">
            <a:off x="2165895" y="2744435"/>
            <a:ext cx="3827364" cy="16910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9" name="Rak pil 398"/>
          <p:cNvCxnSpPr>
            <a:stCxn id="247" idx="3"/>
            <a:endCxn id="26" idx="1"/>
          </p:cNvCxnSpPr>
          <p:nvPr/>
        </p:nvCxnSpPr>
        <p:spPr>
          <a:xfrm flipV="1">
            <a:off x="2165895" y="3122476"/>
            <a:ext cx="3827364" cy="13129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0" name="Rak pil 399"/>
          <p:cNvCxnSpPr>
            <a:stCxn id="247" idx="3"/>
            <a:endCxn id="22" idx="1"/>
          </p:cNvCxnSpPr>
          <p:nvPr/>
        </p:nvCxnSpPr>
        <p:spPr>
          <a:xfrm flipV="1">
            <a:off x="2165895" y="3500518"/>
            <a:ext cx="3827364" cy="934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1" name="Rak pil 400"/>
          <p:cNvCxnSpPr>
            <a:stCxn id="247" idx="3"/>
            <a:endCxn id="19" idx="1"/>
          </p:cNvCxnSpPr>
          <p:nvPr/>
        </p:nvCxnSpPr>
        <p:spPr>
          <a:xfrm flipV="1">
            <a:off x="2165895" y="3878561"/>
            <a:ext cx="3827364" cy="5568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2" name="Rak pil 401"/>
          <p:cNvCxnSpPr>
            <a:stCxn id="247" idx="3"/>
            <a:endCxn id="20" idx="1"/>
          </p:cNvCxnSpPr>
          <p:nvPr/>
        </p:nvCxnSpPr>
        <p:spPr>
          <a:xfrm flipV="1">
            <a:off x="2165895" y="4256603"/>
            <a:ext cx="3827364" cy="178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3" name="Rak pil 402"/>
          <p:cNvCxnSpPr>
            <a:stCxn id="247" idx="3"/>
            <a:endCxn id="18" idx="1"/>
          </p:cNvCxnSpPr>
          <p:nvPr/>
        </p:nvCxnSpPr>
        <p:spPr>
          <a:xfrm>
            <a:off x="2165895" y="4435453"/>
            <a:ext cx="3827364" cy="199192"/>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4" name="Rak pil 403"/>
          <p:cNvCxnSpPr>
            <a:stCxn id="247" idx="3"/>
            <a:endCxn id="27" idx="1"/>
          </p:cNvCxnSpPr>
          <p:nvPr/>
        </p:nvCxnSpPr>
        <p:spPr>
          <a:xfrm>
            <a:off x="2165895" y="4435450"/>
            <a:ext cx="3827364" cy="586727"/>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0" name="Rak pil 429"/>
          <p:cNvCxnSpPr>
            <a:stCxn id="254" idx="3"/>
            <a:endCxn id="25" idx="1"/>
          </p:cNvCxnSpPr>
          <p:nvPr/>
        </p:nvCxnSpPr>
        <p:spPr>
          <a:xfrm flipV="1">
            <a:off x="2121404" y="2366390"/>
            <a:ext cx="3871857" cy="2387979"/>
          </a:xfrm>
          <a:prstGeom prst="straightConnector1">
            <a:avLst/>
          </a:prstGeom>
          <a:ln>
            <a:solidFill>
              <a:schemeClr val="accent1">
                <a:lumMod val="60000"/>
                <a:lumOff val="4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1" name="Rak pil 430"/>
          <p:cNvCxnSpPr>
            <a:stCxn id="254" idx="3"/>
            <a:endCxn id="21" idx="1"/>
          </p:cNvCxnSpPr>
          <p:nvPr/>
        </p:nvCxnSpPr>
        <p:spPr>
          <a:xfrm flipV="1">
            <a:off x="2121404" y="2744432"/>
            <a:ext cx="3871857" cy="2009937"/>
          </a:xfrm>
          <a:prstGeom prst="straightConnector1">
            <a:avLst/>
          </a:prstGeom>
          <a:ln>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2" name="Rak pil 431"/>
          <p:cNvCxnSpPr>
            <a:stCxn id="254" idx="3"/>
            <a:endCxn id="26" idx="1"/>
          </p:cNvCxnSpPr>
          <p:nvPr/>
        </p:nvCxnSpPr>
        <p:spPr>
          <a:xfrm flipV="1">
            <a:off x="2121404" y="3122474"/>
            <a:ext cx="3871857" cy="1631895"/>
          </a:xfrm>
          <a:prstGeom prst="straightConnector1">
            <a:avLst/>
          </a:prstGeom>
          <a:ln>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3" name="Rak pil 432"/>
          <p:cNvCxnSpPr>
            <a:stCxn id="254" idx="3"/>
            <a:endCxn id="22" idx="1"/>
          </p:cNvCxnSpPr>
          <p:nvPr/>
        </p:nvCxnSpPr>
        <p:spPr>
          <a:xfrm flipV="1">
            <a:off x="2121404" y="3500516"/>
            <a:ext cx="3871857" cy="1253853"/>
          </a:xfrm>
          <a:prstGeom prst="straightConnector1">
            <a:avLst/>
          </a:prstGeom>
          <a:ln>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4" name="Rak pil 433"/>
          <p:cNvCxnSpPr>
            <a:stCxn id="254" idx="3"/>
          </p:cNvCxnSpPr>
          <p:nvPr/>
        </p:nvCxnSpPr>
        <p:spPr>
          <a:xfrm flipV="1">
            <a:off x="2121404" y="3878558"/>
            <a:ext cx="3871857" cy="875811"/>
          </a:xfrm>
          <a:prstGeom prst="straightConnector1">
            <a:avLst/>
          </a:prstGeom>
          <a:ln>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5" name="Rak pil 434"/>
          <p:cNvCxnSpPr>
            <a:stCxn id="254" idx="3"/>
            <a:endCxn id="20" idx="1"/>
          </p:cNvCxnSpPr>
          <p:nvPr/>
        </p:nvCxnSpPr>
        <p:spPr>
          <a:xfrm flipV="1">
            <a:off x="2121404" y="4256600"/>
            <a:ext cx="3871857" cy="497769"/>
          </a:xfrm>
          <a:prstGeom prst="straightConnector1">
            <a:avLst/>
          </a:prstGeom>
          <a:ln>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6" name="Rak pil 435"/>
          <p:cNvCxnSpPr>
            <a:stCxn id="254" idx="3"/>
            <a:endCxn id="18" idx="1"/>
          </p:cNvCxnSpPr>
          <p:nvPr/>
        </p:nvCxnSpPr>
        <p:spPr>
          <a:xfrm flipV="1">
            <a:off x="2121404" y="4634642"/>
            <a:ext cx="3871857" cy="119727"/>
          </a:xfrm>
          <a:prstGeom prst="straightConnector1">
            <a:avLst/>
          </a:prstGeom>
          <a:ln>
            <a:solidFill>
              <a:schemeClr val="accent1">
                <a:lumMod val="60000"/>
                <a:lumOff val="4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7" name="Rak pil 436"/>
          <p:cNvCxnSpPr>
            <a:stCxn id="254" idx="3"/>
            <a:endCxn id="27" idx="1"/>
          </p:cNvCxnSpPr>
          <p:nvPr/>
        </p:nvCxnSpPr>
        <p:spPr>
          <a:xfrm>
            <a:off x="2121404" y="4754372"/>
            <a:ext cx="3871857" cy="267808"/>
          </a:xfrm>
          <a:prstGeom prst="straightConnector1">
            <a:avLst/>
          </a:prstGeom>
          <a:ln>
            <a:solidFill>
              <a:schemeClr val="accent1">
                <a:lumMod val="60000"/>
                <a:lumOff val="4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52" name="Title 1"/>
          <p:cNvSpPr txBox="1">
            <a:spLocks/>
          </p:cNvSpPr>
          <p:nvPr/>
        </p:nvSpPr>
        <p:spPr bwMode="auto">
          <a:xfrm>
            <a:off x="2199519" y="-39228"/>
            <a:ext cx="4691453" cy="531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767" tIns="47883" rIns="95767" bIns="47883" numCol="1" anchor="b" anchorCtr="0" compatLnSpc="1">
            <a:prstTxWarp prst="textNoShape">
              <a:avLst/>
            </a:prstTxWarp>
          </a:bodyPr>
          <a:lstStyle>
            <a:lvl1pPr algn="ctr" defTabSz="957263" rtl="0" eaLnBrk="1" fontAlgn="base" hangingPunct="1">
              <a:spcBef>
                <a:spcPct val="0"/>
              </a:spcBef>
              <a:spcAft>
                <a:spcPct val="0"/>
              </a:spcAft>
              <a:defRPr sz="4500" b="1">
                <a:solidFill>
                  <a:srgbClr val="00A9A7"/>
                </a:solidFill>
                <a:latin typeface="+mj-lt"/>
                <a:ea typeface="+mj-ea"/>
                <a:cs typeface="+mj-cs"/>
              </a:defRPr>
            </a:lvl1pPr>
            <a:lvl2pPr algn="l" defTabSz="957263" rtl="0" eaLnBrk="1" fontAlgn="base" hangingPunct="1">
              <a:spcBef>
                <a:spcPct val="0"/>
              </a:spcBef>
              <a:spcAft>
                <a:spcPct val="0"/>
              </a:spcAft>
              <a:defRPr sz="3000" b="1">
                <a:solidFill>
                  <a:srgbClr val="00A9A7"/>
                </a:solidFill>
                <a:latin typeface="Arial" charset="0"/>
              </a:defRPr>
            </a:lvl2pPr>
            <a:lvl3pPr algn="l" defTabSz="957263" rtl="0" eaLnBrk="1" fontAlgn="base" hangingPunct="1">
              <a:spcBef>
                <a:spcPct val="0"/>
              </a:spcBef>
              <a:spcAft>
                <a:spcPct val="0"/>
              </a:spcAft>
              <a:defRPr sz="3000" b="1">
                <a:solidFill>
                  <a:srgbClr val="00A9A7"/>
                </a:solidFill>
                <a:latin typeface="Arial" charset="0"/>
              </a:defRPr>
            </a:lvl3pPr>
            <a:lvl4pPr algn="l" defTabSz="957263" rtl="0" eaLnBrk="1" fontAlgn="base" hangingPunct="1">
              <a:spcBef>
                <a:spcPct val="0"/>
              </a:spcBef>
              <a:spcAft>
                <a:spcPct val="0"/>
              </a:spcAft>
              <a:defRPr sz="3000" b="1">
                <a:solidFill>
                  <a:srgbClr val="00A9A7"/>
                </a:solidFill>
                <a:latin typeface="Arial" charset="0"/>
              </a:defRPr>
            </a:lvl4pPr>
            <a:lvl5pPr algn="l" defTabSz="957263" rtl="0" eaLnBrk="1" fontAlgn="base" hangingPunct="1">
              <a:spcBef>
                <a:spcPct val="0"/>
              </a:spcBef>
              <a:spcAft>
                <a:spcPct val="0"/>
              </a:spcAft>
              <a:defRPr sz="3000" b="1">
                <a:solidFill>
                  <a:srgbClr val="00A9A7"/>
                </a:solidFill>
                <a:latin typeface="Arial" charset="0"/>
              </a:defRPr>
            </a:lvl5pPr>
            <a:lvl6pPr marL="457200" algn="l" defTabSz="957263" rtl="0" eaLnBrk="1" fontAlgn="base" hangingPunct="1">
              <a:spcBef>
                <a:spcPct val="0"/>
              </a:spcBef>
              <a:spcAft>
                <a:spcPct val="0"/>
              </a:spcAft>
              <a:defRPr sz="2900" b="1">
                <a:solidFill>
                  <a:srgbClr val="00A9A7"/>
                </a:solidFill>
                <a:latin typeface="Arial" charset="0"/>
              </a:defRPr>
            </a:lvl6pPr>
            <a:lvl7pPr marL="914400" algn="l" defTabSz="957263" rtl="0" eaLnBrk="1" fontAlgn="base" hangingPunct="1">
              <a:spcBef>
                <a:spcPct val="0"/>
              </a:spcBef>
              <a:spcAft>
                <a:spcPct val="0"/>
              </a:spcAft>
              <a:defRPr sz="2900" b="1">
                <a:solidFill>
                  <a:srgbClr val="00A9A7"/>
                </a:solidFill>
                <a:latin typeface="Arial" charset="0"/>
              </a:defRPr>
            </a:lvl7pPr>
            <a:lvl8pPr marL="1371600" algn="l" defTabSz="957263" rtl="0" eaLnBrk="1" fontAlgn="base" hangingPunct="1">
              <a:spcBef>
                <a:spcPct val="0"/>
              </a:spcBef>
              <a:spcAft>
                <a:spcPct val="0"/>
              </a:spcAft>
              <a:defRPr sz="2900" b="1">
                <a:solidFill>
                  <a:srgbClr val="00A9A7"/>
                </a:solidFill>
                <a:latin typeface="Arial" charset="0"/>
              </a:defRPr>
            </a:lvl8pPr>
            <a:lvl9pPr marL="1828800" algn="l" defTabSz="957263" rtl="0" eaLnBrk="1" fontAlgn="base" hangingPunct="1">
              <a:spcBef>
                <a:spcPct val="0"/>
              </a:spcBef>
              <a:spcAft>
                <a:spcPct val="0"/>
              </a:spcAft>
              <a:defRPr sz="2900" b="1">
                <a:solidFill>
                  <a:srgbClr val="00A9A7"/>
                </a:solidFill>
                <a:latin typeface="Arial" charset="0"/>
              </a:defRPr>
            </a:lvl9pPr>
          </a:lstStyle>
          <a:p>
            <a:r>
              <a:rPr lang="sv-SE" sz="2800" kern="0" dirty="0" smtClean="0"/>
              <a:t>Utmaningen</a:t>
            </a:r>
            <a:endParaRPr lang="sv-SE" sz="2800" kern="0" dirty="0"/>
          </a:p>
        </p:txBody>
      </p:sp>
    </p:spTree>
    <p:extLst>
      <p:ext uri="{BB962C8B-B14F-4D97-AF65-F5344CB8AC3E}">
        <p14:creationId xmlns:p14="http://schemas.microsoft.com/office/powerpoint/2010/main" val="2935085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1240731" y="2186862"/>
            <a:ext cx="756084" cy="2076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sv-SE" sz="788" b="1" dirty="0">
                <a:solidFill>
                  <a:schemeClr val="bg1"/>
                </a:solidFill>
              </a:rPr>
              <a:t>Cross</a:t>
            </a:r>
            <a:endParaRPr lang="sv-SE" sz="2700" b="1" dirty="0">
              <a:solidFill>
                <a:schemeClr val="bg1"/>
              </a:solidFill>
            </a:endParaRPr>
          </a:p>
        </p:txBody>
      </p:sp>
      <p:sp>
        <p:nvSpPr>
          <p:cNvPr id="6" name="Rektangel 5"/>
          <p:cNvSpPr/>
          <p:nvPr/>
        </p:nvSpPr>
        <p:spPr>
          <a:xfrm>
            <a:off x="1240731" y="2921343"/>
            <a:ext cx="756084" cy="20764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sv-SE" sz="788" b="1" dirty="0" err="1">
                <a:solidFill>
                  <a:schemeClr val="bg1"/>
                </a:solidFill>
              </a:rPr>
              <a:t>Take</a:t>
            </a:r>
            <a:r>
              <a:rPr lang="sv-SE" sz="788" b="1" dirty="0">
                <a:solidFill>
                  <a:schemeClr val="bg1"/>
                </a:solidFill>
              </a:rPr>
              <a:t> Care</a:t>
            </a:r>
            <a:endParaRPr lang="sv-SE" sz="2700" b="1" dirty="0">
              <a:solidFill>
                <a:schemeClr val="bg1"/>
              </a:solidFill>
            </a:endParaRPr>
          </a:p>
        </p:txBody>
      </p:sp>
      <p:sp>
        <p:nvSpPr>
          <p:cNvPr id="8" name="Rektangel 7"/>
          <p:cNvSpPr/>
          <p:nvPr/>
        </p:nvSpPr>
        <p:spPr>
          <a:xfrm>
            <a:off x="1257499" y="2554102"/>
            <a:ext cx="756084" cy="20764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sv-SE" sz="788" b="1" dirty="0">
                <a:solidFill>
                  <a:schemeClr val="tx1"/>
                </a:solidFill>
              </a:rPr>
              <a:t>Cosmic</a:t>
            </a:r>
            <a:endParaRPr lang="sv-SE" sz="2700" b="1" dirty="0">
              <a:solidFill>
                <a:schemeClr val="tx1"/>
              </a:solidFill>
            </a:endParaRPr>
          </a:p>
        </p:txBody>
      </p:sp>
      <p:sp>
        <p:nvSpPr>
          <p:cNvPr id="12" name="Rektangel 11"/>
          <p:cNvSpPr/>
          <p:nvPr/>
        </p:nvSpPr>
        <p:spPr>
          <a:xfrm>
            <a:off x="4143086" y="2350999"/>
            <a:ext cx="144016" cy="2343905"/>
          </a:xfrm>
          <a:prstGeom prst="rect">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sv-SE" sz="825" b="1" spc="450" dirty="0"/>
              <a:t>NTP</a:t>
            </a:r>
          </a:p>
        </p:txBody>
      </p:sp>
      <p:sp>
        <p:nvSpPr>
          <p:cNvPr id="17" name="Rektangel 16"/>
          <p:cNvSpPr/>
          <p:nvPr/>
        </p:nvSpPr>
        <p:spPr>
          <a:xfrm>
            <a:off x="4143087" y="2361690"/>
            <a:ext cx="144016" cy="2343905"/>
          </a:xfrm>
          <a:prstGeom prst="rect">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sv-SE" sz="825" b="1" spc="450" dirty="0"/>
              <a:t>TP</a:t>
            </a:r>
          </a:p>
        </p:txBody>
      </p:sp>
      <p:sp>
        <p:nvSpPr>
          <p:cNvPr id="18" name="Rektangel med rundade hörn 17"/>
          <p:cNvSpPr/>
          <p:nvPr/>
        </p:nvSpPr>
        <p:spPr>
          <a:xfrm>
            <a:off x="5993259" y="4490137"/>
            <a:ext cx="702078" cy="28901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sv-SE" sz="750" b="1" dirty="0"/>
              <a:t>KCP</a:t>
            </a:r>
          </a:p>
        </p:txBody>
      </p:sp>
      <p:sp>
        <p:nvSpPr>
          <p:cNvPr id="19" name="Rektangel med rundade hörn 18"/>
          <p:cNvSpPr/>
          <p:nvPr/>
        </p:nvSpPr>
        <p:spPr>
          <a:xfrm>
            <a:off x="5993259" y="3734050"/>
            <a:ext cx="702078" cy="28901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sv-SE" sz="750" b="1" dirty="0"/>
              <a:t>RC-SYD</a:t>
            </a:r>
          </a:p>
        </p:txBody>
      </p:sp>
      <p:sp>
        <p:nvSpPr>
          <p:cNvPr id="20" name="Rektangel med rundade hörn 19"/>
          <p:cNvSpPr/>
          <p:nvPr/>
        </p:nvSpPr>
        <p:spPr>
          <a:xfrm>
            <a:off x="5993259" y="4112095"/>
            <a:ext cx="702078" cy="28901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sv-SE" sz="750" b="1" dirty="0"/>
              <a:t>RC-VGR</a:t>
            </a:r>
          </a:p>
        </p:txBody>
      </p:sp>
      <p:sp>
        <p:nvSpPr>
          <p:cNvPr id="21" name="Rektangel med rundade hörn 20"/>
          <p:cNvSpPr/>
          <p:nvPr/>
        </p:nvSpPr>
        <p:spPr>
          <a:xfrm>
            <a:off x="5993259" y="2599927"/>
            <a:ext cx="702078" cy="28901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sv-SE" sz="750" b="1" dirty="0"/>
              <a:t>UCR</a:t>
            </a:r>
          </a:p>
        </p:txBody>
      </p:sp>
      <p:sp>
        <p:nvSpPr>
          <p:cNvPr id="22" name="Rektangel med rundade hörn 21"/>
          <p:cNvSpPr/>
          <p:nvPr/>
        </p:nvSpPr>
        <p:spPr>
          <a:xfrm>
            <a:off x="5993259" y="3356010"/>
            <a:ext cx="702078" cy="28901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sv-SE" sz="750" b="1" dirty="0" err="1"/>
              <a:t>EyeNet</a:t>
            </a:r>
            <a:r>
              <a:rPr lang="sv-SE" sz="750" b="1" dirty="0"/>
              <a:t> Sweden</a:t>
            </a:r>
          </a:p>
        </p:txBody>
      </p:sp>
      <p:sp>
        <p:nvSpPr>
          <p:cNvPr id="23" name="Rektangel 22"/>
          <p:cNvSpPr/>
          <p:nvPr/>
        </p:nvSpPr>
        <p:spPr>
          <a:xfrm>
            <a:off x="1240731" y="3288583"/>
            <a:ext cx="756084" cy="20764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788" b="1" dirty="0" err="1">
                <a:solidFill>
                  <a:schemeClr val="bg1"/>
                </a:solidFill>
              </a:rPr>
              <a:t>Melior</a:t>
            </a:r>
            <a:endParaRPr lang="sv-SE" sz="2700" b="1" dirty="0">
              <a:solidFill>
                <a:schemeClr val="bg1"/>
              </a:solidFill>
            </a:endParaRPr>
          </a:p>
        </p:txBody>
      </p:sp>
      <p:sp>
        <p:nvSpPr>
          <p:cNvPr id="25" name="Rektangel med rundade hörn 24"/>
          <p:cNvSpPr/>
          <p:nvPr/>
        </p:nvSpPr>
        <p:spPr>
          <a:xfrm>
            <a:off x="5993259" y="2221884"/>
            <a:ext cx="702078" cy="28901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sv-SE" sz="750" b="1" dirty="0"/>
              <a:t>RC-NORR</a:t>
            </a:r>
          </a:p>
        </p:txBody>
      </p:sp>
      <p:sp>
        <p:nvSpPr>
          <p:cNvPr id="26" name="Rektangel med rundade hörn 25"/>
          <p:cNvSpPr/>
          <p:nvPr/>
        </p:nvSpPr>
        <p:spPr>
          <a:xfrm>
            <a:off x="5993259" y="2977969"/>
            <a:ext cx="702078" cy="28901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sv-SE" sz="750" b="1" dirty="0"/>
              <a:t>QRC</a:t>
            </a:r>
          </a:p>
        </p:txBody>
      </p:sp>
      <p:grpSp>
        <p:nvGrpSpPr>
          <p:cNvPr id="30" name="Grupp 29"/>
          <p:cNvGrpSpPr/>
          <p:nvPr/>
        </p:nvGrpSpPr>
        <p:grpSpPr>
          <a:xfrm>
            <a:off x="7283893" y="1808821"/>
            <a:ext cx="965389" cy="691472"/>
            <a:chOff x="7308304" y="749052"/>
            <a:chExt cx="1033264" cy="904900"/>
          </a:xfrm>
        </p:grpSpPr>
        <p:grpSp>
          <p:nvGrpSpPr>
            <p:cNvPr id="31" name="Grupp 30"/>
            <p:cNvGrpSpPr/>
            <p:nvPr/>
          </p:nvGrpSpPr>
          <p:grpSpPr>
            <a:xfrm>
              <a:off x="7308304" y="749052"/>
              <a:ext cx="640207" cy="358708"/>
              <a:chOff x="7308304" y="749052"/>
              <a:chExt cx="640207" cy="358708"/>
            </a:xfrm>
          </p:grpSpPr>
          <p:sp>
            <p:nvSpPr>
              <p:cNvPr id="41" name="Cylinder 40"/>
              <p:cNvSpPr/>
              <p:nvPr/>
            </p:nvSpPr>
            <p:spPr>
              <a:xfrm>
                <a:off x="7732487" y="749052"/>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42" name="Rektangel 41"/>
              <p:cNvSpPr/>
              <p:nvPr/>
            </p:nvSpPr>
            <p:spPr>
              <a:xfrm>
                <a:off x="7308304" y="819728"/>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1</a:t>
                </a:r>
              </a:p>
            </p:txBody>
          </p:sp>
        </p:grpSp>
        <p:grpSp>
          <p:nvGrpSpPr>
            <p:cNvPr id="32" name="Grupp 31"/>
            <p:cNvGrpSpPr/>
            <p:nvPr/>
          </p:nvGrpSpPr>
          <p:grpSpPr>
            <a:xfrm>
              <a:off x="7460704" y="917104"/>
              <a:ext cx="576064" cy="402681"/>
              <a:chOff x="7308304" y="764704"/>
              <a:chExt cx="576064" cy="402681"/>
            </a:xfrm>
          </p:grpSpPr>
          <p:sp>
            <p:nvSpPr>
              <p:cNvPr id="39" name="Cylinder 38"/>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40" name="Rektangel 39"/>
              <p:cNvSpPr/>
              <p:nvPr/>
            </p:nvSpPr>
            <p:spPr>
              <a:xfrm>
                <a:off x="7308304" y="879353"/>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2</a:t>
                </a:r>
              </a:p>
            </p:txBody>
          </p:sp>
        </p:grpSp>
        <p:grpSp>
          <p:nvGrpSpPr>
            <p:cNvPr id="33" name="Grupp 32"/>
            <p:cNvGrpSpPr/>
            <p:nvPr/>
          </p:nvGrpSpPr>
          <p:grpSpPr>
            <a:xfrm>
              <a:off x="7613104" y="1069504"/>
              <a:ext cx="576064" cy="456976"/>
              <a:chOff x="7308304" y="764704"/>
              <a:chExt cx="576064" cy="456976"/>
            </a:xfrm>
          </p:grpSpPr>
          <p:sp>
            <p:nvSpPr>
              <p:cNvPr id="37" name="Cylinder 36"/>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38" name="Rektangel 37"/>
              <p:cNvSpPr/>
              <p:nvPr/>
            </p:nvSpPr>
            <p:spPr>
              <a:xfrm>
                <a:off x="7308304" y="933648"/>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a:t>
                </a:r>
              </a:p>
            </p:txBody>
          </p:sp>
        </p:grpSp>
        <p:grpSp>
          <p:nvGrpSpPr>
            <p:cNvPr id="34" name="Grupp 33"/>
            <p:cNvGrpSpPr/>
            <p:nvPr/>
          </p:nvGrpSpPr>
          <p:grpSpPr>
            <a:xfrm>
              <a:off x="7765504" y="1221904"/>
              <a:ext cx="576064" cy="432048"/>
              <a:chOff x="7308304" y="764704"/>
              <a:chExt cx="576064" cy="432048"/>
            </a:xfrm>
          </p:grpSpPr>
          <p:sp>
            <p:nvSpPr>
              <p:cNvPr id="35" name="Cylinder 34"/>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36" name="Rektangel 35"/>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n</a:t>
                </a:r>
              </a:p>
            </p:txBody>
          </p:sp>
        </p:grpSp>
      </p:grpSp>
      <p:cxnSp>
        <p:nvCxnSpPr>
          <p:cNvPr id="43" name="Rak pil 42"/>
          <p:cNvCxnSpPr>
            <a:stCxn id="42" idx="1"/>
            <a:endCxn id="47" idx="3"/>
          </p:cNvCxnSpPr>
          <p:nvPr/>
        </p:nvCxnSpPr>
        <p:spPr>
          <a:xfrm flipH="1">
            <a:off x="6884357" y="1972876"/>
            <a:ext cx="399534" cy="42621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Rak pil 43"/>
          <p:cNvCxnSpPr>
            <a:stCxn id="36" idx="1"/>
            <a:endCxn id="47" idx="3"/>
          </p:cNvCxnSpPr>
          <p:nvPr/>
        </p:nvCxnSpPr>
        <p:spPr>
          <a:xfrm flipH="1">
            <a:off x="6884357" y="2390244"/>
            <a:ext cx="826701" cy="884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Rak pil 44"/>
          <p:cNvCxnSpPr>
            <a:stCxn id="40" idx="1"/>
            <a:endCxn id="47" idx="3"/>
          </p:cNvCxnSpPr>
          <p:nvPr/>
        </p:nvCxnSpPr>
        <p:spPr>
          <a:xfrm flipH="1">
            <a:off x="6884357" y="2134895"/>
            <a:ext cx="541923" cy="26419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Rak pil 45"/>
          <p:cNvCxnSpPr>
            <a:stCxn id="38" idx="1"/>
            <a:endCxn id="47" idx="3"/>
          </p:cNvCxnSpPr>
          <p:nvPr/>
        </p:nvCxnSpPr>
        <p:spPr>
          <a:xfrm flipH="1">
            <a:off x="6884357" y="2292838"/>
            <a:ext cx="684312" cy="10625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7" name="Förutbestämd process 46"/>
          <p:cNvSpPr/>
          <p:nvPr/>
        </p:nvSpPr>
        <p:spPr>
          <a:xfrm>
            <a:off x="6533318" y="2341285"/>
            <a:ext cx="351039" cy="115607"/>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675" dirty="0"/>
              <a:t>x</a:t>
            </a:r>
          </a:p>
        </p:txBody>
      </p:sp>
      <p:sp>
        <p:nvSpPr>
          <p:cNvPr id="57" name="Förutbestämd process 56"/>
          <p:cNvSpPr/>
          <p:nvPr/>
        </p:nvSpPr>
        <p:spPr>
          <a:xfrm>
            <a:off x="6533318" y="2719327"/>
            <a:ext cx="351039" cy="115607"/>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675" dirty="0"/>
              <a:t>x</a:t>
            </a:r>
          </a:p>
        </p:txBody>
      </p:sp>
      <p:sp>
        <p:nvSpPr>
          <p:cNvPr id="58" name="Förutbestämd process 57"/>
          <p:cNvSpPr/>
          <p:nvPr/>
        </p:nvSpPr>
        <p:spPr>
          <a:xfrm>
            <a:off x="6533318" y="3097369"/>
            <a:ext cx="351039" cy="115607"/>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675" dirty="0"/>
              <a:t>x</a:t>
            </a:r>
          </a:p>
        </p:txBody>
      </p:sp>
      <p:sp>
        <p:nvSpPr>
          <p:cNvPr id="59" name="Förutbestämd process 58"/>
          <p:cNvSpPr/>
          <p:nvPr/>
        </p:nvSpPr>
        <p:spPr>
          <a:xfrm>
            <a:off x="6533318" y="3475411"/>
            <a:ext cx="351039" cy="115607"/>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675" dirty="0"/>
              <a:t>x</a:t>
            </a:r>
          </a:p>
        </p:txBody>
      </p:sp>
      <p:sp>
        <p:nvSpPr>
          <p:cNvPr id="60" name="Förutbestämd process 59"/>
          <p:cNvSpPr/>
          <p:nvPr/>
        </p:nvSpPr>
        <p:spPr>
          <a:xfrm>
            <a:off x="6533318" y="3853453"/>
            <a:ext cx="351039" cy="115607"/>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675" dirty="0"/>
              <a:t>x</a:t>
            </a:r>
          </a:p>
        </p:txBody>
      </p:sp>
      <p:sp>
        <p:nvSpPr>
          <p:cNvPr id="61" name="Förutbestämd process 60"/>
          <p:cNvSpPr/>
          <p:nvPr/>
        </p:nvSpPr>
        <p:spPr>
          <a:xfrm>
            <a:off x="6533318" y="4231495"/>
            <a:ext cx="351039" cy="115607"/>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675" dirty="0"/>
              <a:t>x</a:t>
            </a:r>
          </a:p>
        </p:txBody>
      </p:sp>
      <p:sp>
        <p:nvSpPr>
          <p:cNvPr id="62" name="Förutbestämd process 61"/>
          <p:cNvSpPr/>
          <p:nvPr/>
        </p:nvSpPr>
        <p:spPr>
          <a:xfrm>
            <a:off x="6533318" y="4609537"/>
            <a:ext cx="351039" cy="115607"/>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675" dirty="0"/>
              <a:t>x</a:t>
            </a:r>
          </a:p>
        </p:txBody>
      </p:sp>
      <p:grpSp>
        <p:nvGrpSpPr>
          <p:cNvPr id="87" name="Grupp 86"/>
          <p:cNvGrpSpPr/>
          <p:nvPr/>
        </p:nvGrpSpPr>
        <p:grpSpPr>
          <a:xfrm>
            <a:off x="5993259" y="4887162"/>
            <a:ext cx="1168896" cy="498630"/>
            <a:chOff x="6228184" y="4653136"/>
            <a:chExt cx="1168896" cy="664840"/>
          </a:xfrm>
        </p:grpSpPr>
        <p:sp>
          <p:nvSpPr>
            <p:cNvPr id="27" name="Rektangel med rundade hörn 26"/>
            <p:cNvSpPr/>
            <p:nvPr/>
          </p:nvSpPr>
          <p:spPr>
            <a:xfrm>
              <a:off x="6228184" y="4653136"/>
              <a:ext cx="648072" cy="36004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sv-SE" sz="750" b="1" dirty="0"/>
                <a:t>…övriga</a:t>
              </a:r>
            </a:p>
          </p:txBody>
        </p:sp>
        <p:sp>
          <p:nvSpPr>
            <p:cNvPr id="63" name="Förutbestämd process 62"/>
            <p:cNvSpPr/>
            <p:nvPr/>
          </p:nvSpPr>
          <p:spPr>
            <a:xfrm>
              <a:off x="6768244" y="4797152"/>
              <a:ext cx="324036" cy="144016"/>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675" dirty="0"/>
                <a:t>x</a:t>
              </a:r>
            </a:p>
          </p:txBody>
        </p:sp>
        <p:sp>
          <p:nvSpPr>
            <p:cNvPr id="64" name="Rektangel med rundade hörn 63"/>
            <p:cNvSpPr/>
            <p:nvPr/>
          </p:nvSpPr>
          <p:spPr>
            <a:xfrm>
              <a:off x="6380584" y="4805536"/>
              <a:ext cx="648072" cy="36004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sv-SE" sz="750" b="1" dirty="0"/>
                <a:t>…övriga</a:t>
              </a:r>
            </a:p>
          </p:txBody>
        </p:sp>
        <p:sp>
          <p:nvSpPr>
            <p:cNvPr id="65" name="Förutbestämd process 64"/>
            <p:cNvSpPr/>
            <p:nvPr/>
          </p:nvSpPr>
          <p:spPr>
            <a:xfrm>
              <a:off x="6920644" y="4949552"/>
              <a:ext cx="324036" cy="144016"/>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675" dirty="0"/>
                <a:t>x</a:t>
              </a:r>
            </a:p>
          </p:txBody>
        </p:sp>
        <p:sp>
          <p:nvSpPr>
            <p:cNvPr id="66" name="Rektangel med rundade hörn 65"/>
            <p:cNvSpPr/>
            <p:nvPr/>
          </p:nvSpPr>
          <p:spPr>
            <a:xfrm>
              <a:off x="6532984" y="4957936"/>
              <a:ext cx="648072" cy="36004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sv-SE" sz="750" b="1" dirty="0"/>
                <a:t>…övriga</a:t>
              </a:r>
            </a:p>
          </p:txBody>
        </p:sp>
        <p:sp>
          <p:nvSpPr>
            <p:cNvPr id="67" name="Förutbestämd process 66"/>
            <p:cNvSpPr/>
            <p:nvPr/>
          </p:nvSpPr>
          <p:spPr>
            <a:xfrm>
              <a:off x="7073044" y="5101952"/>
              <a:ext cx="324036" cy="144016"/>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675" dirty="0"/>
                <a:t>x</a:t>
              </a:r>
            </a:p>
          </p:txBody>
        </p:sp>
      </p:grpSp>
      <p:sp>
        <p:nvSpPr>
          <p:cNvPr id="68" name="Förutbestämd process 67"/>
          <p:cNvSpPr/>
          <p:nvPr/>
        </p:nvSpPr>
        <p:spPr>
          <a:xfrm>
            <a:off x="1924807" y="3336451"/>
            <a:ext cx="324036" cy="108012"/>
          </a:xfrm>
          <a:prstGeom prst="flowChartPredefined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788" dirty="0"/>
              <a:t>x</a:t>
            </a:r>
          </a:p>
        </p:txBody>
      </p:sp>
      <p:sp>
        <p:nvSpPr>
          <p:cNvPr id="69" name="Förutbestämd process 68"/>
          <p:cNvSpPr/>
          <p:nvPr/>
        </p:nvSpPr>
        <p:spPr>
          <a:xfrm>
            <a:off x="1924807" y="2973353"/>
            <a:ext cx="324036" cy="108012"/>
          </a:xfrm>
          <a:prstGeom prst="flowChartPredefined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sz="788" dirty="0"/>
              <a:t>x</a:t>
            </a:r>
          </a:p>
        </p:txBody>
      </p:sp>
      <p:sp>
        <p:nvSpPr>
          <p:cNvPr id="70" name="Förutbestämd process 69"/>
          <p:cNvSpPr/>
          <p:nvPr/>
        </p:nvSpPr>
        <p:spPr>
          <a:xfrm>
            <a:off x="1924807" y="2247156"/>
            <a:ext cx="324036" cy="108012"/>
          </a:xfrm>
          <a:prstGeom prst="flowChartPredefined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sz="788" dirty="0"/>
              <a:t>x</a:t>
            </a:r>
          </a:p>
        </p:txBody>
      </p:sp>
      <p:sp>
        <p:nvSpPr>
          <p:cNvPr id="71" name="Förutbestämd process 70"/>
          <p:cNvSpPr/>
          <p:nvPr/>
        </p:nvSpPr>
        <p:spPr>
          <a:xfrm>
            <a:off x="1924807" y="2610254"/>
            <a:ext cx="324036" cy="108012"/>
          </a:xfrm>
          <a:prstGeom prst="flowChartPredefined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788" dirty="0"/>
              <a:t>x</a:t>
            </a:r>
          </a:p>
        </p:txBody>
      </p:sp>
      <p:sp>
        <p:nvSpPr>
          <p:cNvPr id="72" name="Rektangel 71"/>
          <p:cNvSpPr/>
          <p:nvPr/>
        </p:nvSpPr>
        <p:spPr>
          <a:xfrm>
            <a:off x="1240731" y="3655824"/>
            <a:ext cx="756084" cy="20764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sv-SE" sz="788" b="1" dirty="0">
                <a:solidFill>
                  <a:schemeClr val="bg1"/>
                </a:solidFill>
              </a:rPr>
              <a:t>VAS</a:t>
            </a:r>
            <a:endParaRPr lang="sv-SE" sz="2700" b="1" dirty="0">
              <a:solidFill>
                <a:schemeClr val="bg1"/>
              </a:solidFill>
            </a:endParaRPr>
          </a:p>
        </p:txBody>
      </p:sp>
      <p:sp>
        <p:nvSpPr>
          <p:cNvPr id="73" name="Förutbestämd process 72"/>
          <p:cNvSpPr/>
          <p:nvPr/>
        </p:nvSpPr>
        <p:spPr>
          <a:xfrm>
            <a:off x="1924807" y="3699549"/>
            <a:ext cx="324036" cy="108012"/>
          </a:xfrm>
          <a:prstGeom prst="flowChartPredefined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v-SE" sz="788" dirty="0"/>
              <a:t>x</a:t>
            </a:r>
          </a:p>
        </p:txBody>
      </p:sp>
      <p:cxnSp>
        <p:nvCxnSpPr>
          <p:cNvPr id="9" name="Rak pil 8"/>
          <p:cNvCxnSpPr>
            <a:stCxn id="71" idx="3"/>
            <a:endCxn id="12" idx="1"/>
          </p:cNvCxnSpPr>
          <p:nvPr/>
        </p:nvCxnSpPr>
        <p:spPr>
          <a:xfrm>
            <a:off x="2248843" y="2664262"/>
            <a:ext cx="1894242" cy="8586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Rak pil 10"/>
          <p:cNvCxnSpPr>
            <a:stCxn id="17" idx="3"/>
            <a:endCxn id="25" idx="1"/>
          </p:cNvCxnSpPr>
          <p:nvPr/>
        </p:nvCxnSpPr>
        <p:spPr>
          <a:xfrm flipV="1">
            <a:off x="4287102" y="2366393"/>
            <a:ext cx="1706158" cy="116725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Rak pil 13"/>
          <p:cNvCxnSpPr>
            <a:stCxn id="17" idx="3"/>
            <a:endCxn id="21" idx="1"/>
          </p:cNvCxnSpPr>
          <p:nvPr/>
        </p:nvCxnSpPr>
        <p:spPr>
          <a:xfrm flipV="1">
            <a:off x="4287102" y="2744435"/>
            <a:ext cx="1706158" cy="789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Rak pil 15"/>
          <p:cNvCxnSpPr>
            <a:stCxn id="17" idx="3"/>
            <a:endCxn id="26" idx="1"/>
          </p:cNvCxnSpPr>
          <p:nvPr/>
        </p:nvCxnSpPr>
        <p:spPr>
          <a:xfrm flipV="1">
            <a:off x="4287102" y="3122477"/>
            <a:ext cx="1706158" cy="411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Rak pil 27"/>
          <p:cNvCxnSpPr>
            <a:stCxn id="17" idx="3"/>
            <a:endCxn id="22" idx="1"/>
          </p:cNvCxnSpPr>
          <p:nvPr/>
        </p:nvCxnSpPr>
        <p:spPr>
          <a:xfrm flipV="1">
            <a:off x="4287102" y="3500519"/>
            <a:ext cx="1706158" cy="33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Rak pil 47"/>
          <p:cNvCxnSpPr>
            <a:stCxn id="17" idx="3"/>
            <a:endCxn id="19" idx="1"/>
          </p:cNvCxnSpPr>
          <p:nvPr/>
        </p:nvCxnSpPr>
        <p:spPr>
          <a:xfrm>
            <a:off x="4287102" y="3533641"/>
            <a:ext cx="1706158" cy="3449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Rak pil 49"/>
          <p:cNvCxnSpPr>
            <a:stCxn id="17" idx="3"/>
            <a:endCxn id="20" idx="1"/>
          </p:cNvCxnSpPr>
          <p:nvPr/>
        </p:nvCxnSpPr>
        <p:spPr>
          <a:xfrm>
            <a:off x="4287102" y="3533643"/>
            <a:ext cx="1706158" cy="7229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Rak pil 52"/>
          <p:cNvCxnSpPr>
            <a:stCxn id="17" idx="3"/>
            <a:endCxn id="18" idx="1"/>
          </p:cNvCxnSpPr>
          <p:nvPr/>
        </p:nvCxnSpPr>
        <p:spPr>
          <a:xfrm>
            <a:off x="4287102" y="3533643"/>
            <a:ext cx="1706158" cy="1101002"/>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0" name="Rak pil 89"/>
          <p:cNvCxnSpPr>
            <a:stCxn id="70" idx="3"/>
            <a:endCxn id="12" idx="1"/>
          </p:cNvCxnSpPr>
          <p:nvPr/>
        </p:nvCxnSpPr>
        <p:spPr>
          <a:xfrm>
            <a:off x="2248843" y="2301162"/>
            <a:ext cx="1894242" cy="12217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Rak pil 91"/>
          <p:cNvCxnSpPr>
            <a:stCxn id="69" idx="3"/>
            <a:endCxn id="12" idx="1"/>
          </p:cNvCxnSpPr>
          <p:nvPr/>
        </p:nvCxnSpPr>
        <p:spPr>
          <a:xfrm>
            <a:off x="2248843" y="3027358"/>
            <a:ext cx="1894242" cy="4955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Rak pil 93"/>
          <p:cNvCxnSpPr>
            <a:stCxn id="68" idx="3"/>
            <a:endCxn id="12" idx="1"/>
          </p:cNvCxnSpPr>
          <p:nvPr/>
        </p:nvCxnSpPr>
        <p:spPr>
          <a:xfrm>
            <a:off x="2248843" y="3390459"/>
            <a:ext cx="1894242" cy="1324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Rak pil 95"/>
          <p:cNvCxnSpPr>
            <a:stCxn id="73" idx="3"/>
            <a:endCxn id="12" idx="1"/>
          </p:cNvCxnSpPr>
          <p:nvPr/>
        </p:nvCxnSpPr>
        <p:spPr>
          <a:xfrm flipV="1">
            <a:off x="2248843" y="3522951"/>
            <a:ext cx="1894242" cy="2306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Rak pil 88"/>
          <p:cNvCxnSpPr>
            <a:stCxn id="17" idx="3"/>
            <a:endCxn id="27" idx="1"/>
          </p:cNvCxnSpPr>
          <p:nvPr/>
        </p:nvCxnSpPr>
        <p:spPr>
          <a:xfrm>
            <a:off x="4287102" y="3533643"/>
            <a:ext cx="1706158" cy="148853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10" name="Grupp 109"/>
          <p:cNvGrpSpPr/>
          <p:nvPr/>
        </p:nvGrpSpPr>
        <p:grpSpPr>
          <a:xfrm>
            <a:off x="6857357" y="2209428"/>
            <a:ext cx="1391925" cy="679512"/>
            <a:chOff x="7092280" y="564627"/>
            <a:chExt cx="1391925" cy="906016"/>
          </a:xfrm>
        </p:grpSpPr>
        <p:grpSp>
          <p:nvGrpSpPr>
            <p:cNvPr id="111" name="Grupp 110"/>
            <p:cNvGrpSpPr/>
            <p:nvPr/>
          </p:nvGrpSpPr>
          <p:grpSpPr>
            <a:xfrm>
              <a:off x="7518816" y="564627"/>
              <a:ext cx="965389" cy="906016"/>
              <a:chOff x="7308304" y="764704"/>
              <a:chExt cx="1033264" cy="889248"/>
            </a:xfrm>
          </p:grpSpPr>
          <p:grpSp>
            <p:nvGrpSpPr>
              <p:cNvPr id="116" name="Grupp 115"/>
              <p:cNvGrpSpPr/>
              <p:nvPr/>
            </p:nvGrpSpPr>
            <p:grpSpPr>
              <a:xfrm>
                <a:off x="7308304" y="764704"/>
                <a:ext cx="576064" cy="432048"/>
                <a:chOff x="7308304" y="764704"/>
                <a:chExt cx="576064" cy="432048"/>
              </a:xfrm>
            </p:grpSpPr>
            <p:sp>
              <p:nvSpPr>
                <p:cNvPr id="126" name="Cylinder 125"/>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27" name="Rektangel 126"/>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a:t>
                  </a:r>
                </a:p>
              </p:txBody>
            </p:sp>
          </p:grpSp>
          <p:grpSp>
            <p:nvGrpSpPr>
              <p:cNvPr id="117" name="Grupp 116"/>
              <p:cNvGrpSpPr/>
              <p:nvPr/>
            </p:nvGrpSpPr>
            <p:grpSpPr>
              <a:xfrm>
                <a:off x="7460704" y="917104"/>
                <a:ext cx="576064" cy="432048"/>
                <a:chOff x="7308304" y="764704"/>
                <a:chExt cx="576064" cy="432048"/>
              </a:xfrm>
            </p:grpSpPr>
            <p:sp>
              <p:nvSpPr>
                <p:cNvPr id="124" name="Cylinder 123"/>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25" name="Rektangel 124"/>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2</a:t>
                  </a:r>
                </a:p>
              </p:txBody>
            </p:sp>
          </p:grpSp>
          <p:grpSp>
            <p:nvGrpSpPr>
              <p:cNvPr id="118" name="Grupp 117"/>
              <p:cNvGrpSpPr/>
              <p:nvPr/>
            </p:nvGrpSpPr>
            <p:grpSpPr>
              <a:xfrm>
                <a:off x="7613104" y="1069504"/>
                <a:ext cx="576064" cy="432048"/>
                <a:chOff x="7308304" y="764704"/>
                <a:chExt cx="576064" cy="432048"/>
              </a:xfrm>
            </p:grpSpPr>
            <p:sp>
              <p:nvSpPr>
                <p:cNvPr id="122" name="Cylinder 121"/>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23" name="Rektangel 122"/>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a:t>
                  </a:r>
                </a:p>
              </p:txBody>
            </p:sp>
          </p:grpSp>
          <p:grpSp>
            <p:nvGrpSpPr>
              <p:cNvPr id="119" name="Grupp 118"/>
              <p:cNvGrpSpPr/>
              <p:nvPr/>
            </p:nvGrpSpPr>
            <p:grpSpPr>
              <a:xfrm>
                <a:off x="7765504" y="1221904"/>
                <a:ext cx="576064" cy="432048"/>
                <a:chOff x="7308304" y="764704"/>
                <a:chExt cx="576064" cy="432048"/>
              </a:xfrm>
            </p:grpSpPr>
            <p:sp>
              <p:nvSpPr>
                <p:cNvPr id="120" name="Cylinder 119"/>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21" name="Rektangel 120"/>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n</a:t>
                  </a:r>
                </a:p>
              </p:txBody>
            </p:sp>
          </p:grpSp>
        </p:grpSp>
        <p:cxnSp>
          <p:nvCxnSpPr>
            <p:cNvPr id="112" name="Rak pil 111"/>
            <p:cNvCxnSpPr>
              <a:stCxn id="127" idx="1"/>
            </p:cNvCxnSpPr>
            <p:nvPr/>
          </p:nvCxnSpPr>
          <p:spPr>
            <a:xfrm flipH="1">
              <a:off x="7092280" y="858091"/>
              <a:ext cx="426536" cy="48267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3" name="Rak pil 112"/>
            <p:cNvCxnSpPr>
              <a:stCxn id="121" idx="1"/>
            </p:cNvCxnSpPr>
            <p:nvPr/>
          </p:nvCxnSpPr>
          <p:spPr>
            <a:xfrm flipH="1">
              <a:off x="7092280" y="1323912"/>
              <a:ext cx="853703" cy="1685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4" name="Rak pil 113"/>
            <p:cNvCxnSpPr>
              <a:stCxn id="125" idx="1"/>
            </p:cNvCxnSpPr>
            <p:nvPr/>
          </p:nvCxnSpPr>
          <p:spPr>
            <a:xfrm flipH="1">
              <a:off x="7092280" y="1013365"/>
              <a:ext cx="568925" cy="32740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5" name="Rak pil 114"/>
            <p:cNvCxnSpPr>
              <a:stCxn id="123" idx="1"/>
            </p:cNvCxnSpPr>
            <p:nvPr/>
          </p:nvCxnSpPr>
          <p:spPr>
            <a:xfrm flipH="1">
              <a:off x="7092280" y="1168638"/>
              <a:ext cx="711314" cy="17213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28" name="Grupp 127"/>
          <p:cNvGrpSpPr/>
          <p:nvPr/>
        </p:nvGrpSpPr>
        <p:grpSpPr>
          <a:xfrm>
            <a:off x="6854291" y="2587470"/>
            <a:ext cx="1391925" cy="679512"/>
            <a:chOff x="7092280" y="564627"/>
            <a:chExt cx="1391925" cy="906016"/>
          </a:xfrm>
        </p:grpSpPr>
        <p:grpSp>
          <p:nvGrpSpPr>
            <p:cNvPr id="129" name="Grupp 128"/>
            <p:cNvGrpSpPr/>
            <p:nvPr/>
          </p:nvGrpSpPr>
          <p:grpSpPr>
            <a:xfrm>
              <a:off x="7518816" y="564627"/>
              <a:ext cx="965389" cy="906016"/>
              <a:chOff x="7308304" y="764704"/>
              <a:chExt cx="1033264" cy="889248"/>
            </a:xfrm>
          </p:grpSpPr>
          <p:grpSp>
            <p:nvGrpSpPr>
              <p:cNvPr id="134" name="Grupp 133"/>
              <p:cNvGrpSpPr/>
              <p:nvPr/>
            </p:nvGrpSpPr>
            <p:grpSpPr>
              <a:xfrm>
                <a:off x="7308304" y="764704"/>
                <a:ext cx="576064" cy="432048"/>
                <a:chOff x="7308304" y="764704"/>
                <a:chExt cx="576064" cy="432048"/>
              </a:xfrm>
            </p:grpSpPr>
            <p:sp>
              <p:nvSpPr>
                <p:cNvPr id="144" name="Cylinder 143"/>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45" name="Rektangel 144"/>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1</a:t>
                  </a:r>
                </a:p>
              </p:txBody>
            </p:sp>
          </p:grpSp>
          <p:grpSp>
            <p:nvGrpSpPr>
              <p:cNvPr id="135" name="Grupp 134"/>
              <p:cNvGrpSpPr/>
              <p:nvPr/>
            </p:nvGrpSpPr>
            <p:grpSpPr>
              <a:xfrm>
                <a:off x="7460704" y="917104"/>
                <a:ext cx="576064" cy="432048"/>
                <a:chOff x="7308304" y="764704"/>
                <a:chExt cx="576064" cy="432048"/>
              </a:xfrm>
            </p:grpSpPr>
            <p:sp>
              <p:nvSpPr>
                <p:cNvPr id="142" name="Cylinder 141"/>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43" name="Rektangel 142"/>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2</a:t>
                  </a:r>
                </a:p>
              </p:txBody>
            </p:sp>
          </p:grpSp>
          <p:grpSp>
            <p:nvGrpSpPr>
              <p:cNvPr id="136" name="Grupp 135"/>
              <p:cNvGrpSpPr/>
              <p:nvPr/>
            </p:nvGrpSpPr>
            <p:grpSpPr>
              <a:xfrm>
                <a:off x="7613104" y="1069504"/>
                <a:ext cx="576064" cy="432048"/>
                <a:chOff x="7308304" y="764704"/>
                <a:chExt cx="576064" cy="432048"/>
              </a:xfrm>
            </p:grpSpPr>
            <p:sp>
              <p:nvSpPr>
                <p:cNvPr id="140" name="Cylinder 139"/>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41" name="Rektangel 140"/>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a:t>
                  </a:r>
                </a:p>
              </p:txBody>
            </p:sp>
          </p:grpSp>
          <p:grpSp>
            <p:nvGrpSpPr>
              <p:cNvPr id="137" name="Grupp 136"/>
              <p:cNvGrpSpPr/>
              <p:nvPr/>
            </p:nvGrpSpPr>
            <p:grpSpPr>
              <a:xfrm>
                <a:off x="7765504" y="1221904"/>
                <a:ext cx="576064" cy="432048"/>
                <a:chOff x="7308304" y="764704"/>
                <a:chExt cx="576064" cy="432048"/>
              </a:xfrm>
            </p:grpSpPr>
            <p:sp>
              <p:nvSpPr>
                <p:cNvPr id="138" name="Cylinder 137"/>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39" name="Rektangel 138"/>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n</a:t>
                  </a:r>
                </a:p>
              </p:txBody>
            </p:sp>
          </p:grpSp>
        </p:grpSp>
        <p:cxnSp>
          <p:nvCxnSpPr>
            <p:cNvPr id="130" name="Rak pil 129"/>
            <p:cNvCxnSpPr>
              <a:stCxn id="145" idx="1"/>
            </p:cNvCxnSpPr>
            <p:nvPr/>
          </p:nvCxnSpPr>
          <p:spPr>
            <a:xfrm flipH="1">
              <a:off x="7092280" y="858091"/>
              <a:ext cx="426536" cy="48267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1" name="Rak pil 130"/>
            <p:cNvCxnSpPr>
              <a:stCxn id="139" idx="1"/>
            </p:cNvCxnSpPr>
            <p:nvPr/>
          </p:nvCxnSpPr>
          <p:spPr>
            <a:xfrm flipH="1">
              <a:off x="7092280" y="1323912"/>
              <a:ext cx="853703" cy="1685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2" name="Rak pil 131"/>
            <p:cNvCxnSpPr>
              <a:stCxn id="143" idx="1"/>
            </p:cNvCxnSpPr>
            <p:nvPr/>
          </p:nvCxnSpPr>
          <p:spPr>
            <a:xfrm flipH="1">
              <a:off x="7092280" y="1013365"/>
              <a:ext cx="568925" cy="32740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3" name="Rak pil 132"/>
            <p:cNvCxnSpPr>
              <a:stCxn id="141" idx="1"/>
            </p:cNvCxnSpPr>
            <p:nvPr/>
          </p:nvCxnSpPr>
          <p:spPr>
            <a:xfrm flipH="1">
              <a:off x="7092280" y="1168638"/>
              <a:ext cx="711314" cy="17213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46" name="Grupp 145"/>
          <p:cNvGrpSpPr/>
          <p:nvPr/>
        </p:nvGrpSpPr>
        <p:grpSpPr>
          <a:xfrm>
            <a:off x="6855401" y="2967976"/>
            <a:ext cx="1391925" cy="679512"/>
            <a:chOff x="7092280" y="564627"/>
            <a:chExt cx="1391925" cy="906016"/>
          </a:xfrm>
        </p:grpSpPr>
        <p:grpSp>
          <p:nvGrpSpPr>
            <p:cNvPr id="147" name="Grupp 146"/>
            <p:cNvGrpSpPr/>
            <p:nvPr/>
          </p:nvGrpSpPr>
          <p:grpSpPr>
            <a:xfrm>
              <a:off x="7518816" y="564627"/>
              <a:ext cx="965389" cy="906016"/>
              <a:chOff x="7308304" y="764704"/>
              <a:chExt cx="1033264" cy="889248"/>
            </a:xfrm>
          </p:grpSpPr>
          <p:grpSp>
            <p:nvGrpSpPr>
              <p:cNvPr id="152" name="Grupp 151"/>
              <p:cNvGrpSpPr/>
              <p:nvPr/>
            </p:nvGrpSpPr>
            <p:grpSpPr>
              <a:xfrm>
                <a:off x="7308304" y="764704"/>
                <a:ext cx="576064" cy="432048"/>
                <a:chOff x="7308304" y="764704"/>
                <a:chExt cx="576064" cy="432048"/>
              </a:xfrm>
            </p:grpSpPr>
            <p:sp>
              <p:nvSpPr>
                <p:cNvPr id="162" name="Cylinder 161"/>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63" name="Rektangel 162"/>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1</a:t>
                  </a:r>
                </a:p>
              </p:txBody>
            </p:sp>
          </p:grpSp>
          <p:grpSp>
            <p:nvGrpSpPr>
              <p:cNvPr id="153" name="Grupp 152"/>
              <p:cNvGrpSpPr/>
              <p:nvPr/>
            </p:nvGrpSpPr>
            <p:grpSpPr>
              <a:xfrm>
                <a:off x="7460704" y="917104"/>
                <a:ext cx="576064" cy="432048"/>
                <a:chOff x="7308304" y="764704"/>
                <a:chExt cx="576064" cy="432048"/>
              </a:xfrm>
            </p:grpSpPr>
            <p:sp>
              <p:nvSpPr>
                <p:cNvPr id="160" name="Cylinder 159"/>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61" name="Rektangel 160"/>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2</a:t>
                  </a:r>
                </a:p>
              </p:txBody>
            </p:sp>
          </p:grpSp>
          <p:grpSp>
            <p:nvGrpSpPr>
              <p:cNvPr id="154" name="Grupp 153"/>
              <p:cNvGrpSpPr/>
              <p:nvPr/>
            </p:nvGrpSpPr>
            <p:grpSpPr>
              <a:xfrm>
                <a:off x="7613104" y="1069504"/>
                <a:ext cx="576064" cy="432048"/>
                <a:chOff x="7308304" y="764704"/>
                <a:chExt cx="576064" cy="432048"/>
              </a:xfrm>
            </p:grpSpPr>
            <p:sp>
              <p:nvSpPr>
                <p:cNvPr id="158" name="Cylinder 157"/>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59" name="Rektangel 158"/>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a:t>
                  </a:r>
                </a:p>
              </p:txBody>
            </p:sp>
          </p:grpSp>
          <p:grpSp>
            <p:nvGrpSpPr>
              <p:cNvPr id="155" name="Grupp 154"/>
              <p:cNvGrpSpPr/>
              <p:nvPr/>
            </p:nvGrpSpPr>
            <p:grpSpPr>
              <a:xfrm>
                <a:off x="7765504" y="1221904"/>
                <a:ext cx="576064" cy="432048"/>
                <a:chOff x="7308304" y="764704"/>
                <a:chExt cx="576064" cy="432048"/>
              </a:xfrm>
            </p:grpSpPr>
            <p:sp>
              <p:nvSpPr>
                <p:cNvPr id="156" name="Cylinder 155"/>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57" name="Rektangel 156"/>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n</a:t>
                  </a:r>
                </a:p>
              </p:txBody>
            </p:sp>
          </p:grpSp>
        </p:grpSp>
        <p:cxnSp>
          <p:nvCxnSpPr>
            <p:cNvPr id="148" name="Rak pil 147"/>
            <p:cNvCxnSpPr>
              <a:stCxn id="163" idx="1"/>
            </p:cNvCxnSpPr>
            <p:nvPr/>
          </p:nvCxnSpPr>
          <p:spPr>
            <a:xfrm flipH="1">
              <a:off x="7092280" y="858091"/>
              <a:ext cx="426536" cy="48267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49" name="Rak pil 148"/>
            <p:cNvCxnSpPr>
              <a:stCxn id="157" idx="1"/>
            </p:cNvCxnSpPr>
            <p:nvPr/>
          </p:nvCxnSpPr>
          <p:spPr>
            <a:xfrm flipH="1">
              <a:off x="7092280" y="1323912"/>
              <a:ext cx="853703" cy="1685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0" name="Rak pil 149"/>
            <p:cNvCxnSpPr>
              <a:stCxn id="161" idx="1"/>
            </p:cNvCxnSpPr>
            <p:nvPr/>
          </p:nvCxnSpPr>
          <p:spPr>
            <a:xfrm flipH="1">
              <a:off x="7092280" y="1013365"/>
              <a:ext cx="568925" cy="32740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1" name="Rak pil 150"/>
            <p:cNvCxnSpPr>
              <a:stCxn id="159" idx="1"/>
            </p:cNvCxnSpPr>
            <p:nvPr/>
          </p:nvCxnSpPr>
          <p:spPr>
            <a:xfrm flipH="1">
              <a:off x="7092280" y="1168638"/>
              <a:ext cx="711314" cy="17213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64" name="Grupp 163"/>
          <p:cNvGrpSpPr/>
          <p:nvPr/>
        </p:nvGrpSpPr>
        <p:grpSpPr>
          <a:xfrm>
            <a:off x="6840617" y="3337037"/>
            <a:ext cx="1391925" cy="679512"/>
            <a:chOff x="7092280" y="564627"/>
            <a:chExt cx="1391925" cy="906016"/>
          </a:xfrm>
        </p:grpSpPr>
        <p:grpSp>
          <p:nvGrpSpPr>
            <p:cNvPr id="165" name="Grupp 164"/>
            <p:cNvGrpSpPr/>
            <p:nvPr/>
          </p:nvGrpSpPr>
          <p:grpSpPr>
            <a:xfrm>
              <a:off x="7518816" y="564627"/>
              <a:ext cx="965389" cy="906016"/>
              <a:chOff x="7308304" y="764704"/>
              <a:chExt cx="1033264" cy="889248"/>
            </a:xfrm>
          </p:grpSpPr>
          <p:grpSp>
            <p:nvGrpSpPr>
              <p:cNvPr id="170" name="Grupp 169"/>
              <p:cNvGrpSpPr/>
              <p:nvPr/>
            </p:nvGrpSpPr>
            <p:grpSpPr>
              <a:xfrm>
                <a:off x="7308304" y="764704"/>
                <a:ext cx="576064" cy="432048"/>
                <a:chOff x="7308304" y="764704"/>
                <a:chExt cx="576064" cy="432048"/>
              </a:xfrm>
            </p:grpSpPr>
            <p:sp>
              <p:nvSpPr>
                <p:cNvPr id="180" name="Cylinder 179"/>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81" name="Rektangel 180"/>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1</a:t>
                  </a:r>
                </a:p>
              </p:txBody>
            </p:sp>
          </p:grpSp>
          <p:grpSp>
            <p:nvGrpSpPr>
              <p:cNvPr id="171" name="Grupp 170"/>
              <p:cNvGrpSpPr/>
              <p:nvPr/>
            </p:nvGrpSpPr>
            <p:grpSpPr>
              <a:xfrm>
                <a:off x="7460704" y="917104"/>
                <a:ext cx="576064" cy="432048"/>
                <a:chOff x="7308304" y="764704"/>
                <a:chExt cx="576064" cy="432048"/>
              </a:xfrm>
            </p:grpSpPr>
            <p:sp>
              <p:nvSpPr>
                <p:cNvPr id="178" name="Cylinder 177"/>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79" name="Rektangel 178"/>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2</a:t>
                  </a:r>
                </a:p>
              </p:txBody>
            </p:sp>
          </p:grpSp>
          <p:grpSp>
            <p:nvGrpSpPr>
              <p:cNvPr id="172" name="Grupp 171"/>
              <p:cNvGrpSpPr/>
              <p:nvPr/>
            </p:nvGrpSpPr>
            <p:grpSpPr>
              <a:xfrm>
                <a:off x="7613104" y="1069504"/>
                <a:ext cx="576064" cy="432048"/>
                <a:chOff x="7308304" y="764704"/>
                <a:chExt cx="576064" cy="432048"/>
              </a:xfrm>
            </p:grpSpPr>
            <p:sp>
              <p:nvSpPr>
                <p:cNvPr id="176" name="Cylinder 175"/>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77" name="Rektangel 176"/>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a:t>
                  </a:r>
                </a:p>
              </p:txBody>
            </p:sp>
          </p:grpSp>
          <p:grpSp>
            <p:nvGrpSpPr>
              <p:cNvPr id="173" name="Grupp 172"/>
              <p:cNvGrpSpPr/>
              <p:nvPr/>
            </p:nvGrpSpPr>
            <p:grpSpPr>
              <a:xfrm>
                <a:off x="7765504" y="1221904"/>
                <a:ext cx="576064" cy="432048"/>
                <a:chOff x="7308304" y="764704"/>
                <a:chExt cx="576064" cy="432048"/>
              </a:xfrm>
            </p:grpSpPr>
            <p:sp>
              <p:nvSpPr>
                <p:cNvPr id="174" name="Cylinder 173"/>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75" name="Rektangel 174"/>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n</a:t>
                  </a:r>
                </a:p>
              </p:txBody>
            </p:sp>
          </p:grpSp>
        </p:grpSp>
        <p:cxnSp>
          <p:nvCxnSpPr>
            <p:cNvPr id="166" name="Rak pil 165"/>
            <p:cNvCxnSpPr>
              <a:stCxn id="181" idx="1"/>
            </p:cNvCxnSpPr>
            <p:nvPr/>
          </p:nvCxnSpPr>
          <p:spPr>
            <a:xfrm flipH="1">
              <a:off x="7092280" y="858091"/>
              <a:ext cx="426536" cy="48267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7" name="Rak pil 166"/>
            <p:cNvCxnSpPr>
              <a:stCxn id="175" idx="1"/>
            </p:cNvCxnSpPr>
            <p:nvPr/>
          </p:nvCxnSpPr>
          <p:spPr>
            <a:xfrm flipH="1">
              <a:off x="7092280" y="1323912"/>
              <a:ext cx="853703" cy="1685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8" name="Rak pil 167"/>
            <p:cNvCxnSpPr>
              <a:stCxn id="179" idx="1"/>
            </p:cNvCxnSpPr>
            <p:nvPr/>
          </p:nvCxnSpPr>
          <p:spPr>
            <a:xfrm flipH="1">
              <a:off x="7092280" y="1013365"/>
              <a:ext cx="568925" cy="32740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9" name="Rak pil 168"/>
            <p:cNvCxnSpPr>
              <a:stCxn id="177" idx="1"/>
            </p:cNvCxnSpPr>
            <p:nvPr/>
          </p:nvCxnSpPr>
          <p:spPr>
            <a:xfrm flipH="1">
              <a:off x="7092280" y="1168638"/>
              <a:ext cx="711314" cy="17213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82" name="Grupp 181"/>
          <p:cNvGrpSpPr/>
          <p:nvPr/>
        </p:nvGrpSpPr>
        <p:grpSpPr>
          <a:xfrm>
            <a:off x="6855401" y="3721596"/>
            <a:ext cx="1391925" cy="679512"/>
            <a:chOff x="7092280" y="564627"/>
            <a:chExt cx="1391925" cy="906016"/>
          </a:xfrm>
        </p:grpSpPr>
        <p:grpSp>
          <p:nvGrpSpPr>
            <p:cNvPr id="183" name="Grupp 182"/>
            <p:cNvGrpSpPr/>
            <p:nvPr/>
          </p:nvGrpSpPr>
          <p:grpSpPr>
            <a:xfrm>
              <a:off x="7518816" y="564627"/>
              <a:ext cx="965389" cy="906016"/>
              <a:chOff x="7308304" y="764704"/>
              <a:chExt cx="1033264" cy="889248"/>
            </a:xfrm>
          </p:grpSpPr>
          <p:grpSp>
            <p:nvGrpSpPr>
              <p:cNvPr id="188" name="Grupp 187"/>
              <p:cNvGrpSpPr/>
              <p:nvPr/>
            </p:nvGrpSpPr>
            <p:grpSpPr>
              <a:xfrm>
                <a:off x="7308304" y="764704"/>
                <a:ext cx="576064" cy="432048"/>
                <a:chOff x="7308304" y="764704"/>
                <a:chExt cx="576064" cy="432048"/>
              </a:xfrm>
            </p:grpSpPr>
            <p:sp>
              <p:nvSpPr>
                <p:cNvPr id="198" name="Cylinder 197"/>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99" name="Rektangel 198"/>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1</a:t>
                  </a:r>
                </a:p>
              </p:txBody>
            </p:sp>
          </p:grpSp>
          <p:grpSp>
            <p:nvGrpSpPr>
              <p:cNvPr id="189" name="Grupp 188"/>
              <p:cNvGrpSpPr/>
              <p:nvPr/>
            </p:nvGrpSpPr>
            <p:grpSpPr>
              <a:xfrm>
                <a:off x="7460704" y="917104"/>
                <a:ext cx="576064" cy="432048"/>
                <a:chOff x="7308304" y="764704"/>
                <a:chExt cx="576064" cy="432048"/>
              </a:xfrm>
            </p:grpSpPr>
            <p:sp>
              <p:nvSpPr>
                <p:cNvPr id="196" name="Cylinder 195"/>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97" name="Rektangel 196"/>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2</a:t>
                  </a:r>
                </a:p>
              </p:txBody>
            </p:sp>
          </p:grpSp>
          <p:grpSp>
            <p:nvGrpSpPr>
              <p:cNvPr id="190" name="Grupp 189"/>
              <p:cNvGrpSpPr/>
              <p:nvPr/>
            </p:nvGrpSpPr>
            <p:grpSpPr>
              <a:xfrm>
                <a:off x="7613104" y="1069504"/>
                <a:ext cx="576064" cy="432048"/>
                <a:chOff x="7308304" y="764704"/>
                <a:chExt cx="576064" cy="432048"/>
              </a:xfrm>
            </p:grpSpPr>
            <p:sp>
              <p:nvSpPr>
                <p:cNvPr id="194" name="Cylinder 193"/>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95" name="Rektangel 194"/>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a:t>
                  </a:r>
                </a:p>
              </p:txBody>
            </p:sp>
          </p:grpSp>
          <p:grpSp>
            <p:nvGrpSpPr>
              <p:cNvPr id="191" name="Grupp 190"/>
              <p:cNvGrpSpPr/>
              <p:nvPr/>
            </p:nvGrpSpPr>
            <p:grpSpPr>
              <a:xfrm>
                <a:off x="7765504" y="1221904"/>
                <a:ext cx="576064" cy="432048"/>
                <a:chOff x="7308304" y="764704"/>
                <a:chExt cx="576064" cy="432048"/>
              </a:xfrm>
            </p:grpSpPr>
            <p:sp>
              <p:nvSpPr>
                <p:cNvPr id="192" name="Cylinder 191"/>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193" name="Rektangel 192"/>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n</a:t>
                  </a:r>
                </a:p>
              </p:txBody>
            </p:sp>
          </p:grpSp>
        </p:grpSp>
        <p:cxnSp>
          <p:nvCxnSpPr>
            <p:cNvPr id="184" name="Rak pil 183"/>
            <p:cNvCxnSpPr>
              <a:stCxn id="199" idx="1"/>
            </p:cNvCxnSpPr>
            <p:nvPr/>
          </p:nvCxnSpPr>
          <p:spPr>
            <a:xfrm flipH="1">
              <a:off x="7092280" y="858091"/>
              <a:ext cx="426536" cy="48267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5" name="Rak pil 184"/>
            <p:cNvCxnSpPr>
              <a:stCxn id="193" idx="1"/>
            </p:cNvCxnSpPr>
            <p:nvPr/>
          </p:nvCxnSpPr>
          <p:spPr>
            <a:xfrm flipH="1">
              <a:off x="7092280" y="1323912"/>
              <a:ext cx="853703" cy="1685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6" name="Rak pil 185"/>
            <p:cNvCxnSpPr>
              <a:stCxn id="197" idx="1"/>
            </p:cNvCxnSpPr>
            <p:nvPr/>
          </p:nvCxnSpPr>
          <p:spPr>
            <a:xfrm flipH="1">
              <a:off x="7092280" y="1013365"/>
              <a:ext cx="568925" cy="32740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7" name="Rak pil 186"/>
            <p:cNvCxnSpPr>
              <a:stCxn id="195" idx="1"/>
            </p:cNvCxnSpPr>
            <p:nvPr/>
          </p:nvCxnSpPr>
          <p:spPr>
            <a:xfrm flipH="1">
              <a:off x="7092280" y="1168638"/>
              <a:ext cx="711314" cy="17213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200" name="Grupp 199"/>
          <p:cNvGrpSpPr/>
          <p:nvPr/>
        </p:nvGrpSpPr>
        <p:grpSpPr>
          <a:xfrm>
            <a:off x="6855401" y="4122698"/>
            <a:ext cx="1391925" cy="679512"/>
            <a:chOff x="7092280" y="564627"/>
            <a:chExt cx="1391925" cy="906016"/>
          </a:xfrm>
        </p:grpSpPr>
        <p:grpSp>
          <p:nvGrpSpPr>
            <p:cNvPr id="201" name="Grupp 200"/>
            <p:cNvGrpSpPr/>
            <p:nvPr/>
          </p:nvGrpSpPr>
          <p:grpSpPr>
            <a:xfrm>
              <a:off x="7518816" y="564627"/>
              <a:ext cx="965389" cy="906016"/>
              <a:chOff x="7308304" y="764704"/>
              <a:chExt cx="1033264" cy="889248"/>
            </a:xfrm>
          </p:grpSpPr>
          <p:grpSp>
            <p:nvGrpSpPr>
              <p:cNvPr id="206" name="Grupp 205"/>
              <p:cNvGrpSpPr/>
              <p:nvPr/>
            </p:nvGrpSpPr>
            <p:grpSpPr>
              <a:xfrm>
                <a:off x="7308304" y="764704"/>
                <a:ext cx="576064" cy="432048"/>
                <a:chOff x="7308304" y="764704"/>
                <a:chExt cx="576064" cy="432048"/>
              </a:xfrm>
            </p:grpSpPr>
            <p:sp>
              <p:nvSpPr>
                <p:cNvPr id="216" name="Cylinder 215"/>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217" name="Rektangel 216"/>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1</a:t>
                  </a:r>
                </a:p>
              </p:txBody>
            </p:sp>
          </p:grpSp>
          <p:grpSp>
            <p:nvGrpSpPr>
              <p:cNvPr id="207" name="Grupp 206"/>
              <p:cNvGrpSpPr/>
              <p:nvPr/>
            </p:nvGrpSpPr>
            <p:grpSpPr>
              <a:xfrm>
                <a:off x="7460704" y="917104"/>
                <a:ext cx="576064" cy="432048"/>
                <a:chOff x="7308304" y="764704"/>
                <a:chExt cx="576064" cy="432048"/>
              </a:xfrm>
            </p:grpSpPr>
            <p:sp>
              <p:nvSpPr>
                <p:cNvPr id="214" name="Cylinder 213"/>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215" name="Rektangel 214"/>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2</a:t>
                  </a:r>
                </a:p>
              </p:txBody>
            </p:sp>
          </p:grpSp>
          <p:grpSp>
            <p:nvGrpSpPr>
              <p:cNvPr id="208" name="Grupp 207"/>
              <p:cNvGrpSpPr/>
              <p:nvPr/>
            </p:nvGrpSpPr>
            <p:grpSpPr>
              <a:xfrm>
                <a:off x="7613104" y="1069504"/>
                <a:ext cx="576064" cy="432048"/>
                <a:chOff x="7308304" y="764704"/>
                <a:chExt cx="576064" cy="432048"/>
              </a:xfrm>
            </p:grpSpPr>
            <p:sp>
              <p:nvSpPr>
                <p:cNvPr id="212" name="Cylinder 211"/>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213" name="Rektangel 212"/>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a:t>
                  </a:r>
                </a:p>
              </p:txBody>
            </p:sp>
          </p:grpSp>
          <p:grpSp>
            <p:nvGrpSpPr>
              <p:cNvPr id="209" name="Grupp 208"/>
              <p:cNvGrpSpPr/>
              <p:nvPr/>
            </p:nvGrpSpPr>
            <p:grpSpPr>
              <a:xfrm>
                <a:off x="7765504" y="1221904"/>
                <a:ext cx="576064" cy="432048"/>
                <a:chOff x="7308304" y="764704"/>
                <a:chExt cx="576064" cy="432048"/>
              </a:xfrm>
            </p:grpSpPr>
            <p:sp>
              <p:nvSpPr>
                <p:cNvPr id="210" name="Cylinder 209"/>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211" name="Rektangel 210"/>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n</a:t>
                  </a:r>
                </a:p>
              </p:txBody>
            </p:sp>
          </p:grpSp>
        </p:grpSp>
        <p:cxnSp>
          <p:nvCxnSpPr>
            <p:cNvPr id="202" name="Rak pil 201"/>
            <p:cNvCxnSpPr>
              <a:stCxn id="217" idx="1"/>
            </p:cNvCxnSpPr>
            <p:nvPr/>
          </p:nvCxnSpPr>
          <p:spPr>
            <a:xfrm flipH="1">
              <a:off x="7092280" y="858091"/>
              <a:ext cx="426536" cy="48267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3" name="Rak pil 202"/>
            <p:cNvCxnSpPr>
              <a:stCxn id="211" idx="1"/>
            </p:cNvCxnSpPr>
            <p:nvPr/>
          </p:nvCxnSpPr>
          <p:spPr>
            <a:xfrm flipH="1">
              <a:off x="7092280" y="1323912"/>
              <a:ext cx="853703" cy="1685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4" name="Rak pil 203"/>
            <p:cNvCxnSpPr>
              <a:stCxn id="215" idx="1"/>
            </p:cNvCxnSpPr>
            <p:nvPr/>
          </p:nvCxnSpPr>
          <p:spPr>
            <a:xfrm flipH="1">
              <a:off x="7092280" y="1013365"/>
              <a:ext cx="568925" cy="32740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5" name="Rak pil 204"/>
            <p:cNvCxnSpPr>
              <a:stCxn id="213" idx="1"/>
            </p:cNvCxnSpPr>
            <p:nvPr/>
          </p:nvCxnSpPr>
          <p:spPr>
            <a:xfrm flipH="1">
              <a:off x="7092280" y="1168638"/>
              <a:ext cx="711314" cy="17213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218" name="Grupp 217"/>
          <p:cNvGrpSpPr/>
          <p:nvPr/>
        </p:nvGrpSpPr>
        <p:grpSpPr>
          <a:xfrm>
            <a:off x="7138190" y="4698482"/>
            <a:ext cx="1391925" cy="679512"/>
            <a:chOff x="7092280" y="564627"/>
            <a:chExt cx="1391925" cy="906016"/>
          </a:xfrm>
        </p:grpSpPr>
        <p:grpSp>
          <p:nvGrpSpPr>
            <p:cNvPr id="219" name="Grupp 218"/>
            <p:cNvGrpSpPr/>
            <p:nvPr/>
          </p:nvGrpSpPr>
          <p:grpSpPr>
            <a:xfrm>
              <a:off x="7518816" y="564627"/>
              <a:ext cx="965389" cy="906016"/>
              <a:chOff x="7308304" y="764704"/>
              <a:chExt cx="1033264" cy="889248"/>
            </a:xfrm>
          </p:grpSpPr>
          <p:grpSp>
            <p:nvGrpSpPr>
              <p:cNvPr id="224" name="Grupp 223"/>
              <p:cNvGrpSpPr/>
              <p:nvPr/>
            </p:nvGrpSpPr>
            <p:grpSpPr>
              <a:xfrm>
                <a:off x="7308304" y="764704"/>
                <a:ext cx="576064" cy="432048"/>
                <a:chOff x="7308304" y="764704"/>
                <a:chExt cx="576064" cy="432048"/>
              </a:xfrm>
            </p:grpSpPr>
            <p:sp>
              <p:nvSpPr>
                <p:cNvPr id="234" name="Cylinder 233"/>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235" name="Rektangel 234"/>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1</a:t>
                  </a:r>
                </a:p>
              </p:txBody>
            </p:sp>
          </p:grpSp>
          <p:grpSp>
            <p:nvGrpSpPr>
              <p:cNvPr id="225" name="Grupp 224"/>
              <p:cNvGrpSpPr/>
              <p:nvPr/>
            </p:nvGrpSpPr>
            <p:grpSpPr>
              <a:xfrm>
                <a:off x="7460704" y="917104"/>
                <a:ext cx="576064" cy="432048"/>
                <a:chOff x="7308304" y="764704"/>
                <a:chExt cx="576064" cy="432048"/>
              </a:xfrm>
            </p:grpSpPr>
            <p:sp>
              <p:nvSpPr>
                <p:cNvPr id="232" name="Cylinder 231"/>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233" name="Rektangel 232"/>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2</a:t>
                  </a:r>
                </a:p>
              </p:txBody>
            </p:sp>
          </p:grpSp>
          <p:grpSp>
            <p:nvGrpSpPr>
              <p:cNvPr id="226" name="Grupp 225"/>
              <p:cNvGrpSpPr/>
              <p:nvPr/>
            </p:nvGrpSpPr>
            <p:grpSpPr>
              <a:xfrm>
                <a:off x="7613104" y="1069504"/>
                <a:ext cx="576064" cy="432048"/>
                <a:chOff x="7308304" y="764704"/>
                <a:chExt cx="576064" cy="432048"/>
              </a:xfrm>
            </p:grpSpPr>
            <p:sp>
              <p:nvSpPr>
                <p:cNvPr id="230" name="Cylinder 229"/>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231" name="Rektangel 230"/>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a:t>
                  </a:r>
                </a:p>
              </p:txBody>
            </p:sp>
          </p:grpSp>
          <p:grpSp>
            <p:nvGrpSpPr>
              <p:cNvPr id="227" name="Grupp 226"/>
              <p:cNvGrpSpPr/>
              <p:nvPr/>
            </p:nvGrpSpPr>
            <p:grpSpPr>
              <a:xfrm>
                <a:off x="7765504" y="1221904"/>
                <a:ext cx="576064" cy="432048"/>
                <a:chOff x="7308304" y="764704"/>
                <a:chExt cx="576064" cy="432048"/>
              </a:xfrm>
            </p:grpSpPr>
            <p:sp>
              <p:nvSpPr>
                <p:cNvPr id="228" name="Cylinder 227"/>
                <p:cNvSpPr/>
                <p:nvPr/>
              </p:nvSpPr>
              <p:spPr>
                <a:xfrm>
                  <a:off x="7668344" y="764704"/>
                  <a:ext cx="216024" cy="2880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675"/>
                </a:p>
              </p:txBody>
            </p:sp>
            <p:sp>
              <p:nvSpPr>
                <p:cNvPr id="229" name="Rektangel 228"/>
                <p:cNvSpPr/>
                <p:nvPr/>
              </p:nvSpPr>
              <p:spPr>
                <a:xfrm>
                  <a:off x="7308304" y="908720"/>
                  <a:ext cx="504056" cy="2880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675" dirty="0"/>
                    <a:t>KR n</a:t>
                  </a:r>
                </a:p>
              </p:txBody>
            </p:sp>
          </p:grpSp>
        </p:grpSp>
        <p:cxnSp>
          <p:nvCxnSpPr>
            <p:cNvPr id="220" name="Rak pil 219"/>
            <p:cNvCxnSpPr>
              <a:stCxn id="235" idx="1"/>
            </p:cNvCxnSpPr>
            <p:nvPr/>
          </p:nvCxnSpPr>
          <p:spPr>
            <a:xfrm flipH="1">
              <a:off x="7092280" y="858091"/>
              <a:ext cx="426536" cy="48267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1" name="Rak pil 220"/>
            <p:cNvCxnSpPr>
              <a:stCxn id="229" idx="1"/>
            </p:cNvCxnSpPr>
            <p:nvPr/>
          </p:nvCxnSpPr>
          <p:spPr>
            <a:xfrm flipH="1">
              <a:off x="7092280" y="1323912"/>
              <a:ext cx="853703" cy="1685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2" name="Rak pil 221"/>
            <p:cNvCxnSpPr>
              <a:stCxn id="233" idx="1"/>
            </p:cNvCxnSpPr>
            <p:nvPr/>
          </p:nvCxnSpPr>
          <p:spPr>
            <a:xfrm flipH="1">
              <a:off x="7092280" y="1013365"/>
              <a:ext cx="568925" cy="32740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3" name="Rak pil 222"/>
            <p:cNvCxnSpPr>
              <a:stCxn id="231" idx="1"/>
            </p:cNvCxnSpPr>
            <p:nvPr/>
          </p:nvCxnSpPr>
          <p:spPr>
            <a:xfrm flipH="1">
              <a:off x="7092280" y="1168638"/>
              <a:ext cx="711314" cy="17213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sp>
        <p:nvSpPr>
          <p:cNvPr id="240" name="Rektangel 239"/>
          <p:cNvSpPr/>
          <p:nvPr/>
        </p:nvSpPr>
        <p:spPr>
          <a:xfrm>
            <a:off x="1240731" y="4023066"/>
            <a:ext cx="756084" cy="20764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sz="788" b="1" dirty="0">
                <a:solidFill>
                  <a:schemeClr val="bg1"/>
                </a:solidFill>
              </a:rPr>
              <a:t>PMO/ JIII</a:t>
            </a:r>
            <a:endParaRPr lang="sv-SE" sz="2700" b="1" dirty="0">
              <a:solidFill>
                <a:schemeClr val="bg1"/>
              </a:solidFill>
            </a:endParaRPr>
          </a:p>
        </p:txBody>
      </p:sp>
      <p:sp>
        <p:nvSpPr>
          <p:cNvPr id="241" name="Förutbestämd process 240"/>
          <p:cNvSpPr/>
          <p:nvPr/>
        </p:nvSpPr>
        <p:spPr>
          <a:xfrm>
            <a:off x="1924807" y="4062649"/>
            <a:ext cx="324036" cy="108012"/>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sv-S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sv-SE" sz="788" dirty="0"/>
              <a:t>x</a:t>
            </a:r>
          </a:p>
        </p:txBody>
      </p:sp>
      <p:cxnSp>
        <p:nvCxnSpPr>
          <p:cNvPr id="242" name="Rak pil 241"/>
          <p:cNvCxnSpPr>
            <a:stCxn id="241" idx="3"/>
            <a:endCxn id="12" idx="1"/>
          </p:cNvCxnSpPr>
          <p:nvPr/>
        </p:nvCxnSpPr>
        <p:spPr>
          <a:xfrm flipV="1">
            <a:off x="2248843" y="3522951"/>
            <a:ext cx="1894242" cy="5937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6" name="Rektangel 245"/>
          <p:cNvSpPr/>
          <p:nvPr/>
        </p:nvSpPr>
        <p:spPr>
          <a:xfrm>
            <a:off x="1240731" y="4347102"/>
            <a:ext cx="756084" cy="1766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sz="788" b="1" dirty="0">
                <a:solidFill>
                  <a:schemeClr val="bg1"/>
                </a:solidFill>
              </a:rPr>
              <a:t>(…)</a:t>
            </a:r>
            <a:endParaRPr lang="sv-SE" sz="2700" b="1" dirty="0">
              <a:solidFill>
                <a:schemeClr val="bg1"/>
              </a:solidFill>
            </a:endParaRPr>
          </a:p>
        </p:txBody>
      </p:sp>
      <p:sp>
        <p:nvSpPr>
          <p:cNvPr id="247" name="Förutbestämd process 246"/>
          <p:cNvSpPr/>
          <p:nvPr/>
        </p:nvSpPr>
        <p:spPr>
          <a:xfrm>
            <a:off x="1841859" y="4381445"/>
            <a:ext cx="324036" cy="108012"/>
          </a:xfrm>
          <a:prstGeom prst="flowChartPredefinedProcess">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sv-S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sv-SE" sz="788" dirty="0"/>
              <a:t>x</a:t>
            </a:r>
          </a:p>
        </p:txBody>
      </p:sp>
      <p:cxnSp>
        <p:nvCxnSpPr>
          <p:cNvPr id="248" name="Rak pil 247"/>
          <p:cNvCxnSpPr>
            <a:stCxn id="247" idx="3"/>
            <a:endCxn id="12" idx="1"/>
          </p:cNvCxnSpPr>
          <p:nvPr/>
        </p:nvCxnSpPr>
        <p:spPr>
          <a:xfrm flipV="1">
            <a:off x="2165895" y="3522951"/>
            <a:ext cx="1977190" cy="912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3" name="Rektangel 252"/>
          <p:cNvSpPr/>
          <p:nvPr/>
        </p:nvSpPr>
        <p:spPr>
          <a:xfrm>
            <a:off x="1240733" y="4677426"/>
            <a:ext cx="763145" cy="155730"/>
          </a:xfrm>
          <a:prstGeom prst="rect">
            <a:avLst/>
          </a:prstGeom>
          <a:ln w="3175">
            <a:prstDash val="dash"/>
          </a:ln>
        </p:spPr>
        <p:style>
          <a:lnRef idx="1">
            <a:schemeClr val="accent1"/>
          </a:lnRef>
          <a:fillRef idx="2">
            <a:schemeClr val="accent1"/>
          </a:fillRef>
          <a:effectRef idx="1">
            <a:schemeClr val="accent1"/>
          </a:effectRef>
          <a:fontRef idx="minor">
            <a:schemeClr val="dk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sz="788" b="1" dirty="0">
                <a:solidFill>
                  <a:schemeClr val="bg1"/>
                </a:solidFill>
              </a:rPr>
              <a:t>(…)</a:t>
            </a:r>
            <a:endParaRPr lang="sv-SE" sz="2700" b="1" dirty="0">
              <a:solidFill>
                <a:schemeClr val="bg1"/>
              </a:solidFill>
            </a:endParaRPr>
          </a:p>
        </p:txBody>
      </p:sp>
      <p:sp>
        <p:nvSpPr>
          <p:cNvPr id="254" name="Förutbestämd process 253"/>
          <p:cNvSpPr/>
          <p:nvPr/>
        </p:nvSpPr>
        <p:spPr>
          <a:xfrm>
            <a:off x="1797366" y="4717009"/>
            <a:ext cx="324036" cy="74721"/>
          </a:xfrm>
          <a:prstGeom prst="flowChartPredefinedProcess">
            <a:avLst/>
          </a:prstGeom>
          <a:ln w="6350">
            <a:solidFill>
              <a:schemeClr val="bg1">
                <a:lumMod val="65000"/>
              </a:schemeClr>
            </a:solidFill>
            <a:prstDash val="dash"/>
          </a:ln>
        </p:spPr>
        <p:style>
          <a:lnRef idx="1">
            <a:schemeClr val="accent1"/>
          </a:lnRef>
          <a:fillRef idx="2">
            <a:schemeClr val="accent1"/>
          </a:fillRef>
          <a:effectRef idx="1">
            <a:schemeClr val="accent1"/>
          </a:effectRef>
          <a:fontRef idx="minor">
            <a:schemeClr val="dk1"/>
          </a:fontRef>
        </p:style>
        <p:txBody>
          <a:bodyPr rtlCol="0" anchor="ctr"/>
          <a:lstStyle>
            <a:defPPr>
              <a:defRPr lang="sv-S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sv-SE" sz="788" dirty="0"/>
              <a:t>x</a:t>
            </a:r>
          </a:p>
        </p:txBody>
      </p:sp>
      <p:cxnSp>
        <p:nvCxnSpPr>
          <p:cNvPr id="244" name="Rak pil 243"/>
          <p:cNvCxnSpPr>
            <a:stCxn id="254" idx="3"/>
            <a:endCxn id="12" idx="1"/>
          </p:cNvCxnSpPr>
          <p:nvPr/>
        </p:nvCxnSpPr>
        <p:spPr>
          <a:xfrm flipV="1">
            <a:off x="2121403" y="3522953"/>
            <a:ext cx="2021683" cy="1231418"/>
          </a:xfrm>
          <a:prstGeom prst="straightConnector1">
            <a:avLst/>
          </a:prstGeom>
          <a:ln>
            <a:prstDash val="dashDot"/>
            <a:tailEnd type="arrow"/>
          </a:ln>
        </p:spPr>
        <p:style>
          <a:lnRef idx="1">
            <a:schemeClr val="accent1"/>
          </a:lnRef>
          <a:fillRef idx="0">
            <a:schemeClr val="accent1"/>
          </a:fillRef>
          <a:effectRef idx="0">
            <a:schemeClr val="accent1"/>
          </a:effectRef>
          <a:fontRef idx="minor">
            <a:schemeClr val="tx1"/>
          </a:fontRef>
        </p:style>
      </p:cxnSp>
      <p:sp>
        <p:nvSpPr>
          <p:cNvPr id="2" name="textruta 1"/>
          <p:cNvSpPr txBox="1"/>
          <p:nvPr/>
        </p:nvSpPr>
        <p:spPr>
          <a:xfrm>
            <a:off x="7762671" y="1544822"/>
            <a:ext cx="1101643" cy="415498"/>
          </a:xfrm>
          <a:prstGeom prst="rect">
            <a:avLst/>
          </a:prstGeom>
          <a:noFill/>
        </p:spPr>
        <p:txBody>
          <a:bodyPr wrap="square" rtlCol="0">
            <a:spAutoFit/>
          </a:bodyPr>
          <a:lstStyle/>
          <a:p>
            <a:pPr algn="ctr"/>
            <a:r>
              <a:rPr lang="sv-SE" sz="1050" dirty="0"/>
              <a:t>Runt 100 register</a:t>
            </a:r>
          </a:p>
        </p:txBody>
      </p:sp>
      <p:sp>
        <p:nvSpPr>
          <p:cNvPr id="245" name="textruta 244"/>
          <p:cNvSpPr txBox="1"/>
          <p:nvPr/>
        </p:nvSpPr>
        <p:spPr>
          <a:xfrm>
            <a:off x="5199241" y="1722661"/>
            <a:ext cx="2011958" cy="415498"/>
          </a:xfrm>
          <a:prstGeom prst="rect">
            <a:avLst/>
          </a:prstGeom>
          <a:noFill/>
        </p:spPr>
        <p:txBody>
          <a:bodyPr wrap="square" rtlCol="0">
            <a:spAutoFit/>
          </a:bodyPr>
          <a:lstStyle/>
          <a:p>
            <a:pPr algn="ctr"/>
            <a:r>
              <a:rPr lang="sv-SE" sz="1050" dirty="0"/>
              <a:t>registercentra  och andra IT-leverantörer</a:t>
            </a:r>
          </a:p>
        </p:txBody>
      </p:sp>
      <p:sp>
        <p:nvSpPr>
          <p:cNvPr id="249" name="textruta 248"/>
          <p:cNvSpPr txBox="1"/>
          <p:nvPr/>
        </p:nvSpPr>
        <p:spPr>
          <a:xfrm>
            <a:off x="3214060" y="1769189"/>
            <a:ext cx="2011958" cy="253916"/>
          </a:xfrm>
          <a:prstGeom prst="rect">
            <a:avLst/>
          </a:prstGeom>
          <a:noFill/>
        </p:spPr>
        <p:txBody>
          <a:bodyPr wrap="square" rtlCol="0">
            <a:spAutoFit/>
          </a:bodyPr>
          <a:lstStyle/>
          <a:p>
            <a:pPr algn="ctr"/>
            <a:r>
              <a:rPr lang="sv-SE" sz="1050" dirty="0"/>
              <a:t>Nationella tjänster</a:t>
            </a:r>
          </a:p>
        </p:txBody>
      </p:sp>
      <p:sp>
        <p:nvSpPr>
          <p:cNvPr id="250" name="textruta 249"/>
          <p:cNvSpPr txBox="1"/>
          <p:nvPr/>
        </p:nvSpPr>
        <p:spPr>
          <a:xfrm>
            <a:off x="251521" y="1756830"/>
            <a:ext cx="2011958" cy="415498"/>
          </a:xfrm>
          <a:prstGeom prst="rect">
            <a:avLst/>
          </a:prstGeom>
          <a:noFill/>
        </p:spPr>
        <p:txBody>
          <a:bodyPr wrap="square" rtlCol="0">
            <a:spAutoFit/>
          </a:bodyPr>
          <a:lstStyle/>
          <a:p>
            <a:pPr algn="ctr"/>
            <a:r>
              <a:rPr lang="sv-SE" sz="1050" dirty="0"/>
              <a:t>Vårdens dokumentationssystem</a:t>
            </a:r>
          </a:p>
        </p:txBody>
      </p:sp>
      <p:sp>
        <p:nvSpPr>
          <p:cNvPr id="236" name="Title 1"/>
          <p:cNvSpPr txBox="1">
            <a:spLocks/>
          </p:cNvSpPr>
          <p:nvPr/>
        </p:nvSpPr>
        <p:spPr bwMode="auto">
          <a:xfrm>
            <a:off x="2860478" y="0"/>
            <a:ext cx="3423044" cy="531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767" tIns="47883" rIns="95767" bIns="47883" numCol="1" anchor="b" anchorCtr="0" compatLnSpc="1">
            <a:prstTxWarp prst="textNoShape">
              <a:avLst/>
            </a:prstTxWarp>
          </a:bodyPr>
          <a:lstStyle>
            <a:lvl1pPr algn="ctr" defTabSz="957263" rtl="0" eaLnBrk="1" fontAlgn="base" hangingPunct="1">
              <a:spcBef>
                <a:spcPct val="0"/>
              </a:spcBef>
              <a:spcAft>
                <a:spcPct val="0"/>
              </a:spcAft>
              <a:defRPr sz="4500" b="1">
                <a:solidFill>
                  <a:srgbClr val="00A9A7"/>
                </a:solidFill>
                <a:latin typeface="+mj-lt"/>
                <a:ea typeface="+mj-ea"/>
                <a:cs typeface="+mj-cs"/>
              </a:defRPr>
            </a:lvl1pPr>
            <a:lvl2pPr algn="l" defTabSz="957263" rtl="0" eaLnBrk="1" fontAlgn="base" hangingPunct="1">
              <a:spcBef>
                <a:spcPct val="0"/>
              </a:spcBef>
              <a:spcAft>
                <a:spcPct val="0"/>
              </a:spcAft>
              <a:defRPr sz="3000" b="1">
                <a:solidFill>
                  <a:srgbClr val="00A9A7"/>
                </a:solidFill>
                <a:latin typeface="Arial" charset="0"/>
              </a:defRPr>
            </a:lvl2pPr>
            <a:lvl3pPr algn="l" defTabSz="957263" rtl="0" eaLnBrk="1" fontAlgn="base" hangingPunct="1">
              <a:spcBef>
                <a:spcPct val="0"/>
              </a:spcBef>
              <a:spcAft>
                <a:spcPct val="0"/>
              </a:spcAft>
              <a:defRPr sz="3000" b="1">
                <a:solidFill>
                  <a:srgbClr val="00A9A7"/>
                </a:solidFill>
                <a:latin typeface="Arial" charset="0"/>
              </a:defRPr>
            </a:lvl3pPr>
            <a:lvl4pPr algn="l" defTabSz="957263" rtl="0" eaLnBrk="1" fontAlgn="base" hangingPunct="1">
              <a:spcBef>
                <a:spcPct val="0"/>
              </a:spcBef>
              <a:spcAft>
                <a:spcPct val="0"/>
              </a:spcAft>
              <a:defRPr sz="3000" b="1">
                <a:solidFill>
                  <a:srgbClr val="00A9A7"/>
                </a:solidFill>
                <a:latin typeface="Arial" charset="0"/>
              </a:defRPr>
            </a:lvl4pPr>
            <a:lvl5pPr algn="l" defTabSz="957263" rtl="0" eaLnBrk="1" fontAlgn="base" hangingPunct="1">
              <a:spcBef>
                <a:spcPct val="0"/>
              </a:spcBef>
              <a:spcAft>
                <a:spcPct val="0"/>
              </a:spcAft>
              <a:defRPr sz="3000" b="1">
                <a:solidFill>
                  <a:srgbClr val="00A9A7"/>
                </a:solidFill>
                <a:latin typeface="Arial" charset="0"/>
              </a:defRPr>
            </a:lvl5pPr>
            <a:lvl6pPr marL="457200" algn="l" defTabSz="957263" rtl="0" eaLnBrk="1" fontAlgn="base" hangingPunct="1">
              <a:spcBef>
                <a:spcPct val="0"/>
              </a:spcBef>
              <a:spcAft>
                <a:spcPct val="0"/>
              </a:spcAft>
              <a:defRPr sz="2900" b="1">
                <a:solidFill>
                  <a:srgbClr val="00A9A7"/>
                </a:solidFill>
                <a:latin typeface="Arial" charset="0"/>
              </a:defRPr>
            </a:lvl6pPr>
            <a:lvl7pPr marL="914400" algn="l" defTabSz="957263" rtl="0" eaLnBrk="1" fontAlgn="base" hangingPunct="1">
              <a:spcBef>
                <a:spcPct val="0"/>
              </a:spcBef>
              <a:spcAft>
                <a:spcPct val="0"/>
              </a:spcAft>
              <a:defRPr sz="2900" b="1">
                <a:solidFill>
                  <a:srgbClr val="00A9A7"/>
                </a:solidFill>
                <a:latin typeface="Arial" charset="0"/>
              </a:defRPr>
            </a:lvl7pPr>
            <a:lvl8pPr marL="1371600" algn="l" defTabSz="957263" rtl="0" eaLnBrk="1" fontAlgn="base" hangingPunct="1">
              <a:spcBef>
                <a:spcPct val="0"/>
              </a:spcBef>
              <a:spcAft>
                <a:spcPct val="0"/>
              </a:spcAft>
              <a:defRPr sz="2900" b="1">
                <a:solidFill>
                  <a:srgbClr val="00A9A7"/>
                </a:solidFill>
                <a:latin typeface="Arial" charset="0"/>
              </a:defRPr>
            </a:lvl8pPr>
            <a:lvl9pPr marL="1828800" algn="l" defTabSz="957263" rtl="0" eaLnBrk="1" fontAlgn="base" hangingPunct="1">
              <a:spcBef>
                <a:spcPct val="0"/>
              </a:spcBef>
              <a:spcAft>
                <a:spcPct val="0"/>
              </a:spcAft>
              <a:defRPr sz="2900" b="1">
                <a:solidFill>
                  <a:srgbClr val="00A9A7"/>
                </a:solidFill>
                <a:latin typeface="Arial" charset="0"/>
              </a:defRPr>
            </a:lvl9pPr>
          </a:lstStyle>
          <a:p>
            <a:r>
              <a:rPr lang="sv-SE" sz="2800" kern="0" dirty="0" smtClean="0"/>
              <a:t>Tjänsteplattformen</a:t>
            </a:r>
            <a:endParaRPr lang="sv-SE" sz="2800" kern="0" dirty="0"/>
          </a:p>
        </p:txBody>
      </p:sp>
    </p:spTree>
    <p:extLst>
      <p:ext uri="{BB962C8B-B14F-4D97-AF65-F5344CB8AC3E}">
        <p14:creationId xmlns:p14="http://schemas.microsoft.com/office/powerpoint/2010/main" val="4249319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358825" y="5624513"/>
            <a:ext cx="466725" cy="161925"/>
          </a:xfrm>
          <a:prstGeom prst="rect">
            <a:avLst/>
          </a:prstGeom>
        </p:spPr>
        <p:txBody>
          <a:bodyPr/>
          <a:lstStyle/>
          <a:p>
            <a:fld id="{046B88A8-0EE5-4FAD-AC94-5434C902FD16}" type="slidenum">
              <a:rPr lang="sv-SE" smtClean="0"/>
              <a:pPr/>
              <a:t>24</a:t>
            </a:fld>
            <a:endParaRPr lang="sv-SE"/>
          </a:p>
        </p:txBody>
      </p:sp>
      <p:grpSp>
        <p:nvGrpSpPr>
          <p:cNvPr id="2" name="Group 1"/>
          <p:cNvGrpSpPr/>
          <p:nvPr/>
        </p:nvGrpSpPr>
        <p:grpSpPr>
          <a:xfrm>
            <a:off x="2673198" y="1812955"/>
            <a:ext cx="2322259" cy="2095531"/>
            <a:chOff x="3593952" y="1601966"/>
            <a:chExt cx="3096344" cy="2794041"/>
          </a:xfrm>
        </p:grpSpPr>
        <p:sp>
          <p:nvSpPr>
            <p:cNvPr id="6" name="Rounded Rectangle 5"/>
            <p:cNvSpPr/>
            <p:nvPr/>
          </p:nvSpPr>
          <p:spPr>
            <a:xfrm>
              <a:off x="3593952" y="1601966"/>
              <a:ext cx="3096344" cy="2794041"/>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25">
                <a:solidFill>
                  <a:srgbClr val="FFFFFF"/>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0063" y="2520669"/>
              <a:ext cx="1857806" cy="30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0771" y="1814821"/>
              <a:ext cx="1796391" cy="662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3872791" y="2862839"/>
              <a:ext cx="2608709" cy="1465937"/>
              <a:chOff x="5326859" y="3729783"/>
              <a:chExt cx="3336721" cy="2071608"/>
            </a:xfrm>
          </p:grpSpPr>
          <p:sp>
            <p:nvSpPr>
              <p:cNvPr id="10" name="Text Box 9"/>
              <p:cNvSpPr txBox="1">
                <a:spLocks noChangeArrowheads="1"/>
              </p:cNvSpPr>
              <p:nvPr/>
            </p:nvSpPr>
            <p:spPr bwMode="auto">
              <a:xfrm>
                <a:off x="8105548" y="5322958"/>
                <a:ext cx="315045" cy="47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sv-SE" sz="1050">
                  <a:solidFill>
                    <a:srgbClr val="000000"/>
                  </a:solidFill>
                  <a:latin typeface="Calibri" pitchFamily="34" charset="0"/>
                </a:endParaRPr>
              </a:p>
            </p:txBody>
          </p:sp>
          <p:sp>
            <p:nvSpPr>
              <p:cNvPr id="11" name="Rektangel 32"/>
              <p:cNvSpPr/>
              <p:nvPr/>
            </p:nvSpPr>
            <p:spPr bwMode="auto">
              <a:xfrm>
                <a:off x="5326859" y="3729783"/>
                <a:ext cx="3330575" cy="1939925"/>
              </a:xfrm>
              <a:prstGeom prst="rect">
                <a:avLst/>
              </a:prstGeom>
              <a:solidFill>
                <a:srgbClr val="CEC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425">
                    <a:solidFill>
                      <a:srgbClr val="FFFFFF"/>
                    </a:solidFill>
                  </a:rPr>
                  <a:t>Ar</a:t>
                </a:r>
              </a:p>
            </p:txBody>
          </p:sp>
          <p:sp>
            <p:nvSpPr>
              <p:cNvPr id="12" name="textruta 27"/>
              <p:cNvSpPr txBox="1">
                <a:spLocks noChangeArrowheads="1"/>
              </p:cNvSpPr>
              <p:nvPr/>
            </p:nvSpPr>
            <p:spPr bwMode="auto">
              <a:xfrm>
                <a:off x="5632824" y="4372045"/>
                <a:ext cx="2924176" cy="6309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defRPr/>
                </a:pPr>
                <a:r>
                  <a:rPr lang="sv-SE" sz="788" b="1">
                    <a:solidFill>
                      <a:srgbClr val="000000"/>
                    </a:solidFill>
                    <a:cs typeface="Arial" pitchFamily="34" charset="0"/>
                  </a:rPr>
                  <a:t>S</a:t>
                </a:r>
                <a:r>
                  <a:rPr lang="sv-SE" sz="788">
                    <a:solidFill>
                      <a:srgbClr val="000000"/>
                    </a:solidFill>
                    <a:cs typeface="Arial" pitchFamily="34" charset="0"/>
                  </a:rPr>
                  <a:t>äkerhetsarkitektur (Legal </a:t>
                </a:r>
                <a:r>
                  <a:rPr lang="sv-SE" sz="788" err="1">
                    <a:solidFill>
                      <a:srgbClr val="000000"/>
                    </a:solidFill>
                    <a:cs typeface="Arial" pitchFamily="34" charset="0"/>
                  </a:rPr>
                  <a:t>interoperabilitet</a:t>
                </a:r>
                <a:r>
                  <a:rPr lang="sv-SE" sz="788">
                    <a:solidFill>
                      <a:srgbClr val="000000"/>
                    </a:solidFill>
                    <a:cs typeface="Arial" pitchFamily="34" charset="0"/>
                  </a:rPr>
                  <a:t>)</a:t>
                </a:r>
              </a:p>
            </p:txBody>
          </p:sp>
          <p:sp>
            <p:nvSpPr>
              <p:cNvPr id="13" name="textruta 28"/>
              <p:cNvSpPr txBox="1">
                <a:spLocks noChangeArrowheads="1"/>
              </p:cNvSpPr>
              <p:nvPr/>
            </p:nvSpPr>
            <p:spPr bwMode="auto">
              <a:xfrm>
                <a:off x="5632824" y="4696416"/>
                <a:ext cx="2924176" cy="4024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defRPr/>
                </a:pPr>
                <a:r>
                  <a:rPr lang="sv-SE" sz="788" b="1">
                    <a:solidFill>
                      <a:srgbClr val="000000"/>
                    </a:solidFill>
                    <a:cs typeface="Arial" pitchFamily="34" charset="0"/>
                  </a:rPr>
                  <a:t>V</a:t>
                </a:r>
                <a:r>
                  <a:rPr lang="sv-SE" sz="788">
                    <a:solidFill>
                      <a:srgbClr val="000000"/>
                    </a:solidFill>
                    <a:cs typeface="Arial" pitchFamily="34" charset="0"/>
                  </a:rPr>
                  <a:t>erksamhetsarkitektur</a:t>
                </a:r>
              </a:p>
            </p:txBody>
          </p:sp>
          <p:sp>
            <p:nvSpPr>
              <p:cNvPr id="14" name="textruta 29"/>
              <p:cNvSpPr txBox="1">
                <a:spLocks noChangeArrowheads="1"/>
              </p:cNvSpPr>
              <p:nvPr/>
            </p:nvSpPr>
            <p:spPr bwMode="auto">
              <a:xfrm>
                <a:off x="5632824" y="5009153"/>
                <a:ext cx="2924176" cy="4024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defRPr/>
                </a:pPr>
                <a:r>
                  <a:rPr lang="sv-SE" sz="788" b="1">
                    <a:solidFill>
                      <a:srgbClr val="000000"/>
                    </a:solidFill>
                    <a:cs typeface="Arial" pitchFamily="34" charset="0"/>
                  </a:rPr>
                  <a:t>I</a:t>
                </a:r>
                <a:r>
                  <a:rPr lang="sv-SE" sz="788">
                    <a:solidFill>
                      <a:srgbClr val="000000"/>
                    </a:solidFill>
                    <a:cs typeface="Arial" pitchFamily="34" charset="0"/>
                  </a:rPr>
                  <a:t>nformationsstruktur (</a:t>
                </a:r>
                <a:r>
                  <a:rPr lang="sv-SE" sz="788" err="1">
                    <a:solidFill>
                      <a:srgbClr val="000000"/>
                    </a:solidFill>
                    <a:cs typeface="Arial" pitchFamily="34" charset="0"/>
                  </a:rPr>
                  <a:t>Sematik</a:t>
                </a:r>
                <a:r>
                  <a:rPr lang="sv-SE" sz="788">
                    <a:solidFill>
                      <a:srgbClr val="000000"/>
                    </a:solidFill>
                    <a:cs typeface="Arial" pitchFamily="34" charset="0"/>
                  </a:rPr>
                  <a:t>)</a:t>
                </a:r>
              </a:p>
            </p:txBody>
          </p:sp>
          <p:sp>
            <p:nvSpPr>
              <p:cNvPr id="15" name="textruta 30"/>
              <p:cNvSpPr txBox="1">
                <a:spLocks noChangeArrowheads="1"/>
              </p:cNvSpPr>
              <p:nvPr/>
            </p:nvSpPr>
            <p:spPr bwMode="auto">
              <a:xfrm>
                <a:off x="5632824" y="5321892"/>
                <a:ext cx="2924176" cy="4024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defRPr/>
                </a:pPr>
                <a:r>
                  <a:rPr lang="sv-SE" sz="788" b="1">
                    <a:solidFill>
                      <a:srgbClr val="000000"/>
                    </a:solidFill>
                    <a:cs typeface="Arial" pitchFamily="34" charset="0"/>
                  </a:rPr>
                  <a:t>T</a:t>
                </a:r>
                <a:r>
                  <a:rPr lang="sv-SE" sz="788">
                    <a:solidFill>
                      <a:srgbClr val="000000"/>
                    </a:solidFill>
                    <a:cs typeface="Arial" pitchFamily="34" charset="0"/>
                  </a:rPr>
                  <a:t>eknisk arkitektur (Teknik)</a:t>
                </a:r>
              </a:p>
            </p:txBody>
          </p:sp>
          <p:sp>
            <p:nvSpPr>
              <p:cNvPr id="16" name="Rectangle 15"/>
              <p:cNvSpPr/>
              <p:nvPr/>
            </p:nvSpPr>
            <p:spPr>
              <a:xfrm>
                <a:off x="5691390" y="3807079"/>
                <a:ext cx="2972190" cy="587167"/>
              </a:xfrm>
              <a:prstGeom prst="rect">
                <a:avLst/>
              </a:prstGeom>
            </p:spPr>
            <p:txBody>
              <a:bodyPr wrap="none">
                <a:spAutoFit/>
              </a:bodyPr>
              <a:lstStyle/>
              <a:p>
                <a:r>
                  <a:rPr lang="sv-SE" sz="1425">
                    <a:solidFill>
                      <a:srgbClr val="000000"/>
                    </a:solidFill>
                  </a:rPr>
                  <a:t>Arkitekturledningen</a:t>
                </a:r>
              </a:p>
            </p:txBody>
          </p:sp>
        </p:grpSp>
      </p:grpSp>
      <p:grpSp>
        <p:nvGrpSpPr>
          <p:cNvPr id="17" name="Group 16"/>
          <p:cNvGrpSpPr/>
          <p:nvPr/>
        </p:nvGrpSpPr>
        <p:grpSpPr>
          <a:xfrm>
            <a:off x="4950044" y="1430781"/>
            <a:ext cx="2963465" cy="2521148"/>
            <a:chOff x="4789488" y="2238276"/>
            <a:chExt cx="3951287" cy="3361531"/>
          </a:xfrm>
        </p:grpSpPr>
        <p:pic>
          <p:nvPicPr>
            <p:cNvPr id="18" name="Bildobjekt 10" descr="bok.png"/>
            <p:cNvPicPr>
              <a:picLocks noChangeAspect="1"/>
            </p:cNvPicPr>
            <p:nvPr/>
          </p:nvPicPr>
          <p:blipFill>
            <a:blip r:embed="rId5"/>
            <a:srcRect/>
            <a:stretch>
              <a:fillRect/>
            </a:stretch>
          </p:blipFill>
          <p:spPr bwMode="auto">
            <a:xfrm>
              <a:off x="4789488" y="2238276"/>
              <a:ext cx="3671887" cy="2533650"/>
            </a:xfrm>
            <a:prstGeom prst="rect">
              <a:avLst/>
            </a:prstGeom>
            <a:noFill/>
            <a:ln>
              <a:noFill/>
            </a:ln>
            <a:effectLst>
              <a:outerShdw blurRad="50800" dist="38100" dir="5400000" algn="t"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Line 10"/>
            <p:cNvSpPr>
              <a:spLocks noChangeShapeType="1"/>
            </p:cNvSpPr>
            <p:nvPr/>
          </p:nvSpPr>
          <p:spPr bwMode="auto">
            <a:xfrm flipV="1">
              <a:off x="5386437" y="3967063"/>
              <a:ext cx="111076" cy="287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342900">
                <a:defRPr/>
              </a:pPr>
              <a:endParaRPr lang="sv-SE" sz="1425">
                <a:solidFill>
                  <a:srgbClr val="000000"/>
                </a:solidFill>
                <a:ea typeface="ＭＳ Ｐゴシック" charset="0"/>
                <a:cs typeface="ＭＳ Ｐゴシック" charset="0"/>
              </a:endParaRPr>
            </a:p>
          </p:txBody>
        </p:sp>
        <p:sp>
          <p:nvSpPr>
            <p:cNvPr id="20" name="Line 11"/>
            <p:cNvSpPr>
              <a:spLocks noChangeShapeType="1"/>
            </p:cNvSpPr>
            <p:nvPr/>
          </p:nvSpPr>
          <p:spPr bwMode="auto">
            <a:xfrm flipV="1">
              <a:off x="5905500" y="4316313"/>
              <a:ext cx="204788" cy="4556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342900">
                <a:defRPr/>
              </a:pPr>
              <a:endParaRPr lang="sv-SE" sz="1425">
                <a:solidFill>
                  <a:srgbClr val="000000"/>
                </a:solidFill>
                <a:ea typeface="ＭＳ Ｐゴシック" charset="0"/>
                <a:cs typeface="ＭＳ Ｐゴシック" charset="0"/>
              </a:endParaRPr>
            </a:p>
          </p:txBody>
        </p:sp>
        <p:sp>
          <p:nvSpPr>
            <p:cNvPr id="21" name="Line 12"/>
            <p:cNvSpPr>
              <a:spLocks noChangeShapeType="1"/>
            </p:cNvSpPr>
            <p:nvPr/>
          </p:nvSpPr>
          <p:spPr bwMode="auto">
            <a:xfrm flipH="1" flipV="1">
              <a:off x="7093744" y="4038476"/>
              <a:ext cx="146050" cy="4556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342900">
                <a:defRPr/>
              </a:pPr>
              <a:endParaRPr lang="sv-SE" sz="1425">
                <a:solidFill>
                  <a:srgbClr val="000000"/>
                </a:solidFill>
                <a:ea typeface="ＭＳ Ｐゴシック" charset="0"/>
                <a:cs typeface="ＭＳ Ｐゴシック" charset="0"/>
              </a:endParaRPr>
            </a:p>
          </p:txBody>
        </p:sp>
        <p:sp>
          <p:nvSpPr>
            <p:cNvPr id="22" name="Line 14"/>
            <p:cNvSpPr>
              <a:spLocks noChangeShapeType="1"/>
            </p:cNvSpPr>
            <p:nvPr/>
          </p:nvSpPr>
          <p:spPr bwMode="auto">
            <a:xfrm>
              <a:off x="7894638" y="3967063"/>
              <a:ext cx="319087" cy="17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342900">
                <a:defRPr/>
              </a:pPr>
              <a:endParaRPr lang="sv-SE" sz="1425">
                <a:solidFill>
                  <a:srgbClr val="000000"/>
                </a:solidFill>
                <a:ea typeface="ＭＳ Ｐゴシック" charset="0"/>
                <a:cs typeface="ＭＳ Ｐゴシック" charset="0"/>
              </a:endParaRPr>
            </a:p>
          </p:txBody>
        </p:sp>
        <p:sp>
          <p:nvSpPr>
            <p:cNvPr id="23" name="Text Box 8"/>
            <p:cNvSpPr txBox="1">
              <a:spLocks noChangeArrowheads="1"/>
            </p:cNvSpPr>
            <p:nvPr/>
          </p:nvSpPr>
          <p:spPr bwMode="auto">
            <a:xfrm>
              <a:off x="5098405" y="4326508"/>
              <a:ext cx="846137" cy="523220"/>
            </a:xfrm>
            <a:prstGeom prst="rect">
              <a:avLst/>
            </a:prstGeom>
            <a:solidFill>
              <a:srgbClr val="D7D200"/>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342900" eaLnBrk="1" hangingPunct="1">
                <a:defRPr/>
              </a:pPr>
              <a:r>
                <a:rPr lang="en-GB" sz="975" b="1">
                  <a:solidFill>
                    <a:srgbClr val="000000"/>
                  </a:solidFill>
                </a:rPr>
                <a:t>V-</a:t>
              </a:r>
              <a:r>
                <a:rPr lang="en-GB" sz="975" b="1" err="1">
                  <a:solidFill>
                    <a:srgbClr val="000000"/>
                  </a:solidFill>
                </a:rPr>
                <a:t>boken</a:t>
              </a:r>
              <a:endParaRPr lang="en-GB" sz="975" b="1">
                <a:solidFill>
                  <a:srgbClr val="000000"/>
                </a:solidFill>
              </a:endParaRPr>
            </a:p>
          </p:txBody>
        </p:sp>
        <p:sp>
          <p:nvSpPr>
            <p:cNvPr id="24" name="Text Box 8"/>
            <p:cNvSpPr txBox="1">
              <a:spLocks noChangeArrowheads="1"/>
            </p:cNvSpPr>
            <p:nvPr/>
          </p:nvSpPr>
          <p:spPr bwMode="auto">
            <a:xfrm>
              <a:off x="5497513" y="4883051"/>
              <a:ext cx="846137" cy="553997"/>
            </a:xfrm>
            <a:prstGeom prst="rect">
              <a:avLst/>
            </a:prstGeom>
            <a:solidFill>
              <a:srgbClr val="D7D200"/>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342900" eaLnBrk="1" hangingPunct="1">
                <a:defRPr/>
              </a:pPr>
              <a:r>
                <a:rPr lang="en-GB" sz="1050" b="1">
                  <a:solidFill>
                    <a:srgbClr val="000000"/>
                  </a:solidFill>
                </a:rPr>
                <a:t>I-</a:t>
              </a:r>
              <a:r>
                <a:rPr lang="en-GB" sz="1050" b="1" err="1">
                  <a:solidFill>
                    <a:srgbClr val="000000"/>
                  </a:solidFill>
                </a:rPr>
                <a:t>boken</a:t>
              </a:r>
              <a:endParaRPr lang="en-GB" sz="1050" b="1">
                <a:solidFill>
                  <a:srgbClr val="000000"/>
                </a:solidFill>
              </a:endParaRPr>
            </a:p>
          </p:txBody>
        </p:sp>
        <p:sp>
          <p:nvSpPr>
            <p:cNvPr id="25" name="Text Box 8"/>
            <p:cNvSpPr txBox="1">
              <a:spLocks noChangeArrowheads="1"/>
            </p:cNvSpPr>
            <p:nvPr/>
          </p:nvSpPr>
          <p:spPr bwMode="auto">
            <a:xfrm>
              <a:off x="6799263" y="4883051"/>
              <a:ext cx="846137" cy="523220"/>
            </a:xfrm>
            <a:prstGeom prst="rect">
              <a:avLst/>
            </a:prstGeom>
            <a:solidFill>
              <a:srgbClr val="D7D200"/>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342900" eaLnBrk="1" hangingPunct="1">
                <a:defRPr/>
              </a:pPr>
              <a:r>
                <a:rPr lang="en-GB" sz="975" b="1">
                  <a:solidFill>
                    <a:srgbClr val="000000"/>
                  </a:solidFill>
                </a:rPr>
                <a:t>T-</a:t>
              </a:r>
              <a:r>
                <a:rPr lang="en-GB" sz="975" b="1" err="1">
                  <a:solidFill>
                    <a:srgbClr val="000000"/>
                  </a:solidFill>
                </a:rPr>
                <a:t>boken</a:t>
              </a:r>
              <a:endParaRPr lang="en-GB" sz="975" b="1">
                <a:solidFill>
                  <a:srgbClr val="000000"/>
                </a:solidFill>
              </a:endParaRPr>
            </a:p>
          </p:txBody>
        </p:sp>
        <p:sp>
          <p:nvSpPr>
            <p:cNvPr id="26" name="Text Box 8"/>
            <p:cNvSpPr txBox="1">
              <a:spLocks noChangeArrowheads="1"/>
            </p:cNvSpPr>
            <p:nvPr/>
          </p:nvSpPr>
          <p:spPr bwMode="auto">
            <a:xfrm>
              <a:off x="7894638" y="4209951"/>
              <a:ext cx="846137" cy="523220"/>
            </a:xfrm>
            <a:prstGeom prst="rect">
              <a:avLst/>
            </a:prstGeom>
            <a:solidFill>
              <a:srgbClr val="D7D200"/>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342900" eaLnBrk="1" hangingPunct="1">
                <a:defRPr/>
              </a:pPr>
              <a:r>
                <a:rPr lang="en-GB" sz="975" b="1">
                  <a:solidFill>
                    <a:srgbClr val="000000"/>
                  </a:solidFill>
                </a:rPr>
                <a:t>S-</a:t>
              </a:r>
              <a:r>
                <a:rPr lang="en-GB" sz="975" b="1" err="1">
                  <a:solidFill>
                    <a:srgbClr val="000000"/>
                  </a:solidFill>
                </a:rPr>
                <a:t>boken</a:t>
              </a:r>
              <a:endParaRPr lang="en-GB" sz="975" b="1">
                <a:solidFill>
                  <a:srgbClr val="000000"/>
                </a:solidFill>
              </a:endParaRPr>
            </a:p>
          </p:txBody>
        </p:sp>
        <p:sp>
          <p:nvSpPr>
            <p:cNvPr id="27" name="Ellips 4"/>
            <p:cNvSpPr/>
            <p:nvPr/>
          </p:nvSpPr>
          <p:spPr bwMode="auto">
            <a:xfrm>
              <a:off x="6610573" y="4542532"/>
              <a:ext cx="1203325" cy="1057275"/>
            </a:xfrm>
            <a:prstGeom prst="ellipse">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sv-SE" sz="1425">
                <a:solidFill>
                  <a:srgbClr val="FFFFFF"/>
                </a:solidFill>
              </a:endParaRPr>
            </a:p>
          </p:txBody>
        </p:sp>
      </p:grpSp>
      <p:pic>
        <p:nvPicPr>
          <p:cNvPr id="2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2" y="2166289"/>
            <a:ext cx="995815" cy="206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ight Arrow 30"/>
          <p:cNvSpPr/>
          <p:nvPr/>
        </p:nvSpPr>
        <p:spPr>
          <a:xfrm>
            <a:off x="1925706" y="3133227"/>
            <a:ext cx="432048" cy="46208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25">
              <a:solidFill>
                <a:srgbClr val="FFFFFF"/>
              </a:solidFill>
            </a:endParaRPr>
          </a:p>
        </p:txBody>
      </p:sp>
      <p:sp>
        <p:nvSpPr>
          <p:cNvPr id="32" name="Right Arrow 31"/>
          <p:cNvSpPr/>
          <p:nvPr/>
        </p:nvSpPr>
        <p:spPr>
          <a:xfrm rot="2848026">
            <a:off x="2514077" y="1462850"/>
            <a:ext cx="398663" cy="36364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25">
              <a:solidFill>
                <a:srgbClr val="FFFFFF"/>
              </a:solidFill>
            </a:endParaRPr>
          </a:p>
        </p:txBody>
      </p:sp>
      <p:pic>
        <p:nvPicPr>
          <p:cNvPr id="3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3000" y="858341"/>
            <a:ext cx="1211328" cy="1281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Line 12"/>
          <p:cNvSpPr>
            <a:spLocks noChangeShapeType="1"/>
          </p:cNvSpPr>
          <p:nvPr/>
        </p:nvSpPr>
        <p:spPr bwMode="auto">
          <a:xfrm flipH="1" flipV="1">
            <a:off x="7091976" y="3846541"/>
            <a:ext cx="685800" cy="535739"/>
          </a:xfrm>
          <a:prstGeom prst="line">
            <a:avLst/>
          </a:prstGeom>
          <a:noFill/>
          <a:ln w="19050">
            <a:solidFill>
              <a:schemeClr val="tx1"/>
            </a:solidFill>
            <a:round/>
            <a:headEnd type="triangle"/>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342900">
              <a:defRPr/>
            </a:pPr>
            <a:endParaRPr lang="sv-SE" sz="1425">
              <a:solidFill>
                <a:srgbClr val="000000"/>
              </a:solidFill>
              <a:ea typeface="ＭＳ Ｐゴシック" charset="0"/>
              <a:cs typeface="ＭＳ Ｐゴシック" charset="0"/>
            </a:endParaRPr>
          </a:p>
        </p:txBody>
      </p:sp>
      <p:grpSp>
        <p:nvGrpSpPr>
          <p:cNvPr id="82" name="Group 81"/>
          <p:cNvGrpSpPr/>
          <p:nvPr/>
        </p:nvGrpSpPr>
        <p:grpSpPr>
          <a:xfrm>
            <a:off x="7091977" y="4513849"/>
            <a:ext cx="1890210" cy="1404156"/>
            <a:chOff x="5148064" y="1981960"/>
            <a:chExt cx="3600400" cy="2592288"/>
          </a:xfrm>
        </p:grpSpPr>
        <p:grpSp>
          <p:nvGrpSpPr>
            <p:cNvPr id="83" name="Grupp 7"/>
            <p:cNvGrpSpPr/>
            <p:nvPr/>
          </p:nvGrpSpPr>
          <p:grpSpPr>
            <a:xfrm>
              <a:off x="5148064" y="3854248"/>
              <a:ext cx="720000" cy="720000"/>
              <a:chOff x="5148064" y="3789120"/>
              <a:chExt cx="720000" cy="720000"/>
            </a:xfrm>
          </p:grpSpPr>
          <p:sp>
            <p:nvSpPr>
              <p:cNvPr id="110" name="Rektangel 20"/>
              <p:cNvSpPr/>
              <p:nvPr/>
            </p:nvSpPr>
            <p:spPr>
              <a:xfrm>
                <a:off x="5148064" y="3789120"/>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25"/>
              </a:p>
            </p:txBody>
          </p:sp>
          <p:pic>
            <p:nvPicPr>
              <p:cNvPr id="111" name="Bildobjekt 1"/>
              <p:cNvPicPr>
                <a:picLocks noChangeAspect="1"/>
              </p:cNvPicPr>
              <p:nvPr/>
            </p:nvPicPr>
            <p:blipFill>
              <a:blip r:embed="rId8"/>
              <a:stretch>
                <a:fillRect/>
              </a:stretch>
            </p:blipFill>
            <p:spPr>
              <a:xfrm>
                <a:off x="5283257" y="3924023"/>
                <a:ext cx="449615" cy="513089"/>
              </a:xfrm>
              <a:prstGeom prst="rect">
                <a:avLst/>
              </a:prstGeom>
            </p:spPr>
          </p:pic>
        </p:grpSp>
        <p:grpSp>
          <p:nvGrpSpPr>
            <p:cNvPr id="84" name="Grupp 15"/>
            <p:cNvGrpSpPr/>
            <p:nvPr/>
          </p:nvGrpSpPr>
          <p:grpSpPr>
            <a:xfrm>
              <a:off x="6108171" y="3854248"/>
              <a:ext cx="720000" cy="720000"/>
              <a:chOff x="6156176" y="3789120"/>
              <a:chExt cx="720000" cy="720000"/>
            </a:xfrm>
          </p:grpSpPr>
          <p:sp>
            <p:nvSpPr>
              <p:cNvPr id="108" name="Rektangel 19"/>
              <p:cNvSpPr/>
              <p:nvPr/>
            </p:nvSpPr>
            <p:spPr>
              <a:xfrm>
                <a:off x="6156176" y="3789120"/>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25"/>
              </a:p>
            </p:txBody>
          </p:sp>
          <p:pic>
            <p:nvPicPr>
              <p:cNvPr id="109" name="Bildobjekt 48"/>
              <p:cNvPicPr>
                <a:picLocks noChangeAspect="1"/>
              </p:cNvPicPr>
              <p:nvPr/>
            </p:nvPicPr>
            <p:blipFill>
              <a:blip r:embed="rId8"/>
              <a:stretch>
                <a:fillRect/>
              </a:stretch>
            </p:blipFill>
            <p:spPr>
              <a:xfrm>
                <a:off x="6291369" y="3924023"/>
                <a:ext cx="449615" cy="513089"/>
              </a:xfrm>
              <a:prstGeom prst="rect">
                <a:avLst/>
              </a:prstGeom>
            </p:spPr>
          </p:pic>
        </p:grpSp>
        <p:grpSp>
          <p:nvGrpSpPr>
            <p:cNvPr id="85" name="Grupp 18"/>
            <p:cNvGrpSpPr/>
            <p:nvPr/>
          </p:nvGrpSpPr>
          <p:grpSpPr>
            <a:xfrm>
              <a:off x="7068278" y="3854248"/>
              <a:ext cx="720000" cy="720000"/>
              <a:chOff x="7092280" y="3789120"/>
              <a:chExt cx="720000" cy="720000"/>
            </a:xfrm>
          </p:grpSpPr>
          <p:sp>
            <p:nvSpPr>
              <p:cNvPr id="106" name="Rektangel 22"/>
              <p:cNvSpPr/>
              <p:nvPr/>
            </p:nvSpPr>
            <p:spPr>
              <a:xfrm>
                <a:off x="7092280" y="3789120"/>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25"/>
              </a:p>
            </p:txBody>
          </p:sp>
          <p:pic>
            <p:nvPicPr>
              <p:cNvPr id="107" name="Bildobjekt 49"/>
              <p:cNvPicPr>
                <a:picLocks noChangeAspect="1"/>
              </p:cNvPicPr>
              <p:nvPr/>
            </p:nvPicPr>
            <p:blipFill>
              <a:blip r:embed="rId8"/>
              <a:stretch>
                <a:fillRect/>
              </a:stretch>
            </p:blipFill>
            <p:spPr>
              <a:xfrm>
                <a:off x="7227473" y="3924023"/>
                <a:ext cx="449615" cy="513089"/>
              </a:xfrm>
              <a:prstGeom prst="rect">
                <a:avLst/>
              </a:prstGeom>
            </p:spPr>
          </p:pic>
        </p:grpSp>
        <p:grpSp>
          <p:nvGrpSpPr>
            <p:cNvPr id="86" name="Grupp 21"/>
            <p:cNvGrpSpPr/>
            <p:nvPr/>
          </p:nvGrpSpPr>
          <p:grpSpPr>
            <a:xfrm>
              <a:off x="8028384" y="3854248"/>
              <a:ext cx="720000" cy="720000"/>
              <a:chOff x="8028384" y="3789120"/>
              <a:chExt cx="720000" cy="720000"/>
            </a:xfrm>
          </p:grpSpPr>
          <p:sp>
            <p:nvSpPr>
              <p:cNvPr id="104" name="Rektangel 17"/>
              <p:cNvSpPr/>
              <p:nvPr/>
            </p:nvSpPr>
            <p:spPr>
              <a:xfrm>
                <a:off x="8028384" y="3789120"/>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25"/>
              </a:p>
            </p:txBody>
          </p:sp>
          <p:pic>
            <p:nvPicPr>
              <p:cNvPr id="105" name="Bildobjekt 51"/>
              <p:cNvPicPr>
                <a:picLocks noChangeAspect="1"/>
              </p:cNvPicPr>
              <p:nvPr/>
            </p:nvPicPr>
            <p:blipFill>
              <a:blip r:embed="rId8"/>
              <a:stretch>
                <a:fillRect/>
              </a:stretch>
            </p:blipFill>
            <p:spPr>
              <a:xfrm>
                <a:off x="8163577" y="3924023"/>
                <a:ext cx="449615" cy="513089"/>
              </a:xfrm>
              <a:prstGeom prst="rect">
                <a:avLst/>
              </a:prstGeom>
            </p:spPr>
          </p:pic>
        </p:grpSp>
        <p:grpSp>
          <p:nvGrpSpPr>
            <p:cNvPr id="87" name="Grupp 23"/>
            <p:cNvGrpSpPr/>
            <p:nvPr/>
          </p:nvGrpSpPr>
          <p:grpSpPr>
            <a:xfrm>
              <a:off x="5148064" y="1981960"/>
              <a:ext cx="720000" cy="720000"/>
              <a:chOff x="5148064" y="1916832"/>
              <a:chExt cx="720000" cy="720000"/>
            </a:xfrm>
          </p:grpSpPr>
          <p:sp>
            <p:nvSpPr>
              <p:cNvPr id="102" name="Rektangel 55"/>
              <p:cNvSpPr/>
              <p:nvPr/>
            </p:nvSpPr>
            <p:spPr>
              <a:xfrm>
                <a:off x="5148064" y="1916832"/>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25"/>
              </a:p>
            </p:txBody>
          </p:sp>
          <p:pic>
            <p:nvPicPr>
              <p:cNvPr id="103" name="Bildobjekt 58"/>
              <p:cNvPicPr>
                <a:picLocks noChangeAspect="1"/>
              </p:cNvPicPr>
              <p:nvPr/>
            </p:nvPicPr>
            <p:blipFill>
              <a:blip r:embed="rId8"/>
              <a:stretch>
                <a:fillRect/>
              </a:stretch>
            </p:blipFill>
            <p:spPr>
              <a:xfrm>
                <a:off x="5283257" y="2051735"/>
                <a:ext cx="449615" cy="513089"/>
              </a:xfrm>
              <a:prstGeom prst="rect">
                <a:avLst/>
              </a:prstGeom>
            </p:spPr>
          </p:pic>
        </p:grpSp>
        <p:grpSp>
          <p:nvGrpSpPr>
            <p:cNvPr id="88" name="Grupp 3"/>
            <p:cNvGrpSpPr/>
            <p:nvPr/>
          </p:nvGrpSpPr>
          <p:grpSpPr>
            <a:xfrm>
              <a:off x="6108171" y="1981960"/>
              <a:ext cx="720000" cy="720000"/>
              <a:chOff x="6156176" y="1916832"/>
              <a:chExt cx="720000" cy="720000"/>
            </a:xfrm>
          </p:grpSpPr>
          <p:sp>
            <p:nvSpPr>
              <p:cNvPr id="100" name="Rektangel 54"/>
              <p:cNvSpPr/>
              <p:nvPr/>
            </p:nvSpPr>
            <p:spPr>
              <a:xfrm>
                <a:off x="6156176" y="1916832"/>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25"/>
              </a:p>
            </p:txBody>
          </p:sp>
          <p:pic>
            <p:nvPicPr>
              <p:cNvPr id="101" name="Bildobjekt 60"/>
              <p:cNvPicPr>
                <a:picLocks noChangeAspect="1"/>
              </p:cNvPicPr>
              <p:nvPr/>
            </p:nvPicPr>
            <p:blipFill>
              <a:blip r:embed="rId8"/>
              <a:stretch>
                <a:fillRect/>
              </a:stretch>
            </p:blipFill>
            <p:spPr>
              <a:xfrm>
                <a:off x="6291369" y="2051735"/>
                <a:ext cx="449615" cy="513089"/>
              </a:xfrm>
              <a:prstGeom prst="rect">
                <a:avLst/>
              </a:prstGeom>
            </p:spPr>
          </p:pic>
        </p:grpSp>
        <p:grpSp>
          <p:nvGrpSpPr>
            <p:cNvPr id="89" name="Grupp 5"/>
            <p:cNvGrpSpPr/>
            <p:nvPr/>
          </p:nvGrpSpPr>
          <p:grpSpPr>
            <a:xfrm>
              <a:off x="7068278" y="1981960"/>
              <a:ext cx="720000" cy="720000"/>
              <a:chOff x="7092280" y="1916832"/>
              <a:chExt cx="720000" cy="720000"/>
            </a:xfrm>
          </p:grpSpPr>
          <p:sp>
            <p:nvSpPr>
              <p:cNvPr id="98" name="Rektangel 57"/>
              <p:cNvSpPr/>
              <p:nvPr/>
            </p:nvSpPr>
            <p:spPr>
              <a:xfrm>
                <a:off x="7092280" y="1916832"/>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25"/>
              </a:p>
            </p:txBody>
          </p:sp>
          <p:pic>
            <p:nvPicPr>
              <p:cNvPr id="99" name="Bildobjekt 61"/>
              <p:cNvPicPr>
                <a:picLocks noChangeAspect="1"/>
              </p:cNvPicPr>
              <p:nvPr/>
            </p:nvPicPr>
            <p:blipFill>
              <a:blip r:embed="rId8"/>
              <a:stretch>
                <a:fillRect/>
              </a:stretch>
            </p:blipFill>
            <p:spPr>
              <a:xfrm>
                <a:off x="7227473" y="2051735"/>
                <a:ext cx="449615" cy="513089"/>
              </a:xfrm>
              <a:prstGeom prst="rect">
                <a:avLst/>
              </a:prstGeom>
            </p:spPr>
          </p:pic>
        </p:grpSp>
        <p:grpSp>
          <p:nvGrpSpPr>
            <p:cNvPr id="90" name="Grupp 6"/>
            <p:cNvGrpSpPr/>
            <p:nvPr/>
          </p:nvGrpSpPr>
          <p:grpSpPr>
            <a:xfrm>
              <a:off x="8028384" y="1981960"/>
              <a:ext cx="720000" cy="720000"/>
              <a:chOff x="8028384" y="1916832"/>
              <a:chExt cx="720000" cy="720000"/>
            </a:xfrm>
          </p:grpSpPr>
          <p:sp>
            <p:nvSpPr>
              <p:cNvPr id="96" name="Rektangel 52"/>
              <p:cNvSpPr/>
              <p:nvPr/>
            </p:nvSpPr>
            <p:spPr>
              <a:xfrm>
                <a:off x="8028384" y="1916832"/>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25"/>
              </a:p>
            </p:txBody>
          </p:sp>
          <p:pic>
            <p:nvPicPr>
              <p:cNvPr id="97" name="Bildobjekt 63"/>
              <p:cNvPicPr>
                <a:picLocks noChangeAspect="1"/>
              </p:cNvPicPr>
              <p:nvPr/>
            </p:nvPicPr>
            <p:blipFill>
              <a:blip r:embed="rId8"/>
              <a:stretch>
                <a:fillRect/>
              </a:stretch>
            </p:blipFill>
            <p:spPr>
              <a:xfrm>
                <a:off x="8163577" y="2051735"/>
                <a:ext cx="449615" cy="513089"/>
              </a:xfrm>
              <a:prstGeom prst="rect">
                <a:avLst/>
              </a:prstGeom>
            </p:spPr>
          </p:pic>
        </p:grpSp>
        <p:cxnSp>
          <p:nvCxnSpPr>
            <p:cNvPr id="91" name="Rak 72"/>
            <p:cNvCxnSpPr>
              <a:stCxn id="110" idx="0"/>
              <a:endCxn id="102" idx="2"/>
            </p:cNvCxnSpPr>
            <p:nvPr/>
          </p:nvCxnSpPr>
          <p:spPr>
            <a:xfrm flipV="1">
              <a:off x="5508064" y="2701960"/>
              <a:ext cx="0" cy="1152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Rak 79"/>
            <p:cNvCxnSpPr>
              <a:stCxn id="108" idx="0"/>
              <a:endCxn id="100" idx="2"/>
            </p:cNvCxnSpPr>
            <p:nvPr/>
          </p:nvCxnSpPr>
          <p:spPr>
            <a:xfrm flipV="1">
              <a:off x="6468171" y="2701960"/>
              <a:ext cx="0" cy="1152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Rak 80"/>
            <p:cNvCxnSpPr>
              <a:stCxn id="106" idx="0"/>
              <a:endCxn id="98" idx="2"/>
            </p:cNvCxnSpPr>
            <p:nvPr/>
          </p:nvCxnSpPr>
          <p:spPr>
            <a:xfrm flipV="1">
              <a:off x="7428278" y="2701960"/>
              <a:ext cx="0" cy="1152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Rak 82"/>
            <p:cNvCxnSpPr>
              <a:stCxn id="104" idx="0"/>
              <a:endCxn id="96" idx="2"/>
            </p:cNvCxnSpPr>
            <p:nvPr/>
          </p:nvCxnSpPr>
          <p:spPr>
            <a:xfrm flipV="1">
              <a:off x="8388384" y="2701960"/>
              <a:ext cx="0" cy="1152288"/>
            </a:xfrm>
            <a:prstGeom prst="line">
              <a:avLst/>
            </a:prstGeom>
          </p:spPr>
          <p:style>
            <a:lnRef idx="2">
              <a:schemeClr val="accent1"/>
            </a:lnRef>
            <a:fillRef idx="0">
              <a:schemeClr val="accent1"/>
            </a:fillRef>
            <a:effectRef idx="1">
              <a:schemeClr val="accent1"/>
            </a:effectRef>
            <a:fontRef idx="minor">
              <a:schemeClr val="tx1"/>
            </a:fontRef>
          </p:style>
        </p:cxnSp>
        <p:sp>
          <p:nvSpPr>
            <p:cNvPr id="95" name="Rektangel 16"/>
            <p:cNvSpPr/>
            <p:nvPr/>
          </p:nvSpPr>
          <p:spPr>
            <a:xfrm>
              <a:off x="5148064" y="2918144"/>
              <a:ext cx="3600400" cy="72008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25" spc="75" dirty="0"/>
                <a:t>Tjänsteplattform</a:t>
              </a:r>
            </a:p>
          </p:txBody>
        </p:sp>
      </p:grpSp>
      <p:sp>
        <p:nvSpPr>
          <p:cNvPr id="112" name="Rubrik 1"/>
          <p:cNvSpPr>
            <a:spLocks noGrp="1"/>
          </p:cNvSpPr>
          <p:nvPr>
            <p:ph type="title"/>
          </p:nvPr>
        </p:nvSpPr>
        <p:spPr>
          <a:xfrm>
            <a:off x="1185937" y="0"/>
            <a:ext cx="6770507" cy="554331"/>
          </a:xfrm>
        </p:spPr>
        <p:txBody>
          <a:bodyPr>
            <a:normAutofit/>
          </a:bodyPr>
          <a:lstStyle/>
          <a:p>
            <a:pPr algn="ctr" eaLnBrk="1" hangingPunct="1"/>
            <a:r>
              <a:rPr lang="sv-SE" dirty="0" smtClean="0"/>
              <a:t>Resan, arkitekturen och resultatet</a:t>
            </a:r>
          </a:p>
        </p:txBody>
      </p:sp>
      <p:sp>
        <p:nvSpPr>
          <p:cNvPr id="3" name="Rectangle 2"/>
          <p:cNvSpPr/>
          <p:nvPr/>
        </p:nvSpPr>
        <p:spPr>
          <a:xfrm>
            <a:off x="2357754" y="4511053"/>
            <a:ext cx="4136728" cy="1177245"/>
          </a:xfrm>
          <a:prstGeom prst="rect">
            <a:avLst/>
          </a:prstGeom>
          <a:noFill/>
        </p:spPr>
        <p:txBody>
          <a:bodyPr wrap="square" lIns="68580" tIns="34290" rIns="68580" bIns="34290">
            <a:spAutoFit/>
          </a:bodyPr>
          <a:lstStyle/>
          <a:p>
            <a:pPr algn="ctr"/>
            <a:r>
              <a:rPr lang="en-US" sz="36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SOA</a:t>
            </a:r>
          </a:p>
          <a:p>
            <a:pPr algn="ctr"/>
            <a:r>
              <a:rPr lang="en-US" sz="3600" b="1"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Tjänstekontrakt</a:t>
            </a:r>
            <a:endParaRPr lang="en-US" sz="36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4" name="Line 12"/>
          <p:cNvSpPr>
            <a:spLocks noChangeShapeType="1"/>
          </p:cNvSpPr>
          <p:nvPr/>
        </p:nvSpPr>
        <p:spPr bwMode="auto">
          <a:xfrm flipV="1">
            <a:off x="5830250" y="3846542"/>
            <a:ext cx="627125" cy="550709"/>
          </a:xfrm>
          <a:prstGeom prst="line">
            <a:avLst/>
          </a:prstGeom>
          <a:noFill/>
          <a:ln w="19050">
            <a:solidFill>
              <a:schemeClr val="tx1"/>
            </a:solidFill>
            <a:round/>
            <a:headEnd type="triangle"/>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342900">
              <a:defRPr/>
            </a:pPr>
            <a:endParaRPr lang="sv-SE" sz="1425">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4045071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86809" y="1573620"/>
            <a:ext cx="7804297" cy="3732028"/>
            <a:chOff x="1486816" y="2106752"/>
            <a:chExt cx="6099626" cy="2618395"/>
          </a:xfrm>
        </p:grpSpPr>
        <p:sp>
          <p:nvSpPr>
            <p:cNvPr id="2" name="Rektangel 1"/>
            <p:cNvSpPr/>
            <p:nvPr/>
          </p:nvSpPr>
          <p:spPr bwMode="auto">
            <a:xfrm>
              <a:off x="2343272" y="3158970"/>
              <a:ext cx="2887960" cy="541386"/>
            </a:xfrm>
            <a:prstGeom prst="rect">
              <a:avLst/>
            </a:prstGeom>
            <a:solidFill>
              <a:srgbClr val="3FC0C2"/>
            </a:solidFill>
            <a:ln w="19050" cap="flat" cmpd="sng" algn="ctr">
              <a:noFill/>
              <a:prstDash val="solid"/>
              <a:round/>
              <a:headEnd type="none" w="med" len="med"/>
              <a:tailEnd type="none" w="med" len="med"/>
            </a:ln>
            <a:effectLst/>
          </p:spPr>
          <p:txBody>
            <a:bodyPr vert="horz" wrap="square" lIns="67500" tIns="35100" rIns="67500" bIns="35100" numCol="1" rtlCol="0" anchor="t" anchorCtr="0" compatLnSpc="1">
              <a:prstTxWarp prst="textNoShape">
                <a:avLst/>
              </a:prstTxWarp>
              <a:noAutofit/>
            </a:bodyPr>
            <a:lstStyle/>
            <a:p>
              <a:pPr algn="ctr" defTabSz="717947"/>
              <a:endParaRPr lang="sv-SE" sz="1425" dirty="0">
                <a:solidFill>
                  <a:schemeClr val="bg1"/>
                </a:solidFill>
              </a:endParaRPr>
            </a:p>
          </p:txBody>
        </p:sp>
        <p:grpSp>
          <p:nvGrpSpPr>
            <p:cNvPr id="5" name="Group 4"/>
            <p:cNvGrpSpPr/>
            <p:nvPr/>
          </p:nvGrpSpPr>
          <p:grpSpPr>
            <a:xfrm>
              <a:off x="1486816" y="2106752"/>
              <a:ext cx="4501863" cy="506924"/>
              <a:chOff x="3014825" y="1660976"/>
              <a:chExt cx="4501863" cy="675899"/>
            </a:xfrm>
          </p:grpSpPr>
          <p:grpSp>
            <p:nvGrpSpPr>
              <p:cNvPr id="3" name="Group 2"/>
              <p:cNvGrpSpPr/>
              <p:nvPr/>
            </p:nvGrpSpPr>
            <p:grpSpPr>
              <a:xfrm>
                <a:off x="5864117" y="1672165"/>
                <a:ext cx="712440" cy="649840"/>
                <a:chOff x="4435624" y="1555024"/>
                <a:chExt cx="342000" cy="361808"/>
              </a:xfrm>
              <a:solidFill>
                <a:srgbClr val="F1EDEA"/>
              </a:solidFill>
            </p:grpSpPr>
            <p:sp>
              <p:nvSpPr>
                <p:cNvPr id="26" name="Rektangel 25"/>
                <p:cNvSpPr/>
                <p:nvPr/>
              </p:nvSpPr>
              <p:spPr bwMode="auto">
                <a:xfrm>
                  <a:off x="4435624" y="1555024"/>
                  <a:ext cx="342000" cy="361808"/>
                </a:xfrm>
                <a:prstGeom prst="rect">
                  <a:avLst/>
                </a:prstGeom>
                <a:grpFill/>
                <a:ln w="19050" cap="flat" cmpd="sng" algn="ctr">
                  <a:noFill/>
                  <a:prstDash val="solid"/>
                  <a:round/>
                  <a:headEnd type="none" w="med" len="med"/>
                  <a:tailEnd type="none" w="med" len="med"/>
                </a:ln>
                <a:effectLst/>
              </p:spPr>
              <p:txBody>
                <a:bodyPr vert="horz" wrap="square" lIns="67500" tIns="35100" rIns="67500" bIns="35100" numCol="1" rtlCol="0" anchor="t" anchorCtr="0" compatLnSpc="1">
                  <a:prstTxWarp prst="textNoShape">
                    <a:avLst/>
                  </a:prstTxWarp>
                  <a:noAutofit/>
                </a:bodyPr>
                <a:lstStyle/>
                <a:p>
                  <a:pPr defTabSz="717947"/>
                  <a:endParaRPr lang="sv-SE" sz="1425"/>
                </a:p>
              </p:txBody>
            </p:sp>
            <p:sp>
              <p:nvSpPr>
                <p:cNvPr id="36" name="Cylinder 35"/>
                <p:cNvSpPr/>
                <p:nvPr/>
              </p:nvSpPr>
              <p:spPr bwMode="auto">
                <a:xfrm>
                  <a:off x="4525624" y="1628523"/>
                  <a:ext cx="162000" cy="216024"/>
                </a:xfrm>
                <a:prstGeom prst="can">
                  <a:avLst/>
                </a:prstGeom>
                <a:grpFill/>
                <a:ln w="3175" cap="flat" cmpd="sng" algn="ctr">
                  <a:solidFill>
                    <a:srgbClr val="00A9A7"/>
                  </a:solidFill>
                  <a:prstDash val="solid"/>
                  <a:round/>
                  <a:headEnd type="none" w="med" len="med"/>
                  <a:tailEnd type="none" w="med" len="med"/>
                </a:ln>
                <a:effectLst/>
                <a:scene3d>
                  <a:camera prst="orthographicFront"/>
                  <a:lightRig rig="threePt" dir="t"/>
                </a:scene3d>
                <a:sp3d prstMaterial="matte"/>
              </p:spPr>
              <p:txBody>
                <a:bodyPr vert="horz" wrap="square" lIns="67500" tIns="35100" rIns="67500" bIns="35100" numCol="1" rtlCol="0" anchor="t" anchorCtr="0" compatLnSpc="1">
                  <a:prstTxWarp prst="textNoShape">
                    <a:avLst/>
                  </a:prstTxWarp>
                  <a:noAutofit/>
                </a:bodyPr>
                <a:lstStyle/>
                <a:p>
                  <a:pPr defTabSz="717947"/>
                  <a:endParaRPr lang="sv-SE" sz="1425"/>
                </a:p>
              </p:txBody>
            </p:sp>
          </p:grpSp>
          <p:grpSp>
            <p:nvGrpSpPr>
              <p:cNvPr id="67" name="Group 66"/>
              <p:cNvGrpSpPr/>
              <p:nvPr/>
            </p:nvGrpSpPr>
            <p:grpSpPr>
              <a:xfrm>
                <a:off x="4939680" y="1673255"/>
                <a:ext cx="712440" cy="649840"/>
                <a:chOff x="4435624" y="1555024"/>
                <a:chExt cx="342000" cy="361808"/>
              </a:xfrm>
            </p:grpSpPr>
            <p:sp>
              <p:nvSpPr>
                <p:cNvPr id="68" name="Rektangel 25"/>
                <p:cNvSpPr/>
                <p:nvPr/>
              </p:nvSpPr>
              <p:spPr bwMode="auto">
                <a:xfrm>
                  <a:off x="4435624" y="1555024"/>
                  <a:ext cx="342000" cy="361808"/>
                </a:xfrm>
                <a:prstGeom prst="rect">
                  <a:avLst/>
                </a:prstGeom>
                <a:solidFill>
                  <a:srgbClr val="00A9A7"/>
                </a:solidFill>
                <a:ln w="19050" cap="flat" cmpd="sng" algn="ctr">
                  <a:noFill/>
                  <a:prstDash val="solid"/>
                  <a:round/>
                  <a:headEnd type="none" w="med" len="med"/>
                  <a:tailEnd type="none" w="med" len="med"/>
                </a:ln>
                <a:effectLst/>
              </p:spPr>
              <p:txBody>
                <a:bodyPr vert="horz" wrap="square" lIns="67500" tIns="35100" rIns="67500" bIns="35100" numCol="1" rtlCol="0" anchor="t" anchorCtr="0" compatLnSpc="1">
                  <a:prstTxWarp prst="textNoShape">
                    <a:avLst/>
                  </a:prstTxWarp>
                  <a:noAutofit/>
                </a:bodyPr>
                <a:lstStyle/>
                <a:p>
                  <a:pPr defTabSz="717947"/>
                  <a:endParaRPr lang="sv-SE" sz="1425"/>
                </a:p>
              </p:txBody>
            </p:sp>
            <p:sp>
              <p:nvSpPr>
                <p:cNvPr id="69" name="Cylinder 35"/>
                <p:cNvSpPr/>
                <p:nvPr/>
              </p:nvSpPr>
              <p:spPr bwMode="auto">
                <a:xfrm>
                  <a:off x="4525624" y="1628523"/>
                  <a:ext cx="162000" cy="216024"/>
                </a:xfrm>
                <a:prstGeom prst="can">
                  <a:avLst/>
                </a:prstGeom>
                <a:solidFill>
                  <a:srgbClr val="3FC0C2"/>
                </a:solidFill>
                <a:ln w="3175" cap="flat" cmpd="sng" algn="ctr">
                  <a:solidFill>
                    <a:srgbClr val="00A9A7"/>
                  </a:solidFill>
                  <a:prstDash val="solid"/>
                  <a:round/>
                  <a:headEnd type="none" w="med" len="med"/>
                  <a:tailEnd type="none" w="med" len="med"/>
                </a:ln>
                <a:effectLst/>
                <a:scene3d>
                  <a:camera prst="orthographicFront"/>
                  <a:lightRig rig="threePt" dir="t"/>
                </a:scene3d>
                <a:sp3d prstMaterial="matte"/>
              </p:spPr>
              <p:txBody>
                <a:bodyPr vert="horz" wrap="square" lIns="67500" tIns="35100" rIns="67500" bIns="35100" numCol="1" rtlCol="0" anchor="t" anchorCtr="0" compatLnSpc="1">
                  <a:prstTxWarp prst="textNoShape">
                    <a:avLst/>
                  </a:prstTxWarp>
                  <a:noAutofit/>
                </a:bodyPr>
                <a:lstStyle/>
                <a:p>
                  <a:pPr defTabSz="717947"/>
                  <a:endParaRPr lang="sv-SE" sz="1425"/>
                </a:p>
              </p:txBody>
            </p:sp>
          </p:grpSp>
          <p:grpSp>
            <p:nvGrpSpPr>
              <p:cNvPr id="70" name="Group 69"/>
              <p:cNvGrpSpPr/>
              <p:nvPr/>
            </p:nvGrpSpPr>
            <p:grpSpPr>
              <a:xfrm>
                <a:off x="4003576" y="1672165"/>
                <a:ext cx="712440" cy="649840"/>
                <a:chOff x="4435624" y="1555024"/>
                <a:chExt cx="342000" cy="361808"/>
              </a:xfrm>
              <a:solidFill>
                <a:srgbClr val="F1EDEA"/>
              </a:solidFill>
            </p:grpSpPr>
            <p:sp>
              <p:nvSpPr>
                <p:cNvPr id="71" name="Rektangel 25"/>
                <p:cNvSpPr/>
                <p:nvPr/>
              </p:nvSpPr>
              <p:spPr bwMode="auto">
                <a:xfrm>
                  <a:off x="4435624" y="1555024"/>
                  <a:ext cx="342000" cy="361808"/>
                </a:xfrm>
                <a:prstGeom prst="rect">
                  <a:avLst/>
                </a:prstGeom>
                <a:grpFill/>
                <a:ln w="19050" cap="flat" cmpd="sng" algn="ctr">
                  <a:noFill/>
                  <a:prstDash val="solid"/>
                  <a:round/>
                  <a:headEnd type="none" w="med" len="med"/>
                  <a:tailEnd type="none" w="med" len="med"/>
                </a:ln>
                <a:effectLst/>
              </p:spPr>
              <p:txBody>
                <a:bodyPr vert="horz" wrap="square" lIns="67500" tIns="35100" rIns="67500" bIns="35100" numCol="1" rtlCol="0" anchor="t" anchorCtr="0" compatLnSpc="1">
                  <a:prstTxWarp prst="textNoShape">
                    <a:avLst/>
                  </a:prstTxWarp>
                  <a:noAutofit/>
                </a:bodyPr>
                <a:lstStyle/>
                <a:p>
                  <a:pPr defTabSz="717947"/>
                  <a:endParaRPr lang="sv-SE" sz="1425"/>
                </a:p>
              </p:txBody>
            </p:sp>
            <p:sp>
              <p:nvSpPr>
                <p:cNvPr id="72" name="Cylinder 35"/>
                <p:cNvSpPr/>
                <p:nvPr/>
              </p:nvSpPr>
              <p:spPr bwMode="auto">
                <a:xfrm>
                  <a:off x="4525624" y="1628523"/>
                  <a:ext cx="162000" cy="216024"/>
                </a:xfrm>
                <a:prstGeom prst="can">
                  <a:avLst/>
                </a:prstGeom>
                <a:grpFill/>
                <a:ln w="3175" cap="flat" cmpd="sng" algn="ctr">
                  <a:solidFill>
                    <a:srgbClr val="00A9A7"/>
                  </a:solidFill>
                  <a:prstDash val="solid"/>
                  <a:round/>
                  <a:headEnd type="none" w="med" len="med"/>
                  <a:tailEnd type="none" w="med" len="med"/>
                </a:ln>
                <a:effectLst/>
                <a:scene3d>
                  <a:camera prst="orthographicFront"/>
                  <a:lightRig rig="threePt" dir="t"/>
                </a:scene3d>
                <a:sp3d prstMaterial="matte"/>
              </p:spPr>
              <p:txBody>
                <a:bodyPr vert="horz" wrap="square" lIns="67500" tIns="35100" rIns="67500" bIns="35100" numCol="1" rtlCol="0" anchor="t" anchorCtr="0" compatLnSpc="1">
                  <a:prstTxWarp prst="textNoShape">
                    <a:avLst/>
                  </a:prstTxWarp>
                  <a:noAutofit/>
                </a:bodyPr>
                <a:lstStyle/>
                <a:p>
                  <a:pPr defTabSz="717947"/>
                  <a:endParaRPr lang="sv-SE" sz="1425"/>
                </a:p>
              </p:txBody>
            </p:sp>
          </p:grpSp>
          <p:grpSp>
            <p:nvGrpSpPr>
              <p:cNvPr id="73" name="Group 72"/>
              <p:cNvGrpSpPr/>
              <p:nvPr/>
            </p:nvGrpSpPr>
            <p:grpSpPr>
              <a:xfrm>
                <a:off x="3014825" y="1687035"/>
                <a:ext cx="712440" cy="649840"/>
                <a:chOff x="4435624" y="1555024"/>
                <a:chExt cx="342000" cy="361808"/>
              </a:xfrm>
              <a:solidFill>
                <a:srgbClr val="F1EDEA"/>
              </a:solidFill>
            </p:grpSpPr>
            <p:sp>
              <p:nvSpPr>
                <p:cNvPr id="74" name="Rektangel 25"/>
                <p:cNvSpPr/>
                <p:nvPr/>
              </p:nvSpPr>
              <p:spPr bwMode="auto">
                <a:xfrm>
                  <a:off x="4435624" y="1555024"/>
                  <a:ext cx="342000" cy="361808"/>
                </a:xfrm>
                <a:prstGeom prst="rect">
                  <a:avLst/>
                </a:prstGeom>
                <a:grpFill/>
                <a:ln w="19050" cap="flat" cmpd="sng" algn="ctr">
                  <a:noFill/>
                  <a:prstDash val="solid"/>
                  <a:round/>
                  <a:headEnd type="none" w="med" len="med"/>
                  <a:tailEnd type="none" w="med" len="med"/>
                </a:ln>
                <a:effectLst/>
              </p:spPr>
              <p:txBody>
                <a:bodyPr vert="horz" wrap="square" lIns="67500" tIns="35100" rIns="67500" bIns="35100" numCol="1" rtlCol="0" anchor="t" anchorCtr="0" compatLnSpc="1">
                  <a:prstTxWarp prst="textNoShape">
                    <a:avLst/>
                  </a:prstTxWarp>
                  <a:noAutofit/>
                </a:bodyPr>
                <a:lstStyle/>
                <a:p>
                  <a:pPr defTabSz="717947"/>
                  <a:endParaRPr lang="sv-SE" sz="1425"/>
                </a:p>
              </p:txBody>
            </p:sp>
            <p:sp>
              <p:nvSpPr>
                <p:cNvPr id="75" name="Cylinder 35"/>
                <p:cNvSpPr/>
                <p:nvPr/>
              </p:nvSpPr>
              <p:spPr bwMode="auto">
                <a:xfrm>
                  <a:off x="4525624" y="1628523"/>
                  <a:ext cx="162000" cy="216024"/>
                </a:xfrm>
                <a:prstGeom prst="can">
                  <a:avLst/>
                </a:prstGeom>
                <a:grpFill/>
                <a:ln w="3175" cap="flat" cmpd="sng" algn="ctr">
                  <a:solidFill>
                    <a:srgbClr val="00A9A7"/>
                  </a:solidFill>
                  <a:prstDash val="solid"/>
                  <a:round/>
                  <a:headEnd type="none" w="med" len="med"/>
                  <a:tailEnd type="none" w="med" len="med"/>
                </a:ln>
                <a:effectLst/>
                <a:scene3d>
                  <a:camera prst="orthographicFront"/>
                  <a:lightRig rig="threePt" dir="t"/>
                </a:scene3d>
                <a:sp3d prstMaterial="matte"/>
              </p:spPr>
              <p:txBody>
                <a:bodyPr vert="horz" wrap="square" lIns="67500" tIns="35100" rIns="67500" bIns="35100" numCol="1" rtlCol="0" anchor="t" anchorCtr="0" compatLnSpc="1">
                  <a:prstTxWarp prst="textNoShape">
                    <a:avLst/>
                  </a:prstTxWarp>
                  <a:noAutofit/>
                </a:bodyPr>
                <a:lstStyle/>
                <a:p>
                  <a:pPr defTabSz="717947"/>
                  <a:endParaRPr lang="sv-SE" sz="1425"/>
                </a:p>
              </p:txBody>
            </p:sp>
          </p:grpSp>
          <p:grpSp>
            <p:nvGrpSpPr>
              <p:cNvPr id="76" name="Group 75"/>
              <p:cNvGrpSpPr/>
              <p:nvPr/>
            </p:nvGrpSpPr>
            <p:grpSpPr>
              <a:xfrm>
                <a:off x="6804248" y="1660976"/>
                <a:ext cx="712440" cy="649840"/>
                <a:chOff x="4435624" y="1555024"/>
                <a:chExt cx="342000" cy="361808"/>
              </a:xfrm>
              <a:solidFill>
                <a:srgbClr val="F1EDEA"/>
              </a:solidFill>
            </p:grpSpPr>
            <p:sp>
              <p:nvSpPr>
                <p:cNvPr id="77" name="Rektangel 25"/>
                <p:cNvSpPr/>
                <p:nvPr/>
              </p:nvSpPr>
              <p:spPr bwMode="auto">
                <a:xfrm>
                  <a:off x="4435624" y="1555024"/>
                  <a:ext cx="342000" cy="361808"/>
                </a:xfrm>
                <a:prstGeom prst="rect">
                  <a:avLst/>
                </a:prstGeom>
                <a:grpFill/>
                <a:ln w="19050" cap="flat" cmpd="sng" algn="ctr">
                  <a:noFill/>
                  <a:prstDash val="solid"/>
                  <a:round/>
                  <a:headEnd type="none" w="med" len="med"/>
                  <a:tailEnd type="none" w="med" len="med"/>
                </a:ln>
                <a:effectLst/>
              </p:spPr>
              <p:txBody>
                <a:bodyPr vert="horz" wrap="square" lIns="67500" tIns="35100" rIns="67500" bIns="35100" numCol="1" rtlCol="0" anchor="t" anchorCtr="0" compatLnSpc="1">
                  <a:prstTxWarp prst="textNoShape">
                    <a:avLst/>
                  </a:prstTxWarp>
                  <a:noAutofit/>
                </a:bodyPr>
                <a:lstStyle/>
                <a:p>
                  <a:pPr defTabSz="717947"/>
                  <a:endParaRPr lang="sv-SE" sz="1425"/>
                </a:p>
              </p:txBody>
            </p:sp>
            <p:sp>
              <p:nvSpPr>
                <p:cNvPr id="78" name="Cylinder 35"/>
                <p:cNvSpPr/>
                <p:nvPr/>
              </p:nvSpPr>
              <p:spPr bwMode="auto">
                <a:xfrm>
                  <a:off x="4525624" y="1628523"/>
                  <a:ext cx="162000" cy="216024"/>
                </a:xfrm>
                <a:prstGeom prst="can">
                  <a:avLst/>
                </a:prstGeom>
                <a:grpFill/>
                <a:ln w="3175" cap="flat" cmpd="sng" algn="ctr">
                  <a:solidFill>
                    <a:srgbClr val="00A9A7"/>
                  </a:solidFill>
                  <a:prstDash val="solid"/>
                  <a:round/>
                  <a:headEnd type="none" w="med" len="med"/>
                  <a:tailEnd type="none" w="med" len="med"/>
                </a:ln>
                <a:effectLst/>
                <a:scene3d>
                  <a:camera prst="orthographicFront"/>
                  <a:lightRig rig="threePt" dir="t"/>
                </a:scene3d>
                <a:sp3d prstMaterial="matte"/>
              </p:spPr>
              <p:txBody>
                <a:bodyPr vert="horz" wrap="square" lIns="67500" tIns="35100" rIns="67500" bIns="35100" numCol="1" rtlCol="0" anchor="t" anchorCtr="0" compatLnSpc="1">
                  <a:prstTxWarp prst="textNoShape">
                    <a:avLst/>
                  </a:prstTxWarp>
                  <a:noAutofit/>
                </a:bodyPr>
                <a:lstStyle/>
                <a:p>
                  <a:pPr defTabSz="717947"/>
                  <a:endParaRPr lang="sv-SE" sz="1425"/>
                </a:p>
              </p:txBody>
            </p:sp>
          </p:grpSp>
        </p:grpSp>
        <p:grpSp>
          <p:nvGrpSpPr>
            <p:cNvPr id="79" name="Group 78"/>
            <p:cNvGrpSpPr/>
            <p:nvPr/>
          </p:nvGrpSpPr>
          <p:grpSpPr>
            <a:xfrm>
              <a:off x="1486816" y="4218223"/>
              <a:ext cx="4501863" cy="506924"/>
              <a:chOff x="3014825" y="1660976"/>
              <a:chExt cx="4501863" cy="675899"/>
            </a:xfrm>
          </p:grpSpPr>
          <p:grpSp>
            <p:nvGrpSpPr>
              <p:cNvPr id="80" name="Group 79"/>
              <p:cNvGrpSpPr/>
              <p:nvPr/>
            </p:nvGrpSpPr>
            <p:grpSpPr>
              <a:xfrm>
                <a:off x="5864117" y="1672165"/>
                <a:ext cx="712440" cy="649840"/>
                <a:chOff x="4435624" y="1555024"/>
                <a:chExt cx="342000" cy="361808"/>
              </a:xfrm>
              <a:solidFill>
                <a:srgbClr val="F1EDEA"/>
              </a:solidFill>
            </p:grpSpPr>
            <p:sp>
              <p:nvSpPr>
                <p:cNvPr id="93" name="Rektangel 25"/>
                <p:cNvSpPr/>
                <p:nvPr/>
              </p:nvSpPr>
              <p:spPr bwMode="auto">
                <a:xfrm>
                  <a:off x="4435624" y="1555024"/>
                  <a:ext cx="342000" cy="361808"/>
                </a:xfrm>
                <a:prstGeom prst="rect">
                  <a:avLst/>
                </a:prstGeom>
                <a:grpFill/>
                <a:ln w="19050" cap="flat" cmpd="sng" algn="ctr">
                  <a:noFill/>
                  <a:prstDash val="solid"/>
                  <a:round/>
                  <a:headEnd type="none" w="med" len="med"/>
                  <a:tailEnd type="none" w="med" len="med"/>
                </a:ln>
                <a:effectLst/>
              </p:spPr>
              <p:txBody>
                <a:bodyPr vert="horz" wrap="square" lIns="67500" tIns="35100" rIns="67500" bIns="35100" numCol="1" rtlCol="0" anchor="t" anchorCtr="0" compatLnSpc="1">
                  <a:prstTxWarp prst="textNoShape">
                    <a:avLst/>
                  </a:prstTxWarp>
                  <a:noAutofit/>
                </a:bodyPr>
                <a:lstStyle/>
                <a:p>
                  <a:pPr defTabSz="717947"/>
                  <a:endParaRPr lang="sv-SE" sz="1425"/>
                </a:p>
              </p:txBody>
            </p:sp>
            <p:sp>
              <p:nvSpPr>
                <p:cNvPr id="94" name="Cylinder 35"/>
                <p:cNvSpPr/>
                <p:nvPr/>
              </p:nvSpPr>
              <p:spPr bwMode="auto">
                <a:xfrm>
                  <a:off x="4525624" y="1628523"/>
                  <a:ext cx="162000" cy="216024"/>
                </a:xfrm>
                <a:prstGeom prst="can">
                  <a:avLst/>
                </a:prstGeom>
                <a:grpFill/>
                <a:ln w="3175" cap="flat" cmpd="sng" algn="ctr">
                  <a:solidFill>
                    <a:srgbClr val="00A9A7"/>
                  </a:solidFill>
                  <a:prstDash val="solid"/>
                  <a:round/>
                  <a:headEnd type="none" w="med" len="med"/>
                  <a:tailEnd type="none" w="med" len="med"/>
                </a:ln>
                <a:effectLst/>
                <a:scene3d>
                  <a:camera prst="orthographicFront"/>
                  <a:lightRig rig="threePt" dir="t"/>
                </a:scene3d>
                <a:sp3d prstMaterial="matte"/>
              </p:spPr>
              <p:txBody>
                <a:bodyPr vert="horz" wrap="square" lIns="67500" tIns="35100" rIns="67500" bIns="35100" numCol="1" rtlCol="0" anchor="t" anchorCtr="0" compatLnSpc="1">
                  <a:prstTxWarp prst="textNoShape">
                    <a:avLst/>
                  </a:prstTxWarp>
                  <a:noAutofit/>
                </a:bodyPr>
                <a:lstStyle/>
                <a:p>
                  <a:pPr defTabSz="717947"/>
                  <a:endParaRPr lang="sv-SE" sz="1425"/>
                </a:p>
              </p:txBody>
            </p:sp>
          </p:grpSp>
          <p:grpSp>
            <p:nvGrpSpPr>
              <p:cNvPr id="81" name="Group 80"/>
              <p:cNvGrpSpPr/>
              <p:nvPr/>
            </p:nvGrpSpPr>
            <p:grpSpPr>
              <a:xfrm>
                <a:off x="4939680" y="1673255"/>
                <a:ext cx="712440" cy="649840"/>
                <a:chOff x="4435624" y="1555024"/>
                <a:chExt cx="342000" cy="361808"/>
              </a:xfrm>
            </p:grpSpPr>
            <p:sp>
              <p:nvSpPr>
                <p:cNvPr id="91" name="Rektangel 25"/>
                <p:cNvSpPr/>
                <p:nvPr/>
              </p:nvSpPr>
              <p:spPr bwMode="auto">
                <a:xfrm>
                  <a:off x="4435624" y="1555024"/>
                  <a:ext cx="342000" cy="361808"/>
                </a:xfrm>
                <a:prstGeom prst="rect">
                  <a:avLst/>
                </a:prstGeom>
                <a:solidFill>
                  <a:srgbClr val="00A9A7"/>
                </a:solidFill>
                <a:ln w="19050" cap="flat" cmpd="sng" algn="ctr">
                  <a:noFill/>
                  <a:prstDash val="solid"/>
                  <a:round/>
                  <a:headEnd type="none" w="med" len="med"/>
                  <a:tailEnd type="none" w="med" len="med"/>
                </a:ln>
                <a:effectLst/>
              </p:spPr>
              <p:txBody>
                <a:bodyPr vert="horz" wrap="square" lIns="67500" tIns="35100" rIns="67500" bIns="35100" numCol="1" rtlCol="0" anchor="t" anchorCtr="0" compatLnSpc="1">
                  <a:prstTxWarp prst="textNoShape">
                    <a:avLst/>
                  </a:prstTxWarp>
                  <a:noAutofit/>
                </a:bodyPr>
                <a:lstStyle/>
                <a:p>
                  <a:pPr defTabSz="717947"/>
                  <a:endParaRPr lang="sv-SE" sz="1425"/>
                </a:p>
              </p:txBody>
            </p:sp>
            <p:sp>
              <p:nvSpPr>
                <p:cNvPr id="92" name="Cylinder 35"/>
                <p:cNvSpPr/>
                <p:nvPr/>
              </p:nvSpPr>
              <p:spPr bwMode="auto">
                <a:xfrm>
                  <a:off x="4525624" y="1628523"/>
                  <a:ext cx="162000" cy="216024"/>
                </a:xfrm>
                <a:prstGeom prst="can">
                  <a:avLst/>
                </a:prstGeom>
                <a:solidFill>
                  <a:srgbClr val="3FC0C2"/>
                </a:solidFill>
                <a:ln w="3175" cap="flat" cmpd="sng" algn="ctr">
                  <a:solidFill>
                    <a:srgbClr val="00A9A7"/>
                  </a:solidFill>
                  <a:prstDash val="solid"/>
                  <a:round/>
                  <a:headEnd type="none" w="med" len="med"/>
                  <a:tailEnd type="none" w="med" len="med"/>
                </a:ln>
                <a:effectLst/>
                <a:scene3d>
                  <a:camera prst="orthographicFront"/>
                  <a:lightRig rig="threePt" dir="t"/>
                </a:scene3d>
                <a:sp3d prstMaterial="matte"/>
              </p:spPr>
              <p:txBody>
                <a:bodyPr vert="horz" wrap="square" lIns="67500" tIns="35100" rIns="67500" bIns="35100" numCol="1" rtlCol="0" anchor="t" anchorCtr="0" compatLnSpc="1">
                  <a:prstTxWarp prst="textNoShape">
                    <a:avLst/>
                  </a:prstTxWarp>
                  <a:noAutofit/>
                </a:bodyPr>
                <a:lstStyle/>
                <a:p>
                  <a:pPr defTabSz="717947"/>
                  <a:endParaRPr lang="sv-SE" sz="1425"/>
                </a:p>
              </p:txBody>
            </p:sp>
          </p:grpSp>
          <p:grpSp>
            <p:nvGrpSpPr>
              <p:cNvPr id="82" name="Group 81"/>
              <p:cNvGrpSpPr/>
              <p:nvPr/>
            </p:nvGrpSpPr>
            <p:grpSpPr>
              <a:xfrm>
                <a:off x="4003576" y="1672165"/>
                <a:ext cx="712440" cy="649840"/>
                <a:chOff x="4435624" y="1555024"/>
                <a:chExt cx="342000" cy="361808"/>
              </a:xfrm>
              <a:solidFill>
                <a:srgbClr val="F1EDEA"/>
              </a:solidFill>
            </p:grpSpPr>
            <p:sp>
              <p:nvSpPr>
                <p:cNvPr id="89" name="Rektangel 25"/>
                <p:cNvSpPr/>
                <p:nvPr/>
              </p:nvSpPr>
              <p:spPr bwMode="auto">
                <a:xfrm>
                  <a:off x="4435624" y="1555024"/>
                  <a:ext cx="342000" cy="361808"/>
                </a:xfrm>
                <a:prstGeom prst="rect">
                  <a:avLst/>
                </a:prstGeom>
                <a:grpFill/>
                <a:ln w="19050" cap="flat" cmpd="sng" algn="ctr">
                  <a:noFill/>
                  <a:prstDash val="solid"/>
                  <a:round/>
                  <a:headEnd type="none" w="med" len="med"/>
                  <a:tailEnd type="none" w="med" len="med"/>
                </a:ln>
                <a:effectLst/>
              </p:spPr>
              <p:txBody>
                <a:bodyPr vert="horz" wrap="square" lIns="67500" tIns="35100" rIns="67500" bIns="35100" numCol="1" rtlCol="0" anchor="t" anchorCtr="0" compatLnSpc="1">
                  <a:prstTxWarp prst="textNoShape">
                    <a:avLst/>
                  </a:prstTxWarp>
                  <a:noAutofit/>
                </a:bodyPr>
                <a:lstStyle/>
                <a:p>
                  <a:pPr defTabSz="717947"/>
                  <a:endParaRPr lang="sv-SE" sz="1425"/>
                </a:p>
              </p:txBody>
            </p:sp>
            <p:sp>
              <p:nvSpPr>
                <p:cNvPr id="90" name="Cylinder 35"/>
                <p:cNvSpPr/>
                <p:nvPr/>
              </p:nvSpPr>
              <p:spPr bwMode="auto">
                <a:xfrm>
                  <a:off x="4525624" y="1628523"/>
                  <a:ext cx="162000" cy="216024"/>
                </a:xfrm>
                <a:prstGeom prst="can">
                  <a:avLst/>
                </a:prstGeom>
                <a:grpFill/>
                <a:ln w="3175" cap="flat" cmpd="sng" algn="ctr">
                  <a:solidFill>
                    <a:srgbClr val="00A9A7"/>
                  </a:solidFill>
                  <a:prstDash val="solid"/>
                  <a:round/>
                  <a:headEnd type="none" w="med" len="med"/>
                  <a:tailEnd type="none" w="med" len="med"/>
                </a:ln>
                <a:effectLst/>
                <a:scene3d>
                  <a:camera prst="orthographicFront"/>
                  <a:lightRig rig="threePt" dir="t"/>
                </a:scene3d>
                <a:sp3d prstMaterial="matte"/>
              </p:spPr>
              <p:txBody>
                <a:bodyPr vert="horz" wrap="square" lIns="67500" tIns="35100" rIns="67500" bIns="35100" numCol="1" rtlCol="0" anchor="t" anchorCtr="0" compatLnSpc="1">
                  <a:prstTxWarp prst="textNoShape">
                    <a:avLst/>
                  </a:prstTxWarp>
                  <a:noAutofit/>
                </a:bodyPr>
                <a:lstStyle/>
                <a:p>
                  <a:pPr defTabSz="717947"/>
                  <a:endParaRPr lang="sv-SE" sz="1425"/>
                </a:p>
              </p:txBody>
            </p:sp>
          </p:grpSp>
          <p:grpSp>
            <p:nvGrpSpPr>
              <p:cNvPr id="83" name="Group 82"/>
              <p:cNvGrpSpPr/>
              <p:nvPr/>
            </p:nvGrpSpPr>
            <p:grpSpPr>
              <a:xfrm>
                <a:off x="3014825" y="1687035"/>
                <a:ext cx="712440" cy="649840"/>
                <a:chOff x="4435624" y="1555024"/>
                <a:chExt cx="342000" cy="361808"/>
              </a:xfrm>
              <a:solidFill>
                <a:srgbClr val="F1EDEA"/>
              </a:solidFill>
            </p:grpSpPr>
            <p:sp>
              <p:nvSpPr>
                <p:cNvPr id="87" name="Rektangel 25"/>
                <p:cNvSpPr/>
                <p:nvPr/>
              </p:nvSpPr>
              <p:spPr bwMode="auto">
                <a:xfrm>
                  <a:off x="4435624" y="1555024"/>
                  <a:ext cx="342000" cy="361808"/>
                </a:xfrm>
                <a:prstGeom prst="rect">
                  <a:avLst/>
                </a:prstGeom>
                <a:grpFill/>
                <a:ln w="19050" cap="flat" cmpd="sng" algn="ctr">
                  <a:noFill/>
                  <a:prstDash val="solid"/>
                  <a:round/>
                  <a:headEnd type="none" w="med" len="med"/>
                  <a:tailEnd type="none" w="med" len="med"/>
                </a:ln>
                <a:effectLst/>
              </p:spPr>
              <p:txBody>
                <a:bodyPr vert="horz" wrap="square" lIns="67500" tIns="35100" rIns="67500" bIns="35100" numCol="1" rtlCol="0" anchor="t" anchorCtr="0" compatLnSpc="1">
                  <a:prstTxWarp prst="textNoShape">
                    <a:avLst/>
                  </a:prstTxWarp>
                  <a:noAutofit/>
                </a:bodyPr>
                <a:lstStyle/>
                <a:p>
                  <a:pPr defTabSz="717947"/>
                  <a:endParaRPr lang="sv-SE" sz="1425"/>
                </a:p>
              </p:txBody>
            </p:sp>
            <p:sp>
              <p:nvSpPr>
                <p:cNvPr id="88" name="Cylinder 35"/>
                <p:cNvSpPr/>
                <p:nvPr/>
              </p:nvSpPr>
              <p:spPr bwMode="auto">
                <a:xfrm>
                  <a:off x="4525624" y="1628523"/>
                  <a:ext cx="162000" cy="216024"/>
                </a:xfrm>
                <a:prstGeom prst="can">
                  <a:avLst/>
                </a:prstGeom>
                <a:grpFill/>
                <a:ln w="3175" cap="flat" cmpd="sng" algn="ctr">
                  <a:solidFill>
                    <a:srgbClr val="00A9A7"/>
                  </a:solidFill>
                  <a:prstDash val="solid"/>
                  <a:round/>
                  <a:headEnd type="none" w="med" len="med"/>
                  <a:tailEnd type="none" w="med" len="med"/>
                </a:ln>
                <a:effectLst/>
                <a:scene3d>
                  <a:camera prst="orthographicFront"/>
                  <a:lightRig rig="threePt" dir="t"/>
                </a:scene3d>
                <a:sp3d prstMaterial="matte"/>
              </p:spPr>
              <p:txBody>
                <a:bodyPr vert="horz" wrap="square" lIns="67500" tIns="35100" rIns="67500" bIns="35100" numCol="1" rtlCol="0" anchor="t" anchorCtr="0" compatLnSpc="1">
                  <a:prstTxWarp prst="textNoShape">
                    <a:avLst/>
                  </a:prstTxWarp>
                  <a:noAutofit/>
                </a:bodyPr>
                <a:lstStyle/>
                <a:p>
                  <a:pPr defTabSz="717947"/>
                  <a:endParaRPr lang="sv-SE" sz="1425"/>
                </a:p>
              </p:txBody>
            </p:sp>
          </p:grpSp>
          <p:grpSp>
            <p:nvGrpSpPr>
              <p:cNvPr id="84" name="Group 83"/>
              <p:cNvGrpSpPr/>
              <p:nvPr/>
            </p:nvGrpSpPr>
            <p:grpSpPr>
              <a:xfrm>
                <a:off x="6804248" y="1660976"/>
                <a:ext cx="712440" cy="649840"/>
                <a:chOff x="4435624" y="1555024"/>
                <a:chExt cx="342000" cy="361808"/>
              </a:xfrm>
              <a:solidFill>
                <a:srgbClr val="F1EDEA"/>
              </a:solidFill>
            </p:grpSpPr>
            <p:sp>
              <p:nvSpPr>
                <p:cNvPr id="85" name="Rektangel 25"/>
                <p:cNvSpPr/>
                <p:nvPr/>
              </p:nvSpPr>
              <p:spPr bwMode="auto">
                <a:xfrm>
                  <a:off x="4435624" y="1555024"/>
                  <a:ext cx="342000" cy="361808"/>
                </a:xfrm>
                <a:prstGeom prst="rect">
                  <a:avLst/>
                </a:prstGeom>
                <a:grpFill/>
                <a:ln w="19050" cap="flat" cmpd="sng" algn="ctr">
                  <a:noFill/>
                  <a:prstDash val="solid"/>
                  <a:round/>
                  <a:headEnd type="none" w="med" len="med"/>
                  <a:tailEnd type="none" w="med" len="med"/>
                </a:ln>
                <a:effectLst/>
              </p:spPr>
              <p:txBody>
                <a:bodyPr vert="horz" wrap="square" lIns="67500" tIns="35100" rIns="67500" bIns="35100" numCol="1" rtlCol="0" anchor="t" anchorCtr="0" compatLnSpc="1">
                  <a:prstTxWarp prst="textNoShape">
                    <a:avLst/>
                  </a:prstTxWarp>
                  <a:noAutofit/>
                </a:bodyPr>
                <a:lstStyle/>
                <a:p>
                  <a:pPr defTabSz="717947"/>
                  <a:endParaRPr lang="sv-SE" sz="1425"/>
                </a:p>
              </p:txBody>
            </p:sp>
            <p:sp>
              <p:nvSpPr>
                <p:cNvPr id="86" name="Cylinder 35"/>
                <p:cNvSpPr/>
                <p:nvPr/>
              </p:nvSpPr>
              <p:spPr bwMode="auto">
                <a:xfrm>
                  <a:off x="4525624" y="1628523"/>
                  <a:ext cx="162000" cy="216024"/>
                </a:xfrm>
                <a:prstGeom prst="can">
                  <a:avLst/>
                </a:prstGeom>
                <a:grpFill/>
                <a:ln w="3175" cap="flat" cmpd="sng" algn="ctr">
                  <a:solidFill>
                    <a:srgbClr val="00A9A7"/>
                  </a:solidFill>
                  <a:prstDash val="solid"/>
                  <a:round/>
                  <a:headEnd type="none" w="med" len="med"/>
                  <a:tailEnd type="none" w="med" len="med"/>
                </a:ln>
                <a:effectLst/>
                <a:scene3d>
                  <a:camera prst="orthographicFront"/>
                  <a:lightRig rig="threePt" dir="t"/>
                </a:scene3d>
                <a:sp3d prstMaterial="matte"/>
              </p:spPr>
              <p:txBody>
                <a:bodyPr vert="horz" wrap="square" lIns="67500" tIns="35100" rIns="67500" bIns="35100" numCol="1" rtlCol="0" anchor="t" anchorCtr="0" compatLnSpc="1">
                  <a:prstTxWarp prst="textNoShape">
                    <a:avLst/>
                  </a:prstTxWarp>
                  <a:noAutofit/>
                </a:bodyPr>
                <a:lstStyle/>
                <a:p>
                  <a:pPr defTabSz="717947"/>
                  <a:endParaRPr lang="sv-SE" sz="1425"/>
                </a:p>
              </p:txBody>
            </p:sp>
          </p:grpSp>
        </p:grpSp>
        <p:cxnSp>
          <p:nvCxnSpPr>
            <p:cNvPr id="58" name="Straight Arrow Connector 57"/>
            <p:cNvCxnSpPr>
              <a:stCxn id="74" idx="2"/>
            </p:cNvCxnSpPr>
            <p:nvPr/>
          </p:nvCxnSpPr>
          <p:spPr bwMode="auto">
            <a:xfrm>
              <a:off x="1843037" y="2613676"/>
              <a:ext cx="1924855" cy="559358"/>
            </a:xfrm>
            <a:prstGeom prst="straightConnector1">
              <a:avLst/>
            </a:prstGeom>
            <a:noFill/>
            <a:ln w="9525" cap="flat" cmpd="sng" algn="ctr">
              <a:solidFill>
                <a:schemeClr val="tx1"/>
              </a:solidFill>
              <a:prstDash val="solid"/>
              <a:round/>
              <a:headEnd type="none" w="med" len="med"/>
              <a:tailEnd type="arrow"/>
            </a:ln>
            <a:effectLst/>
          </p:spPr>
        </p:cxnSp>
        <p:cxnSp>
          <p:nvCxnSpPr>
            <p:cNvPr id="95" name="Straight Arrow Connector 94"/>
            <p:cNvCxnSpPr>
              <a:stCxn id="71" idx="2"/>
              <a:endCxn id="2" idx="0"/>
            </p:cNvCxnSpPr>
            <p:nvPr/>
          </p:nvCxnSpPr>
          <p:spPr bwMode="auto">
            <a:xfrm>
              <a:off x="2831788" y="2602521"/>
              <a:ext cx="955465" cy="556449"/>
            </a:xfrm>
            <a:prstGeom prst="straightConnector1">
              <a:avLst/>
            </a:prstGeom>
            <a:noFill/>
            <a:ln w="9525" cap="flat" cmpd="sng" algn="ctr">
              <a:solidFill>
                <a:schemeClr val="tx1"/>
              </a:solidFill>
              <a:prstDash val="solid"/>
              <a:round/>
              <a:headEnd type="none" w="med" len="med"/>
              <a:tailEnd type="arrow"/>
            </a:ln>
            <a:effectLst/>
          </p:spPr>
        </p:cxnSp>
        <p:cxnSp>
          <p:nvCxnSpPr>
            <p:cNvPr id="97" name="Straight Arrow Connector 96"/>
            <p:cNvCxnSpPr>
              <a:stCxn id="68" idx="2"/>
              <a:endCxn id="2" idx="0"/>
            </p:cNvCxnSpPr>
            <p:nvPr/>
          </p:nvCxnSpPr>
          <p:spPr bwMode="auto">
            <a:xfrm>
              <a:off x="3767892" y="2603338"/>
              <a:ext cx="19361" cy="555632"/>
            </a:xfrm>
            <a:prstGeom prst="straightConnector1">
              <a:avLst/>
            </a:prstGeom>
            <a:noFill/>
            <a:ln w="9525" cap="flat" cmpd="sng" algn="ctr">
              <a:solidFill>
                <a:schemeClr val="tx1"/>
              </a:solidFill>
              <a:prstDash val="solid"/>
              <a:round/>
              <a:headEnd type="none" w="med" len="med"/>
              <a:tailEnd type="arrow"/>
            </a:ln>
            <a:effectLst/>
          </p:spPr>
        </p:cxnSp>
        <p:cxnSp>
          <p:nvCxnSpPr>
            <p:cNvPr id="100" name="Straight Arrow Connector 99"/>
            <p:cNvCxnSpPr>
              <a:stCxn id="26" idx="2"/>
              <a:endCxn id="2" idx="0"/>
            </p:cNvCxnSpPr>
            <p:nvPr/>
          </p:nvCxnSpPr>
          <p:spPr bwMode="auto">
            <a:xfrm flipH="1">
              <a:off x="3787251" y="2602521"/>
              <a:ext cx="905076" cy="556449"/>
            </a:xfrm>
            <a:prstGeom prst="straightConnector1">
              <a:avLst/>
            </a:prstGeom>
            <a:noFill/>
            <a:ln w="9525" cap="flat" cmpd="sng" algn="ctr">
              <a:solidFill>
                <a:schemeClr val="tx1"/>
              </a:solidFill>
              <a:prstDash val="solid"/>
              <a:round/>
              <a:headEnd type="none" w="med" len="med"/>
              <a:tailEnd type="arrow"/>
            </a:ln>
            <a:effectLst/>
          </p:spPr>
        </p:cxnSp>
        <p:cxnSp>
          <p:nvCxnSpPr>
            <p:cNvPr id="103" name="Straight Arrow Connector 102"/>
            <p:cNvCxnSpPr>
              <a:stCxn id="77" idx="2"/>
              <a:endCxn id="2" idx="0"/>
            </p:cNvCxnSpPr>
            <p:nvPr/>
          </p:nvCxnSpPr>
          <p:spPr bwMode="auto">
            <a:xfrm flipH="1">
              <a:off x="3787252" y="2594132"/>
              <a:ext cx="1845207" cy="564841"/>
            </a:xfrm>
            <a:prstGeom prst="straightConnector1">
              <a:avLst/>
            </a:prstGeom>
            <a:noFill/>
            <a:ln w="9525" cap="flat" cmpd="sng" algn="ctr">
              <a:solidFill>
                <a:schemeClr val="tx1"/>
              </a:solidFill>
              <a:prstDash val="solid"/>
              <a:round/>
              <a:headEnd type="none" w="med" len="med"/>
              <a:tailEnd type="arrow"/>
            </a:ln>
            <a:effectLst/>
          </p:spPr>
        </p:cxnSp>
        <p:cxnSp>
          <p:nvCxnSpPr>
            <p:cNvPr id="106" name="Straight Arrow Connector 105"/>
            <p:cNvCxnSpPr>
              <a:stCxn id="2" idx="2"/>
              <a:endCxn id="87" idx="0"/>
            </p:cNvCxnSpPr>
            <p:nvPr/>
          </p:nvCxnSpPr>
          <p:spPr bwMode="auto">
            <a:xfrm flipH="1">
              <a:off x="1843035" y="3700356"/>
              <a:ext cx="1944216" cy="537408"/>
            </a:xfrm>
            <a:prstGeom prst="straightConnector1">
              <a:avLst/>
            </a:prstGeom>
            <a:noFill/>
            <a:ln w="9525" cap="flat" cmpd="sng" algn="ctr">
              <a:solidFill>
                <a:schemeClr val="tx1"/>
              </a:solidFill>
              <a:prstDash val="solid"/>
              <a:round/>
              <a:headEnd type="none" w="med" len="med"/>
              <a:tailEnd type="arrow"/>
            </a:ln>
            <a:effectLst/>
          </p:spPr>
        </p:cxnSp>
        <p:cxnSp>
          <p:nvCxnSpPr>
            <p:cNvPr id="109" name="Straight Arrow Connector 108"/>
            <p:cNvCxnSpPr>
              <a:stCxn id="2" idx="2"/>
              <a:endCxn id="89" idx="0"/>
            </p:cNvCxnSpPr>
            <p:nvPr/>
          </p:nvCxnSpPr>
          <p:spPr bwMode="auto">
            <a:xfrm flipH="1">
              <a:off x="2831788" y="3700356"/>
              <a:ext cx="955465" cy="526256"/>
            </a:xfrm>
            <a:prstGeom prst="straightConnector1">
              <a:avLst/>
            </a:prstGeom>
            <a:noFill/>
            <a:ln w="9525" cap="flat" cmpd="sng" algn="ctr">
              <a:solidFill>
                <a:schemeClr val="tx1"/>
              </a:solidFill>
              <a:prstDash val="solid"/>
              <a:round/>
              <a:headEnd type="none" w="med" len="med"/>
              <a:tailEnd type="arrow"/>
            </a:ln>
            <a:effectLst/>
          </p:spPr>
        </p:cxnSp>
        <p:cxnSp>
          <p:nvCxnSpPr>
            <p:cNvPr id="113" name="Straight Arrow Connector 112"/>
            <p:cNvCxnSpPr>
              <a:stCxn id="2" idx="2"/>
              <a:endCxn id="91" idx="0"/>
            </p:cNvCxnSpPr>
            <p:nvPr/>
          </p:nvCxnSpPr>
          <p:spPr bwMode="auto">
            <a:xfrm flipH="1">
              <a:off x="3767892" y="3700356"/>
              <a:ext cx="19361" cy="527073"/>
            </a:xfrm>
            <a:prstGeom prst="straightConnector1">
              <a:avLst/>
            </a:prstGeom>
            <a:noFill/>
            <a:ln w="9525" cap="flat" cmpd="sng" algn="ctr">
              <a:solidFill>
                <a:schemeClr val="tx1"/>
              </a:solidFill>
              <a:prstDash val="solid"/>
              <a:round/>
              <a:headEnd type="none" w="med" len="med"/>
              <a:tailEnd type="arrow"/>
            </a:ln>
            <a:effectLst/>
          </p:spPr>
        </p:cxnSp>
        <p:cxnSp>
          <p:nvCxnSpPr>
            <p:cNvPr id="116" name="Straight Arrow Connector 115"/>
            <p:cNvCxnSpPr>
              <a:stCxn id="2" idx="2"/>
              <a:endCxn id="93" idx="0"/>
            </p:cNvCxnSpPr>
            <p:nvPr/>
          </p:nvCxnSpPr>
          <p:spPr bwMode="auto">
            <a:xfrm>
              <a:off x="3787251" y="3700356"/>
              <a:ext cx="905076" cy="526256"/>
            </a:xfrm>
            <a:prstGeom prst="straightConnector1">
              <a:avLst/>
            </a:prstGeom>
            <a:noFill/>
            <a:ln w="9525" cap="flat" cmpd="sng" algn="ctr">
              <a:solidFill>
                <a:schemeClr val="tx1"/>
              </a:solidFill>
              <a:prstDash val="solid"/>
              <a:round/>
              <a:headEnd type="none" w="med" len="med"/>
              <a:tailEnd type="arrow"/>
            </a:ln>
            <a:effectLst/>
          </p:spPr>
        </p:cxnSp>
        <p:cxnSp>
          <p:nvCxnSpPr>
            <p:cNvPr id="119" name="Straight Arrow Connector 118"/>
            <p:cNvCxnSpPr>
              <a:stCxn id="2" idx="2"/>
              <a:endCxn id="85" idx="0"/>
            </p:cNvCxnSpPr>
            <p:nvPr/>
          </p:nvCxnSpPr>
          <p:spPr bwMode="auto">
            <a:xfrm>
              <a:off x="3787252" y="3700359"/>
              <a:ext cx="1845207" cy="517864"/>
            </a:xfrm>
            <a:prstGeom prst="straightConnector1">
              <a:avLst/>
            </a:prstGeom>
            <a:noFill/>
            <a:ln w="9525" cap="flat" cmpd="sng" algn="ctr">
              <a:solidFill>
                <a:schemeClr val="tx1"/>
              </a:solidFill>
              <a:prstDash val="solid"/>
              <a:round/>
              <a:headEnd type="none" w="med" len="med"/>
              <a:tailEnd type="arrow"/>
            </a:ln>
            <a:effectLst/>
          </p:spPr>
        </p:cxnSp>
        <p:sp>
          <p:nvSpPr>
            <p:cNvPr id="124" name="TextBox 123"/>
            <p:cNvSpPr txBox="1"/>
            <p:nvPr/>
          </p:nvSpPr>
          <p:spPr>
            <a:xfrm>
              <a:off x="6095328" y="2205760"/>
              <a:ext cx="1491114" cy="265457"/>
            </a:xfrm>
            <a:prstGeom prst="rect">
              <a:avLst/>
            </a:prstGeom>
            <a:solidFill>
              <a:schemeClr val="bg1"/>
            </a:solidFill>
            <a:ln w="19050">
              <a:solidFill>
                <a:srgbClr val="00A9A7"/>
              </a:solidFill>
            </a:ln>
          </p:spPr>
          <p:txBody>
            <a:bodyPr wrap="none" rtlCol="0">
              <a:spAutoFit/>
            </a:bodyPr>
            <a:lstStyle/>
            <a:p>
              <a:r>
                <a:rPr lang="sv-SE" sz="1125" dirty="0">
                  <a:solidFill>
                    <a:srgbClr val="000000"/>
                  </a:solidFill>
                </a:rPr>
                <a:t>Tjänstekonsumenter</a:t>
              </a:r>
            </a:p>
          </p:txBody>
        </p:sp>
        <p:sp>
          <p:nvSpPr>
            <p:cNvPr id="125" name="TextBox 124"/>
            <p:cNvSpPr txBox="1"/>
            <p:nvPr/>
          </p:nvSpPr>
          <p:spPr>
            <a:xfrm>
              <a:off x="6095328" y="4317231"/>
              <a:ext cx="1426994" cy="265457"/>
            </a:xfrm>
            <a:prstGeom prst="rect">
              <a:avLst/>
            </a:prstGeom>
            <a:solidFill>
              <a:schemeClr val="bg1"/>
            </a:solidFill>
            <a:ln w="19050">
              <a:solidFill>
                <a:srgbClr val="00A9A7"/>
              </a:solidFill>
            </a:ln>
          </p:spPr>
          <p:txBody>
            <a:bodyPr wrap="none" rtlCol="0">
              <a:spAutoFit/>
            </a:bodyPr>
            <a:lstStyle/>
            <a:p>
              <a:r>
                <a:rPr lang="sv-SE" sz="1125" dirty="0">
                  <a:solidFill>
                    <a:srgbClr val="000000"/>
                  </a:solidFill>
                </a:rPr>
                <a:t>Tjänsteproducenter</a:t>
              </a:r>
            </a:p>
          </p:txBody>
        </p:sp>
        <p:sp>
          <p:nvSpPr>
            <p:cNvPr id="126" name="TextBox 125"/>
            <p:cNvSpPr txBox="1"/>
            <p:nvPr/>
          </p:nvSpPr>
          <p:spPr>
            <a:xfrm>
              <a:off x="3004827" y="3320988"/>
              <a:ext cx="1218603" cy="265457"/>
            </a:xfrm>
            <a:prstGeom prst="rect">
              <a:avLst/>
            </a:prstGeom>
            <a:solidFill>
              <a:schemeClr val="bg1"/>
            </a:solidFill>
            <a:ln w="19050">
              <a:solidFill>
                <a:srgbClr val="00A9A7"/>
              </a:solidFill>
            </a:ln>
          </p:spPr>
          <p:txBody>
            <a:bodyPr wrap="none" rtlCol="0">
              <a:spAutoFit/>
            </a:bodyPr>
            <a:lstStyle/>
            <a:p>
              <a:r>
                <a:rPr lang="sv-SE" sz="1125" dirty="0">
                  <a:solidFill>
                    <a:srgbClr val="000000"/>
                  </a:solidFill>
                </a:rPr>
                <a:t>Tjänsteplattform</a:t>
              </a:r>
            </a:p>
          </p:txBody>
        </p:sp>
      </p:grpSp>
      <p:sp>
        <p:nvSpPr>
          <p:cNvPr id="135" name="Rubrik 1"/>
          <p:cNvSpPr txBox="1">
            <a:spLocks/>
          </p:cNvSpPr>
          <p:nvPr/>
        </p:nvSpPr>
        <p:spPr>
          <a:xfrm>
            <a:off x="401201" y="-56124"/>
            <a:ext cx="8369340" cy="681540"/>
          </a:xfrm>
          <a:prstGeom prst="rect">
            <a:avLst/>
          </a:prstGeom>
        </p:spPr>
        <p:txBody>
          <a:bodyPr/>
          <a:lstStyle>
            <a:lvl1pPr algn="l" defTabSz="957263" rtl="0" eaLnBrk="1" fontAlgn="base" hangingPunct="1">
              <a:spcBef>
                <a:spcPct val="0"/>
              </a:spcBef>
              <a:spcAft>
                <a:spcPct val="0"/>
              </a:spcAft>
              <a:defRPr sz="3000" b="1">
                <a:solidFill>
                  <a:srgbClr val="00A9A7"/>
                </a:solidFill>
                <a:latin typeface="+mj-lt"/>
                <a:ea typeface="+mj-ea"/>
                <a:cs typeface="+mj-cs"/>
              </a:defRPr>
            </a:lvl1pPr>
            <a:lvl2pPr algn="l" defTabSz="957263" rtl="0" eaLnBrk="1" fontAlgn="base" hangingPunct="1">
              <a:spcBef>
                <a:spcPct val="0"/>
              </a:spcBef>
              <a:spcAft>
                <a:spcPct val="0"/>
              </a:spcAft>
              <a:defRPr sz="3000" b="1">
                <a:solidFill>
                  <a:srgbClr val="00A9A7"/>
                </a:solidFill>
                <a:latin typeface="Arial" charset="0"/>
              </a:defRPr>
            </a:lvl2pPr>
            <a:lvl3pPr algn="l" defTabSz="957263" rtl="0" eaLnBrk="1" fontAlgn="base" hangingPunct="1">
              <a:spcBef>
                <a:spcPct val="0"/>
              </a:spcBef>
              <a:spcAft>
                <a:spcPct val="0"/>
              </a:spcAft>
              <a:defRPr sz="3000" b="1">
                <a:solidFill>
                  <a:srgbClr val="00A9A7"/>
                </a:solidFill>
                <a:latin typeface="Arial" charset="0"/>
              </a:defRPr>
            </a:lvl3pPr>
            <a:lvl4pPr algn="l" defTabSz="957263" rtl="0" eaLnBrk="1" fontAlgn="base" hangingPunct="1">
              <a:spcBef>
                <a:spcPct val="0"/>
              </a:spcBef>
              <a:spcAft>
                <a:spcPct val="0"/>
              </a:spcAft>
              <a:defRPr sz="3000" b="1">
                <a:solidFill>
                  <a:srgbClr val="00A9A7"/>
                </a:solidFill>
                <a:latin typeface="Arial" charset="0"/>
              </a:defRPr>
            </a:lvl4pPr>
            <a:lvl5pPr algn="l" defTabSz="957263" rtl="0" eaLnBrk="1" fontAlgn="base" hangingPunct="1">
              <a:spcBef>
                <a:spcPct val="0"/>
              </a:spcBef>
              <a:spcAft>
                <a:spcPct val="0"/>
              </a:spcAft>
              <a:defRPr sz="3000" b="1">
                <a:solidFill>
                  <a:srgbClr val="00A9A7"/>
                </a:solidFill>
                <a:latin typeface="Arial" charset="0"/>
              </a:defRPr>
            </a:lvl5pPr>
            <a:lvl6pPr marL="457200" algn="l" defTabSz="957263" rtl="0" eaLnBrk="1" fontAlgn="base" hangingPunct="1">
              <a:spcBef>
                <a:spcPct val="0"/>
              </a:spcBef>
              <a:spcAft>
                <a:spcPct val="0"/>
              </a:spcAft>
              <a:defRPr sz="2900" b="1">
                <a:solidFill>
                  <a:srgbClr val="00A9A7"/>
                </a:solidFill>
                <a:latin typeface="Arial" charset="0"/>
              </a:defRPr>
            </a:lvl6pPr>
            <a:lvl7pPr marL="914400" algn="l" defTabSz="957263" rtl="0" eaLnBrk="1" fontAlgn="base" hangingPunct="1">
              <a:spcBef>
                <a:spcPct val="0"/>
              </a:spcBef>
              <a:spcAft>
                <a:spcPct val="0"/>
              </a:spcAft>
              <a:defRPr sz="2900" b="1">
                <a:solidFill>
                  <a:srgbClr val="00A9A7"/>
                </a:solidFill>
                <a:latin typeface="Arial" charset="0"/>
              </a:defRPr>
            </a:lvl7pPr>
            <a:lvl8pPr marL="1371600" algn="l" defTabSz="957263" rtl="0" eaLnBrk="1" fontAlgn="base" hangingPunct="1">
              <a:spcBef>
                <a:spcPct val="0"/>
              </a:spcBef>
              <a:spcAft>
                <a:spcPct val="0"/>
              </a:spcAft>
              <a:defRPr sz="2900" b="1">
                <a:solidFill>
                  <a:srgbClr val="00A9A7"/>
                </a:solidFill>
                <a:latin typeface="Arial" charset="0"/>
              </a:defRPr>
            </a:lvl8pPr>
            <a:lvl9pPr marL="1828800" algn="l" defTabSz="957263" rtl="0" eaLnBrk="1" fontAlgn="base" hangingPunct="1">
              <a:spcBef>
                <a:spcPct val="0"/>
              </a:spcBef>
              <a:spcAft>
                <a:spcPct val="0"/>
              </a:spcAft>
              <a:defRPr sz="2900" b="1">
                <a:solidFill>
                  <a:srgbClr val="00A9A7"/>
                </a:solidFill>
                <a:latin typeface="Arial" charset="0"/>
              </a:defRPr>
            </a:lvl9pPr>
          </a:lstStyle>
          <a:p>
            <a:pPr algn="ctr"/>
            <a:r>
              <a:rPr lang="sv-SE" sz="2800" dirty="0"/>
              <a:t>Anropen styr</a:t>
            </a:r>
          </a:p>
        </p:txBody>
      </p:sp>
    </p:spTree>
    <p:extLst>
      <p:ext uri="{BB962C8B-B14F-4D97-AF65-F5344CB8AC3E}">
        <p14:creationId xmlns:p14="http://schemas.microsoft.com/office/powerpoint/2010/main" val="7491539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629" y="0"/>
            <a:ext cx="7786742" cy="573814"/>
          </a:xfrm>
        </p:spPr>
        <p:txBody>
          <a:bodyPr/>
          <a:lstStyle/>
          <a:p>
            <a:pPr algn="ctr"/>
            <a:r>
              <a:rPr lang="sv-SE" dirty="0" smtClean="0"/>
              <a:t>Tjänsteplattformens komponenter</a:t>
            </a:r>
            <a:endParaRPr lang="sv-S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6874" y="1070439"/>
            <a:ext cx="3646967" cy="5183573"/>
          </a:xfrm>
          <a:prstGeom prst="rect">
            <a:avLst/>
          </a:prstGeom>
        </p:spPr>
      </p:pic>
    </p:spTree>
    <p:extLst>
      <p:ext uri="{BB962C8B-B14F-4D97-AF65-F5344CB8AC3E}">
        <p14:creationId xmlns:p14="http://schemas.microsoft.com/office/powerpoint/2010/main" val="3272223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629" y="-232804"/>
            <a:ext cx="7786742" cy="774720"/>
          </a:xfrm>
        </p:spPr>
        <p:txBody>
          <a:bodyPr/>
          <a:lstStyle/>
          <a:p>
            <a:pPr algn="ctr"/>
            <a:r>
              <a:rPr lang="sv-SE" dirty="0" err="1" smtClean="0"/>
              <a:t>Virtualiseringsplattformen</a:t>
            </a:r>
            <a:endParaRPr lang="sv-SE"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027" y="1131682"/>
            <a:ext cx="4236508" cy="5049325"/>
          </a:xfrm>
          <a:prstGeom prst="rect">
            <a:avLst/>
          </a:prstGeom>
        </p:spPr>
      </p:pic>
    </p:spTree>
    <p:extLst>
      <p:ext uri="{BB962C8B-B14F-4D97-AF65-F5344CB8AC3E}">
        <p14:creationId xmlns:p14="http://schemas.microsoft.com/office/powerpoint/2010/main" val="23223506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ubrik 1"/>
          <p:cNvSpPr>
            <a:spLocks noGrp="1"/>
          </p:cNvSpPr>
          <p:nvPr>
            <p:ph type="title"/>
          </p:nvPr>
        </p:nvSpPr>
        <p:spPr>
          <a:xfrm>
            <a:off x="500064" y="20975"/>
            <a:ext cx="8201162" cy="519113"/>
          </a:xfrm>
        </p:spPr>
        <p:txBody>
          <a:bodyPr>
            <a:normAutofit fontScale="90000"/>
          </a:bodyPr>
          <a:lstStyle/>
          <a:p>
            <a:pPr algn="ctr" eaLnBrk="1" hangingPunct="1"/>
            <a:r>
              <a:rPr lang="sv-SE" dirty="0" smtClean="0"/>
              <a:t>I magen på </a:t>
            </a:r>
            <a:r>
              <a:rPr lang="sv-SE" dirty="0" err="1" smtClean="0"/>
              <a:t>virtualiseringsplattformen</a:t>
            </a:r>
            <a:endParaRPr lang="sv-SE" dirty="0" smtClean="0"/>
          </a:p>
        </p:txBody>
      </p:sp>
      <p:sp>
        <p:nvSpPr>
          <p:cNvPr id="4" name="Platshållare för bildnummer 3"/>
          <p:cNvSpPr>
            <a:spLocks noGrp="1"/>
          </p:cNvSpPr>
          <p:nvPr>
            <p:ph type="sldNum" sz="quarter" idx="4294967295"/>
          </p:nvPr>
        </p:nvSpPr>
        <p:spPr>
          <a:xfrm>
            <a:off x="323850" y="5535216"/>
            <a:ext cx="622300" cy="161925"/>
          </a:xfrm>
          <a:prstGeom prst="rect">
            <a:avLst/>
          </a:prstGeom>
        </p:spPr>
        <p:txBody>
          <a:bodyPr/>
          <a:lstStyle/>
          <a:p>
            <a:pPr>
              <a:defRPr/>
            </a:pPr>
            <a:fld id="{69DCE50A-89A9-40BF-BC91-EA9D1FD42AE9}" type="slidenum">
              <a:rPr lang="en-US" smtClean="0"/>
              <a:pPr>
                <a:defRPr/>
              </a:pPr>
              <a:t>28</a:t>
            </a:fld>
            <a:endParaRPr lang="en-US"/>
          </a:p>
        </p:txBody>
      </p:sp>
      <p:grpSp>
        <p:nvGrpSpPr>
          <p:cNvPr id="1031" name="Group 1"/>
          <p:cNvGrpSpPr>
            <a:grpSpLocks/>
          </p:cNvGrpSpPr>
          <p:nvPr/>
        </p:nvGrpSpPr>
        <p:grpSpPr bwMode="auto">
          <a:xfrm>
            <a:off x="1" y="1775637"/>
            <a:ext cx="8941980" cy="3519377"/>
            <a:chOff x="56" y="240"/>
            <a:chExt cx="4990" cy="2161"/>
          </a:xfrm>
        </p:grpSpPr>
        <p:grpSp>
          <p:nvGrpSpPr>
            <p:cNvPr id="1037" name="Group 2"/>
            <p:cNvGrpSpPr>
              <a:grpSpLocks/>
            </p:cNvGrpSpPr>
            <p:nvPr/>
          </p:nvGrpSpPr>
          <p:grpSpPr bwMode="auto">
            <a:xfrm>
              <a:off x="4512" y="865"/>
              <a:ext cx="273" cy="87"/>
              <a:chOff x="4512" y="865"/>
              <a:chExt cx="273" cy="87"/>
            </a:xfrm>
          </p:grpSpPr>
          <p:sp>
            <p:nvSpPr>
              <p:cNvPr id="1111" name="Line 3"/>
              <p:cNvSpPr>
                <a:spLocks noChangeShapeType="1"/>
              </p:cNvSpPr>
              <p:nvPr/>
            </p:nvSpPr>
            <p:spPr bwMode="auto">
              <a:xfrm flipH="1">
                <a:off x="4597" y="906"/>
                <a:ext cx="188"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12" name="Oval 4"/>
              <p:cNvSpPr>
                <a:spLocks noChangeArrowheads="1"/>
              </p:cNvSpPr>
              <p:nvPr/>
            </p:nvSpPr>
            <p:spPr bwMode="auto">
              <a:xfrm rot="-5400000">
                <a:off x="4511" y="866"/>
                <a:ext cx="87" cy="86"/>
              </a:xfrm>
              <a:prstGeom prst="ellipse">
                <a:avLst/>
              </a:prstGeom>
              <a:solidFill>
                <a:srgbClr val="E9E8D0"/>
              </a:solidFill>
              <a:ln w="19080">
                <a:solidFill>
                  <a:srgbClr val="000000"/>
                </a:solidFill>
                <a:miter lim="800000"/>
                <a:headEnd/>
                <a:tailEnd/>
              </a:ln>
            </p:spPr>
            <p:txBody>
              <a:bodyPr wrap="none" anchor="ctr"/>
              <a:lstStyle/>
              <a:p>
                <a:endParaRPr lang="sv-SE" sz="1425"/>
              </a:p>
            </p:txBody>
          </p:sp>
        </p:grpSp>
        <p:sp>
          <p:nvSpPr>
            <p:cNvPr id="1038" name="AutoShape 5"/>
            <p:cNvSpPr>
              <a:spLocks noChangeArrowheads="1"/>
            </p:cNvSpPr>
            <p:nvPr/>
          </p:nvSpPr>
          <p:spPr bwMode="auto">
            <a:xfrm>
              <a:off x="1248" y="240"/>
              <a:ext cx="2806" cy="1248"/>
            </a:xfrm>
            <a:prstGeom prst="roundRect">
              <a:avLst>
                <a:gd name="adj" fmla="val 3940"/>
              </a:avLst>
            </a:prstGeom>
            <a:solidFill>
              <a:srgbClr val="E4F3F4">
                <a:alpha val="45882"/>
              </a:srgbClr>
            </a:solidFill>
            <a:ln w="25560">
              <a:solidFill>
                <a:srgbClr val="000000"/>
              </a:solidFill>
              <a:miter lim="800000"/>
              <a:headEnd/>
              <a:tailEnd/>
            </a:ln>
          </p:spPr>
          <p:txBody>
            <a:bodyPr wrap="none" anchor="ctr"/>
            <a:lstStyle/>
            <a:p>
              <a:endParaRPr lang="sv-SE" sz="1425"/>
            </a:p>
          </p:txBody>
        </p:sp>
        <p:grpSp>
          <p:nvGrpSpPr>
            <p:cNvPr id="1039" name="Group 6"/>
            <p:cNvGrpSpPr>
              <a:grpSpLocks/>
            </p:cNvGrpSpPr>
            <p:nvPr/>
          </p:nvGrpSpPr>
          <p:grpSpPr bwMode="auto">
            <a:xfrm>
              <a:off x="2736" y="865"/>
              <a:ext cx="273" cy="87"/>
              <a:chOff x="2736" y="865"/>
              <a:chExt cx="273" cy="87"/>
            </a:xfrm>
          </p:grpSpPr>
          <p:sp>
            <p:nvSpPr>
              <p:cNvPr id="1109" name="Line 7"/>
              <p:cNvSpPr>
                <a:spLocks noChangeShapeType="1"/>
              </p:cNvSpPr>
              <p:nvPr/>
            </p:nvSpPr>
            <p:spPr bwMode="auto">
              <a:xfrm flipH="1">
                <a:off x="2821" y="906"/>
                <a:ext cx="188"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10" name="Oval 8"/>
              <p:cNvSpPr>
                <a:spLocks noChangeArrowheads="1"/>
              </p:cNvSpPr>
              <p:nvPr/>
            </p:nvSpPr>
            <p:spPr bwMode="auto">
              <a:xfrm rot="-5400000">
                <a:off x="2735" y="866"/>
                <a:ext cx="87" cy="86"/>
              </a:xfrm>
              <a:prstGeom prst="ellipse">
                <a:avLst/>
              </a:prstGeom>
              <a:solidFill>
                <a:srgbClr val="E9E8D0"/>
              </a:solidFill>
              <a:ln w="19080">
                <a:solidFill>
                  <a:srgbClr val="000000"/>
                </a:solidFill>
                <a:miter lim="800000"/>
                <a:headEnd/>
                <a:tailEnd/>
              </a:ln>
            </p:spPr>
            <p:txBody>
              <a:bodyPr wrap="none" anchor="ctr"/>
              <a:lstStyle/>
              <a:p>
                <a:endParaRPr lang="sv-SE" sz="1425"/>
              </a:p>
            </p:txBody>
          </p:sp>
        </p:grpSp>
        <p:grpSp>
          <p:nvGrpSpPr>
            <p:cNvPr id="1040" name="Group 9"/>
            <p:cNvGrpSpPr>
              <a:grpSpLocks/>
            </p:cNvGrpSpPr>
            <p:nvPr/>
          </p:nvGrpSpPr>
          <p:grpSpPr bwMode="auto">
            <a:xfrm>
              <a:off x="1104" y="865"/>
              <a:ext cx="273" cy="87"/>
              <a:chOff x="1104" y="865"/>
              <a:chExt cx="273" cy="87"/>
            </a:xfrm>
          </p:grpSpPr>
          <p:sp>
            <p:nvSpPr>
              <p:cNvPr id="1107" name="Line 10"/>
              <p:cNvSpPr>
                <a:spLocks noChangeShapeType="1"/>
              </p:cNvSpPr>
              <p:nvPr/>
            </p:nvSpPr>
            <p:spPr bwMode="auto">
              <a:xfrm flipH="1">
                <a:off x="1189" y="906"/>
                <a:ext cx="188"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08" name="Oval 11"/>
              <p:cNvSpPr>
                <a:spLocks noChangeArrowheads="1"/>
              </p:cNvSpPr>
              <p:nvPr/>
            </p:nvSpPr>
            <p:spPr bwMode="auto">
              <a:xfrm rot="-5400000">
                <a:off x="1103" y="866"/>
                <a:ext cx="87" cy="86"/>
              </a:xfrm>
              <a:prstGeom prst="ellipse">
                <a:avLst/>
              </a:prstGeom>
              <a:solidFill>
                <a:srgbClr val="E9E8D0"/>
              </a:solidFill>
              <a:ln w="19080">
                <a:solidFill>
                  <a:srgbClr val="000000"/>
                </a:solidFill>
                <a:miter lim="800000"/>
                <a:headEnd/>
                <a:tailEnd/>
              </a:ln>
            </p:spPr>
            <p:txBody>
              <a:bodyPr wrap="none" anchor="ctr"/>
              <a:lstStyle/>
              <a:p>
                <a:endParaRPr lang="sv-SE" sz="1425"/>
              </a:p>
            </p:txBody>
          </p:sp>
        </p:grpSp>
        <p:grpSp>
          <p:nvGrpSpPr>
            <p:cNvPr id="1041" name="Group 12"/>
            <p:cNvGrpSpPr>
              <a:grpSpLocks/>
            </p:cNvGrpSpPr>
            <p:nvPr/>
          </p:nvGrpSpPr>
          <p:grpSpPr bwMode="auto">
            <a:xfrm>
              <a:off x="2207" y="864"/>
              <a:ext cx="146" cy="97"/>
              <a:chOff x="2207" y="864"/>
              <a:chExt cx="146" cy="97"/>
            </a:xfrm>
          </p:grpSpPr>
          <p:sp>
            <p:nvSpPr>
              <p:cNvPr id="1104" name="Line 13"/>
              <p:cNvSpPr>
                <a:spLocks noChangeShapeType="1"/>
              </p:cNvSpPr>
              <p:nvPr/>
            </p:nvSpPr>
            <p:spPr bwMode="auto">
              <a:xfrm flipH="1">
                <a:off x="2207" y="912"/>
                <a:ext cx="107"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05" name="AutoShape 14"/>
              <p:cNvSpPr>
                <a:spLocks noChangeArrowheads="1"/>
              </p:cNvSpPr>
              <p:nvPr/>
            </p:nvSpPr>
            <p:spPr bwMode="auto">
              <a:xfrm flipH="1">
                <a:off x="2311" y="864"/>
                <a:ext cx="41"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sp>
            <p:nvSpPr>
              <p:cNvPr id="1106" name="AutoShape 15"/>
              <p:cNvSpPr>
                <a:spLocks noChangeArrowheads="1"/>
              </p:cNvSpPr>
              <p:nvPr/>
            </p:nvSpPr>
            <p:spPr bwMode="auto">
              <a:xfrm rot="10800000">
                <a:off x="2312" y="913"/>
                <a:ext cx="41"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grpSp>
        <p:pic>
          <p:nvPicPr>
            <p:cNvPr id="1042"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 y="1190"/>
              <a:ext cx="157"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43" name="Oval 17"/>
            <p:cNvSpPr>
              <a:spLocks noChangeArrowheads="1"/>
            </p:cNvSpPr>
            <p:nvPr/>
          </p:nvSpPr>
          <p:spPr bwMode="auto">
            <a:xfrm rot="-5400000">
              <a:off x="3417" y="1737"/>
              <a:ext cx="87" cy="86"/>
            </a:xfrm>
            <a:prstGeom prst="ellipse">
              <a:avLst/>
            </a:prstGeom>
            <a:solidFill>
              <a:srgbClr val="E9E8D0"/>
            </a:solidFill>
            <a:ln w="19080">
              <a:solidFill>
                <a:srgbClr val="000000"/>
              </a:solidFill>
              <a:miter lim="800000"/>
              <a:headEnd/>
              <a:tailEnd/>
            </a:ln>
          </p:spPr>
          <p:txBody>
            <a:bodyPr wrap="none" anchor="ctr"/>
            <a:lstStyle/>
            <a:p>
              <a:endParaRPr lang="sv-SE" sz="1425"/>
            </a:p>
          </p:txBody>
        </p:sp>
        <p:sp>
          <p:nvSpPr>
            <p:cNvPr id="1044" name="Line 18"/>
            <p:cNvSpPr>
              <a:spLocks noChangeShapeType="1"/>
            </p:cNvSpPr>
            <p:nvPr/>
          </p:nvSpPr>
          <p:spPr bwMode="auto">
            <a:xfrm>
              <a:off x="3461" y="1822"/>
              <a:ext cx="5" cy="144"/>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grpSp>
          <p:nvGrpSpPr>
            <p:cNvPr id="1045" name="Group 19"/>
            <p:cNvGrpSpPr>
              <a:grpSpLocks/>
            </p:cNvGrpSpPr>
            <p:nvPr/>
          </p:nvGrpSpPr>
          <p:grpSpPr bwMode="auto">
            <a:xfrm>
              <a:off x="2919" y="528"/>
              <a:ext cx="1063" cy="695"/>
              <a:chOff x="2919" y="528"/>
              <a:chExt cx="1063" cy="695"/>
            </a:xfrm>
          </p:grpSpPr>
          <p:sp>
            <p:nvSpPr>
              <p:cNvPr id="1091" name="AutoShape 20"/>
              <p:cNvSpPr>
                <a:spLocks noChangeArrowheads="1"/>
              </p:cNvSpPr>
              <p:nvPr/>
            </p:nvSpPr>
            <p:spPr bwMode="auto">
              <a:xfrm>
                <a:off x="2919" y="528"/>
                <a:ext cx="1063" cy="695"/>
              </a:xfrm>
              <a:prstGeom prst="roundRect">
                <a:avLst>
                  <a:gd name="adj" fmla="val 10130"/>
                </a:avLst>
              </a:prstGeom>
              <a:solidFill>
                <a:srgbClr val="FFFFFF"/>
              </a:solidFill>
              <a:ln w="9360">
                <a:solidFill>
                  <a:srgbClr val="000000"/>
                </a:solidFill>
                <a:miter lim="800000"/>
                <a:headEnd/>
                <a:tailEnd/>
              </a:ln>
            </p:spPr>
            <p:txBody>
              <a:bodyPr wrap="none" anchor="ctr"/>
              <a:lstStyle/>
              <a:p>
                <a:endParaRPr lang="sv-SE" sz="1425"/>
              </a:p>
            </p:txBody>
          </p:sp>
          <p:sp>
            <p:nvSpPr>
              <p:cNvPr id="1092" name="Rectangle 21"/>
              <p:cNvSpPr>
                <a:spLocks noChangeArrowheads="1"/>
              </p:cNvSpPr>
              <p:nvPr/>
            </p:nvSpPr>
            <p:spPr bwMode="auto">
              <a:xfrm>
                <a:off x="3196" y="528"/>
                <a:ext cx="53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p>
                <a:pPr algn="ctr">
                  <a:tabLst>
                    <a:tab pos="542925" algn="l"/>
                  </a:tabLst>
                </a:pPr>
                <a:r>
                  <a:rPr lang="sv-SE" sz="975">
                    <a:solidFill>
                      <a:srgbClr val="000000"/>
                    </a:solidFill>
                    <a:latin typeface="Times New Roman" pitchFamily="18" charset="0"/>
                  </a:rPr>
                  <a:t>Vägvalsrouter</a:t>
                </a:r>
              </a:p>
            </p:txBody>
          </p:sp>
          <p:grpSp>
            <p:nvGrpSpPr>
              <p:cNvPr id="1093" name="Group 22"/>
              <p:cNvGrpSpPr>
                <a:grpSpLocks/>
              </p:cNvGrpSpPr>
              <p:nvPr/>
            </p:nvGrpSpPr>
            <p:grpSpPr bwMode="auto">
              <a:xfrm>
                <a:off x="3495" y="792"/>
                <a:ext cx="431" cy="288"/>
                <a:chOff x="3495" y="792"/>
                <a:chExt cx="431" cy="288"/>
              </a:xfrm>
            </p:grpSpPr>
            <p:graphicFrame>
              <p:nvGraphicFramePr>
                <p:cNvPr id="1028" name="Object 3"/>
                <p:cNvGraphicFramePr>
                  <a:graphicFrameLocks noChangeAspect="1"/>
                </p:cNvGraphicFramePr>
                <p:nvPr/>
              </p:nvGraphicFramePr>
              <p:xfrm>
                <a:off x="3495" y="792"/>
                <a:ext cx="431" cy="288"/>
              </p:xfrm>
              <a:graphic>
                <a:graphicData uri="http://schemas.openxmlformats.org/presentationml/2006/ole">
                  <mc:AlternateContent xmlns:mc="http://schemas.openxmlformats.org/markup-compatibility/2006">
                    <mc:Choice xmlns:v="urn:schemas-microsoft-com:vml" Requires="v">
                      <p:oleObj spid="_x0000_s5248" r:id="rId5" imgW="670680" imgH="422640" progId="">
                        <p:embed/>
                      </p:oleObj>
                    </mc:Choice>
                    <mc:Fallback>
                      <p:oleObj r:id="rId5" imgW="670680" imgH="4226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5" y="792"/>
                              <a:ext cx="431" cy="28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8" name="Rectangle 24"/>
                <p:cNvSpPr>
                  <a:spLocks noChangeArrowheads="1"/>
                </p:cNvSpPr>
                <p:nvPr/>
              </p:nvSpPr>
              <p:spPr bwMode="auto">
                <a:xfrm>
                  <a:off x="3542" y="837"/>
                  <a:ext cx="348" cy="199"/>
                </a:xfrm>
                <a:prstGeom prst="rect">
                  <a:avLst/>
                </a:prstGeom>
                <a:solidFill>
                  <a:srgbClr val="FFFFFF"/>
                </a:solidFill>
                <a:ln w="9360">
                  <a:solidFill>
                    <a:srgbClr val="000000"/>
                  </a:solidFill>
                  <a:round/>
                  <a:headEnd/>
                  <a:tailEnd/>
                </a:ln>
              </p:spPr>
              <p:txBody>
                <a:bodyPr wrap="none" anchor="ctr"/>
                <a:lstStyle/>
                <a:p>
                  <a:endParaRPr lang="sv-SE" sz="1425"/>
                </a:p>
              </p:txBody>
            </p:sp>
            <p:sp>
              <p:nvSpPr>
                <p:cNvPr id="1099" name="Line 25"/>
                <p:cNvSpPr>
                  <a:spLocks noChangeShapeType="1"/>
                </p:cNvSpPr>
                <p:nvPr/>
              </p:nvSpPr>
              <p:spPr bwMode="auto">
                <a:xfrm>
                  <a:off x="3570" y="937"/>
                  <a:ext cx="94" cy="1"/>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sv-SE" sz="1425"/>
                </a:p>
              </p:txBody>
            </p:sp>
            <p:sp>
              <p:nvSpPr>
                <p:cNvPr id="1100" name="Line 26"/>
                <p:cNvSpPr>
                  <a:spLocks noChangeShapeType="1"/>
                </p:cNvSpPr>
                <p:nvPr/>
              </p:nvSpPr>
              <p:spPr bwMode="auto">
                <a:xfrm>
                  <a:off x="3761" y="996"/>
                  <a:ext cx="94" cy="1"/>
                </a:xfrm>
                <a:prstGeom prst="line">
                  <a:avLst/>
                </a:prstGeom>
                <a:noFill/>
                <a:ln w="9360">
                  <a:solidFill>
                    <a:srgbClr val="0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101" name="Line 27"/>
                <p:cNvSpPr>
                  <a:spLocks noChangeShapeType="1"/>
                </p:cNvSpPr>
                <p:nvPr/>
              </p:nvSpPr>
              <p:spPr bwMode="auto">
                <a:xfrm>
                  <a:off x="3761" y="877"/>
                  <a:ext cx="94" cy="1"/>
                </a:xfrm>
                <a:prstGeom prst="line">
                  <a:avLst/>
                </a:prstGeom>
                <a:noFill/>
                <a:ln w="9360">
                  <a:solidFill>
                    <a:srgbClr val="0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102" name="Line 28"/>
                <p:cNvSpPr>
                  <a:spLocks noChangeShapeType="1"/>
                </p:cNvSpPr>
                <p:nvPr/>
              </p:nvSpPr>
              <p:spPr bwMode="auto">
                <a:xfrm flipV="1">
                  <a:off x="3671" y="880"/>
                  <a:ext cx="95" cy="53"/>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03" name="Line 29"/>
                <p:cNvSpPr>
                  <a:spLocks noChangeShapeType="1"/>
                </p:cNvSpPr>
                <p:nvPr/>
              </p:nvSpPr>
              <p:spPr bwMode="auto">
                <a:xfrm>
                  <a:off x="3761" y="934"/>
                  <a:ext cx="94" cy="1"/>
                </a:xfrm>
                <a:prstGeom prst="line">
                  <a:avLst/>
                </a:prstGeom>
                <a:noFill/>
                <a:ln w="9360">
                  <a:solidFill>
                    <a:srgbClr val="0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grpSp>
          <p:grpSp>
            <p:nvGrpSpPr>
              <p:cNvPr id="1094" name="Group 30"/>
              <p:cNvGrpSpPr>
                <a:grpSpLocks/>
              </p:cNvGrpSpPr>
              <p:nvPr/>
            </p:nvGrpSpPr>
            <p:grpSpPr bwMode="auto">
              <a:xfrm>
                <a:off x="2959" y="792"/>
                <a:ext cx="488" cy="288"/>
                <a:chOff x="2959" y="792"/>
                <a:chExt cx="488" cy="288"/>
              </a:xfrm>
            </p:grpSpPr>
            <p:graphicFrame>
              <p:nvGraphicFramePr>
                <p:cNvPr id="1027" name="Object 4"/>
                <p:cNvGraphicFramePr>
                  <a:graphicFrameLocks noChangeAspect="1"/>
                </p:cNvGraphicFramePr>
                <p:nvPr/>
              </p:nvGraphicFramePr>
              <p:xfrm>
                <a:off x="2959" y="792"/>
                <a:ext cx="488" cy="288"/>
              </p:xfrm>
              <a:graphic>
                <a:graphicData uri="http://schemas.openxmlformats.org/presentationml/2006/ole">
                  <mc:AlternateContent xmlns:mc="http://schemas.openxmlformats.org/markup-compatibility/2006">
                    <mc:Choice xmlns:v="urn:schemas-microsoft-com:vml" Requires="v">
                      <p:oleObj spid="_x0000_s5249" r:id="rId7" imgW="670680" imgH="422640" progId="">
                        <p:embed/>
                      </p:oleObj>
                    </mc:Choice>
                    <mc:Fallback>
                      <p:oleObj r:id="rId7" imgW="670680" imgH="4226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9" y="792"/>
                              <a:ext cx="488" cy="28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5" name="Rectangle 32"/>
                <p:cNvSpPr>
                  <a:spLocks noChangeArrowheads="1"/>
                </p:cNvSpPr>
                <p:nvPr/>
              </p:nvSpPr>
              <p:spPr bwMode="auto">
                <a:xfrm>
                  <a:off x="3005" y="837"/>
                  <a:ext cx="394" cy="199"/>
                </a:xfrm>
                <a:prstGeom prst="rect">
                  <a:avLst/>
                </a:prstGeom>
                <a:solidFill>
                  <a:srgbClr val="FFFFFF"/>
                </a:solidFill>
                <a:ln w="9360">
                  <a:solidFill>
                    <a:srgbClr val="000000"/>
                  </a:solidFill>
                  <a:round/>
                  <a:headEnd/>
                  <a:tailEnd/>
                </a:ln>
              </p:spPr>
              <p:txBody>
                <a:bodyPr wrap="none" anchor="ctr"/>
                <a:lstStyle/>
                <a:p>
                  <a:endParaRPr lang="sv-SE" sz="1425"/>
                </a:p>
              </p:txBody>
            </p:sp>
            <p:sp>
              <p:nvSpPr>
                <p:cNvPr id="1096" name="Line 33"/>
                <p:cNvSpPr>
                  <a:spLocks noChangeShapeType="1"/>
                </p:cNvSpPr>
                <p:nvPr/>
              </p:nvSpPr>
              <p:spPr bwMode="auto">
                <a:xfrm>
                  <a:off x="3004" y="838"/>
                  <a:ext cx="392" cy="19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097" name="Line 34"/>
                <p:cNvSpPr>
                  <a:spLocks noChangeShapeType="1"/>
                </p:cNvSpPr>
                <p:nvPr/>
              </p:nvSpPr>
              <p:spPr bwMode="auto">
                <a:xfrm flipH="1">
                  <a:off x="3005" y="838"/>
                  <a:ext cx="394" cy="19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grpSp>
        </p:grpSp>
        <p:sp>
          <p:nvSpPr>
            <p:cNvPr id="1046" name="Text Box 35"/>
            <p:cNvSpPr txBox="1">
              <a:spLocks noChangeArrowheads="1"/>
            </p:cNvSpPr>
            <p:nvPr/>
          </p:nvSpPr>
          <p:spPr bwMode="auto">
            <a:xfrm>
              <a:off x="2631" y="964"/>
              <a:ext cx="19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825">
                  <a:solidFill>
                    <a:srgbClr val="000000"/>
                  </a:solidFill>
                  <a:latin typeface="Times New Roman" pitchFamily="18" charset="0"/>
                </a:rPr>
                <a:t>VM</a:t>
              </a:r>
            </a:p>
          </p:txBody>
        </p:sp>
        <p:grpSp>
          <p:nvGrpSpPr>
            <p:cNvPr id="1047" name="Group 36"/>
            <p:cNvGrpSpPr>
              <a:grpSpLocks/>
            </p:cNvGrpSpPr>
            <p:nvPr/>
          </p:nvGrpSpPr>
          <p:grpSpPr bwMode="auto">
            <a:xfrm>
              <a:off x="4656" y="703"/>
              <a:ext cx="279" cy="305"/>
              <a:chOff x="4656" y="703"/>
              <a:chExt cx="279" cy="305"/>
            </a:xfrm>
          </p:grpSpPr>
          <p:sp>
            <p:nvSpPr>
              <p:cNvPr id="1088" name="Rectangle 37"/>
              <p:cNvSpPr>
                <a:spLocks noChangeArrowheads="1"/>
              </p:cNvSpPr>
              <p:nvPr/>
            </p:nvSpPr>
            <p:spPr bwMode="auto">
              <a:xfrm>
                <a:off x="4700" y="703"/>
                <a:ext cx="235" cy="305"/>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89" name="Rectangle 38"/>
              <p:cNvSpPr>
                <a:spLocks noChangeArrowheads="1"/>
              </p:cNvSpPr>
              <p:nvPr/>
            </p:nvSpPr>
            <p:spPr bwMode="auto">
              <a:xfrm>
                <a:off x="4656" y="741"/>
                <a:ext cx="101" cy="44"/>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90" name="Rectangle 39"/>
              <p:cNvSpPr>
                <a:spLocks noChangeArrowheads="1"/>
              </p:cNvSpPr>
              <p:nvPr/>
            </p:nvSpPr>
            <p:spPr bwMode="auto">
              <a:xfrm>
                <a:off x="4657" y="812"/>
                <a:ext cx="101" cy="44"/>
              </a:xfrm>
              <a:prstGeom prst="rect">
                <a:avLst/>
              </a:prstGeom>
              <a:solidFill>
                <a:srgbClr val="BBE0E3"/>
              </a:solidFill>
              <a:ln w="25560">
                <a:solidFill>
                  <a:srgbClr val="000000"/>
                </a:solidFill>
                <a:round/>
                <a:headEnd/>
                <a:tailEnd/>
              </a:ln>
            </p:spPr>
            <p:txBody>
              <a:bodyPr wrap="none" anchor="ctr"/>
              <a:lstStyle/>
              <a:p>
                <a:endParaRPr lang="sv-SE" sz="1425"/>
              </a:p>
            </p:txBody>
          </p:sp>
        </p:grpSp>
        <p:sp>
          <p:nvSpPr>
            <p:cNvPr id="1048" name="Text Box 40"/>
            <p:cNvSpPr txBox="1">
              <a:spLocks noChangeArrowheads="1"/>
            </p:cNvSpPr>
            <p:nvPr/>
          </p:nvSpPr>
          <p:spPr bwMode="auto">
            <a:xfrm>
              <a:off x="4373" y="1054"/>
              <a:ext cx="67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 pos="1447800" algn="l"/>
                </a:tabLst>
                <a:defRPr sz="2000">
                  <a:solidFill>
                    <a:schemeClr val="tx1"/>
                  </a:solidFill>
                  <a:latin typeface="Arial" charset="0"/>
                </a:defRPr>
              </a:lvl1pPr>
              <a:lvl2pPr marL="742950" indent="-285750" eaLnBrk="0" hangingPunct="0">
                <a:tabLst>
                  <a:tab pos="723900" algn="l"/>
                  <a:tab pos="1447800" algn="l"/>
                </a:tabLst>
                <a:defRPr sz="2000">
                  <a:solidFill>
                    <a:schemeClr val="tx1"/>
                  </a:solidFill>
                  <a:latin typeface="Arial" charset="0"/>
                </a:defRPr>
              </a:lvl2pPr>
              <a:lvl3pPr marL="1143000" indent="-228600" eaLnBrk="0" hangingPunct="0">
                <a:tabLst>
                  <a:tab pos="723900" algn="l"/>
                  <a:tab pos="1447800" algn="l"/>
                </a:tabLst>
                <a:defRPr sz="2000">
                  <a:solidFill>
                    <a:schemeClr val="tx1"/>
                  </a:solidFill>
                  <a:latin typeface="Arial" charset="0"/>
                </a:defRPr>
              </a:lvl3pPr>
              <a:lvl4pPr marL="1600200" indent="-228600" eaLnBrk="0" hangingPunct="0">
                <a:tabLst>
                  <a:tab pos="723900" algn="l"/>
                  <a:tab pos="1447800" algn="l"/>
                </a:tabLst>
                <a:defRPr sz="2000">
                  <a:solidFill>
                    <a:schemeClr val="tx1"/>
                  </a:solidFill>
                  <a:latin typeface="Arial" charset="0"/>
                </a:defRPr>
              </a:lvl4pPr>
              <a:lvl5pPr marL="2057400" indent="-228600" eaLnBrk="0" hangingPunct="0">
                <a:tabLst>
                  <a:tab pos="723900" algn="l"/>
                  <a:tab pos="14478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 pos="14478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 pos="14478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 pos="14478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 pos="1447800" algn="l"/>
                </a:tabLst>
                <a:defRPr sz="2000">
                  <a:solidFill>
                    <a:schemeClr val="tx1"/>
                  </a:solidFill>
                  <a:latin typeface="Arial" charset="0"/>
                </a:defRPr>
              </a:lvl9pPr>
            </a:lstStyle>
            <a:p>
              <a:pPr eaLnBrk="1" hangingPunct="1"/>
              <a:r>
                <a:rPr lang="en-US" sz="1050">
                  <a:solidFill>
                    <a:srgbClr val="000000"/>
                  </a:solidFill>
                  <a:latin typeface="Times New Roman" pitchFamily="18" charset="0"/>
                </a:rPr>
                <a:t>Tjänste</a:t>
              </a:r>
              <a:r>
                <a:rPr lang="sv-SE" sz="1050">
                  <a:solidFill>
                    <a:srgbClr val="000000"/>
                  </a:solidFill>
                  <a:latin typeface="Times New Roman" pitchFamily="18" charset="0"/>
                </a:rPr>
                <a:t>p</a:t>
              </a:r>
              <a:r>
                <a:rPr lang="en-US" sz="1050">
                  <a:solidFill>
                    <a:srgbClr val="000000"/>
                  </a:solidFill>
                  <a:latin typeface="Times New Roman" pitchFamily="18" charset="0"/>
                </a:rPr>
                <a:t>roducent</a:t>
              </a:r>
            </a:p>
          </p:txBody>
        </p:sp>
        <p:grpSp>
          <p:nvGrpSpPr>
            <p:cNvPr id="1049" name="Group 41"/>
            <p:cNvGrpSpPr>
              <a:grpSpLocks/>
            </p:cNvGrpSpPr>
            <p:nvPr/>
          </p:nvGrpSpPr>
          <p:grpSpPr bwMode="auto">
            <a:xfrm>
              <a:off x="1288" y="552"/>
              <a:ext cx="936" cy="587"/>
              <a:chOff x="1288" y="552"/>
              <a:chExt cx="936" cy="587"/>
            </a:xfrm>
          </p:grpSpPr>
          <p:sp>
            <p:nvSpPr>
              <p:cNvPr id="1081" name="AutoShape 42"/>
              <p:cNvSpPr>
                <a:spLocks noChangeArrowheads="1"/>
              </p:cNvSpPr>
              <p:nvPr/>
            </p:nvSpPr>
            <p:spPr bwMode="auto">
              <a:xfrm>
                <a:off x="1288" y="552"/>
                <a:ext cx="936" cy="587"/>
              </a:xfrm>
              <a:prstGeom prst="roundRect">
                <a:avLst>
                  <a:gd name="adj" fmla="val 10130"/>
                </a:avLst>
              </a:prstGeom>
              <a:solidFill>
                <a:srgbClr val="FFFFFF"/>
              </a:solidFill>
              <a:ln w="9360">
                <a:solidFill>
                  <a:srgbClr val="000000"/>
                </a:solidFill>
                <a:miter lim="800000"/>
                <a:headEnd/>
                <a:tailEnd/>
              </a:ln>
            </p:spPr>
            <p:txBody>
              <a:bodyPr wrap="none" anchor="ctr"/>
              <a:lstStyle/>
              <a:p>
                <a:endParaRPr lang="sv-SE" sz="1425"/>
              </a:p>
            </p:txBody>
          </p:sp>
          <p:grpSp>
            <p:nvGrpSpPr>
              <p:cNvPr id="1082" name="Group 43"/>
              <p:cNvGrpSpPr>
                <a:grpSpLocks/>
              </p:cNvGrpSpPr>
              <p:nvPr/>
            </p:nvGrpSpPr>
            <p:grpSpPr bwMode="auto">
              <a:xfrm>
                <a:off x="1643" y="776"/>
                <a:ext cx="488" cy="308"/>
                <a:chOff x="1643" y="776"/>
                <a:chExt cx="488" cy="308"/>
              </a:xfrm>
            </p:grpSpPr>
            <p:graphicFrame>
              <p:nvGraphicFramePr>
                <p:cNvPr id="1026" name="Object 5"/>
                <p:cNvGraphicFramePr>
                  <a:graphicFrameLocks noChangeAspect="1"/>
                </p:cNvGraphicFramePr>
                <p:nvPr/>
              </p:nvGraphicFramePr>
              <p:xfrm>
                <a:off x="1643" y="776"/>
                <a:ext cx="488" cy="308"/>
              </p:xfrm>
              <a:graphic>
                <a:graphicData uri="http://schemas.openxmlformats.org/presentationml/2006/ole">
                  <mc:AlternateContent xmlns:mc="http://schemas.openxmlformats.org/markup-compatibility/2006">
                    <mc:Choice xmlns:v="urn:schemas-microsoft-com:vml" Requires="v">
                      <p:oleObj spid="_x0000_s5250" r:id="rId8" imgW="670680" imgH="422640" progId="">
                        <p:embed/>
                      </p:oleObj>
                    </mc:Choice>
                    <mc:Fallback>
                      <p:oleObj r:id="rId8" imgW="670680" imgH="4226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3" y="776"/>
                              <a:ext cx="488" cy="30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85" name="Rectangle 45"/>
                <p:cNvSpPr>
                  <a:spLocks noChangeArrowheads="1"/>
                </p:cNvSpPr>
                <p:nvPr/>
              </p:nvSpPr>
              <p:spPr bwMode="auto">
                <a:xfrm>
                  <a:off x="1689" y="825"/>
                  <a:ext cx="394" cy="212"/>
                </a:xfrm>
                <a:prstGeom prst="rect">
                  <a:avLst/>
                </a:prstGeom>
                <a:solidFill>
                  <a:srgbClr val="FFFFFF"/>
                </a:solidFill>
                <a:ln w="9360">
                  <a:solidFill>
                    <a:srgbClr val="000000"/>
                  </a:solidFill>
                  <a:round/>
                  <a:headEnd/>
                  <a:tailEnd/>
                </a:ln>
              </p:spPr>
              <p:txBody>
                <a:bodyPr wrap="none" anchor="ctr"/>
                <a:lstStyle/>
                <a:p>
                  <a:endParaRPr lang="sv-SE" sz="1425"/>
                </a:p>
              </p:txBody>
            </p:sp>
            <p:sp>
              <p:nvSpPr>
                <p:cNvPr id="1086" name="Line 46"/>
                <p:cNvSpPr>
                  <a:spLocks noChangeShapeType="1"/>
                </p:cNvSpPr>
                <p:nvPr/>
              </p:nvSpPr>
              <p:spPr bwMode="auto">
                <a:xfrm>
                  <a:off x="1688" y="826"/>
                  <a:ext cx="392" cy="211"/>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087" name="Line 47"/>
                <p:cNvSpPr>
                  <a:spLocks noChangeShapeType="1"/>
                </p:cNvSpPr>
                <p:nvPr/>
              </p:nvSpPr>
              <p:spPr bwMode="auto">
                <a:xfrm flipH="1">
                  <a:off x="1689" y="826"/>
                  <a:ext cx="394" cy="211"/>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grpSp>
          <p:sp>
            <p:nvSpPr>
              <p:cNvPr id="1083" name="AutoShape 48"/>
              <p:cNvSpPr>
                <a:spLocks noChangeArrowheads="1"/>
              </p:cNvSpPr>
              <p:nvPr/>
            </p:nvSpPr>
            <p:spPr bwMode="auto">
              <a:xfrm rot="16200000" flipH="1">
                <a:off x="1289" y="845"/>
                <a:ext cx="345" cy="152"/>
              </a:xfrm>
              <a:custGeom>
                <a:avLst/>
                <a:gdLst>
                  <a:gd name="T0" fmla="*/ 0 w 547688"/>
                  <a:gd name="T1" fmla="*/ 0 h 241300"/>
                  <a:gd name="T2" fmla="*/ 0 w 547688"/>
                  <a:gd name="T3" fmla="*/ 0 h 241300"/>
                  <a:gd name="T4" fmla="*/ 0 w 547688"/>
                  <a:gd name="T5" fmla="*/ 0 h 241300"/>
                  <a:gd name="T6" fmla="*/ 0 w 547688"/>
                  <a:gd name="T7" fmla="*/ 0 h 241300"/>
                  <a:gd name="T8" fmla="*/ 0 60000 65536"/>
                  <a:gd name="T9" fmla="*/ 0 60000 65536"/>
                  <a:gd name="T10" fmla="*/ 0 60000 65536"/>
                  <a:gd name="T11" fmla="*/ 0 60000 65536"/>
                  <a:gd name="T12" fmla="*/ 69850 w 547688"/>
                  <a:gd name="T13" fmla="*/ 30163 h 241300"/>
                  <a:gd name="T14" fmla="*/ 477838 w 547688"/>
                  <a:gd name="T15" fmla="*/ 241300 h 241300"/>
                </a:gdLst>
                <a:ahLst/>
                <a:cxnLst>
                  <a:cxn ang="T8">
                    <a:pos x="T0" y="T1"/>
                  </a:cxn>
                  <a:cxn ang="T9">
                    <a:pos x="T2" y="T3"/>
                  </a:cxn>
                  <a:cxn ang="T10">
                    <a:pos x="T4" y="T5"/>
                  </a:cxn>
                  <a:cxn ang="T11">
                    <a:pos x="T6" y="T7"/>
                  </a:cxn>
                </a:cxnLst>
                <a:rect l="T12" t="T13" r="T14" b="T15"/>
                <a:pathLst>
                  <a:path w="547688" h="241300">
                    <a:moveTo>
                      <a:pt x="0" y="241300"/>
                    </a:moveTo>
                    <a:lnTo>
                      <a:pt x="104198" y="0"/>
                    </a:lnTo>
                    <a:lnTo>
                      <a:pt x="443490" y="0"/>
                    </a:lnTo>
                    <a:lnTo>
                      <a:pt x="547688" y="241300"/>
                    </a:lnTo>
                    <a:close/>
                  </a:path>
                </a:pathLst>
              </a:custGeom>
              <a:solidFill>
                <a:srgbClr val="CCFFCC"/>
              </a:solidFill>
              <a:ln w="9360">
                <a:solidFill>
                  <a:srgbClr val="000000"/>
                </a:solidFill>
                <a:round/>
                <a:headEnd/>
                <a:tailEnd/>
              </a:ln>
            </p:spPr>
            <p:txBody>
              <a:bodyPr wrap="none" anchor="ctr"/>
              <a:lstStyle/>
              <a:p>
                <a:endParaRPr lang="sv-SE" sz="1425"/>
              </a:p>
            </p:txBody>
          </p:sp>
          <p:sp>
            <p:nvSpPr>
              <p:cNvPr id="1084" name="Text Box 49"/>
              <p:cNvSpPr txBox="1">
                <a:spLocks noChangeArrowheads="1"/>
              </p:cNvSpPr>
              <p:nvPr/>
            </p:nvSpPr>
            <p:spPr bwMode="auto">
              <a:xfrm>
                <a:off x="1305" y="558"/>
                <a:ext cx="55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Lst>
                  <a:defRPr sz="2000">
                    <a:solidFill>
                      <a:schemeClr val="tx1"/>
                    </a:solidFill>
                    <a:latin typeface="Arial" charset="0"/>
                  </a:defRPr>
                </a:lvl1pPr>
                <a:lvl2pPr marL="742950" indent="-285750" eaLnBrk="0" hangingPunct="0">
                  <a:tabLst>
                    <a:tab pos="723900" algn="l"/>
                  </a:tabLst>
                  <a:defRPr sz="2000">
                    <a:solidFill>
                      <a:schemeClr val="tx1"/>
                    </a:solidFill>
                    <a:latin typeface="Arial" charset="0"/>
                  </a:defRPr>
                </a:lvl2pPr>
                <a:lvl3pPr marL="1143000" indent="-228600" eaLnBrk="0" hangingPunct="0">
                  <a:tabLst>
                    <a:tab pos="723900" algn="l"/>
                  </a:tabLst>
                  <a:defRPr sz="2000">
                    <a:solidFill>
                      <a:schemeClr val="tx1"/>
                    </a:solidFill>
                    <a:latin typeface="Arial" charset="0"/>
                  </a:defRPr>
                </a:lvl3pPr>
                <a:lvl4pPr marL="1600200" indent="-228600" eaLnBrk="0" hangingPunct="0">
                  <a:tabLst>
                    <a:tab pos="723900" algn="l"/>
                  </a:tabLst>
                  <a:defRPr sz="2000">
                    <a:solidFill>
                      <a:schemeClr val="tx1"/>
                    </a:solidFill>
                    <a:latin typeface="Arial" charset="0"/>
                  </a:defRPr>
                </a:lvl4pPr>
                <a:lvl5pPr marL="2057400" indent="-228600" eaLnBrk="0" hangingPunct="0">
                  <a:tabLst>
                    <a:tab pos="7239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Lst>
                  <a:defRPr sz="2000">
                    <a:solidFill>
                      <a:schemeClr val="tx1"/>
                    </a:solidFill>
                    <a:latin typeface="Arial" charset="0"/>
                  </a:defRPr>
                </a:lvl9pPr>
              </a:lstStyle>
              <a:p>
                <a:pPr eaLnBrk="1" hangingPunct="1"/>
                <a:r>
                  <a:rPr lang="en-US" sz="1050">
                    <a:solidFill>
                      <a:srgbClr val="000000"/>
                    </a:solidFill>
                    <a:latin typeface="Times New Roman" pitchFamily="18" charset="0"/>
                  </a:rPr>
                  <a:t>Virtuell tjänst</a:t>
                </a:r>
              </a:p>
            </p:txBody>
          </p:sp>
        </p:grpSp>
        <p:sp>
          <p:nvSpPr>
            <p:cNvPr id="1050" name="Text Box 50"/>
            <p:cNvSpPr txBox="1">
              <a:spLocks noChangeArrowheads="1"/>
            </p:cNvSpPr>
            <p:nvPr/>
          </p:nvSpPr>
          <p:spPr bwMode="auto">
            <a:xfrm>
              <a:off x="699" y="699"/>
              <a:ext cx="42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825">
                  <a:solidFill>
                    <a:srgbClr val="000000"/>
                  </a:solidFill>
                  <a:latin typeface="Times New Roman" pitchFamily="18" charset="0"/>
                </a:rPr>
                <a:t>HTTPS/TLS</a:t>
              </a:r>
            </a:p>
          </p:txBody>
        </p:sp>
        <p:sp>
          <p:nvSpPr>
            <p:cNvPr id="1051" name="Line 51"/>
            <p:cNvSpPr>
              <a:spLocks noChangeShapeType="1"/>
            </p:cNvSpPr>
            <p:nvPr/>
          </p:nvSpPr>
          <p:spPr bwMode="auto">
            <a:xfrm flipH="1" flipV="1">
              <a:off x="710" y="911"/>
              <a:ext cx="364" cy="3"/>
            </a:xfrm>
            <a:prstGeom prst="line">
              <a:avLst/>
            </a:prstGeom>
            <a:noFill/>
            <a:ln w="12600">
              <a:solidFill>
                <a:srgbClr val="8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grpSp>
          <p:nvGrpSpPr>
            <p:cNvPr id="1052" name="Group 52"/>
            <p:cNvGrpSpPr>
              <a:grpSpLocks/>
            </p:cNvGrpSpPr>
            <p:nvPr/>
          </p:nvGrpSpPr>
          <p:grpSpPr bwMode="auto">
            <a:xfrm>
              <a:off x="327" y="744"/>
              <a:ext cx="385" cy="305"/>
              <a:chOff x="327" y="744"/>
              <a:chExt cx="385" cy="305"/>
            </a:xfrm>
          </p:grpSpPr>
          <p:grpSp>
            <p:nvGrpSpPr>
              <p:cNvPr id="1072" name="Group 53"/>
              <p:cNvGrpSpPr>
                <a:grpSpLocks/>
              </p:cNvGrpSpPr>
              <p:nvPr/>
            </p:nvGrpSpPr>
            <p:grpSpPr bwMode="auto">
              <a:xfrm>
                <a:off x="593" y="888"/>
                <a:ext cx="119" cy="68"/>
                <a:chOff x="593" y="888"/>
                <a:chExt cx="119" cy="68"/>
              </a:xfrm>
            </p:grpSpPr>
            <p:sp>
              <p:nvSpPr>
                <p:cNvPr id="1077" name="Line 54"/>
                <p:cNvSpPr>
                  <a:spLocks noChangeShapeType="1"/>
                </p:cNvSpPr>
                <p:nvPr/>
              </p:nvSpPr>
              <p:spPr bwMode="auto">
                <a:xfrm flipH="1">
                  <a:off x="593" y="921"/>
                  <a:ext cx="87"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grpSp>
              <p:nvGrpSpPr>
                <p:cNvPr id="1078" name="Group 55"/>
                <p:cNvGrpSpPr>
                  <a:grpSpLocks/>
                </p:cNvGrpSpPr>
                <p:nvPr/>
              </p:nvGrpSpPr>
              <p:grpSpPr bwMode="auto">
                <a:xfrm>
                  <a:off x="677" y="888"/>
                  <a:ext cx="35" cy="68"/>
                  <a:chOff x="677" y="888"/>
                  <a:chExt cx="35" cy="68"/>
                </a:xfrm>
              </p:grpSpPr>
              <p:sp>
                <p:nvSpPr>
                  <p:cNvPr id="1079" name="AutoShape 56"/>
                  <p:cNvSpPr>
                    <a:spLocks noChangeArrowheads="1"/>
                  </p:cNvSpPr>
                  <p:nvPr/>
                </p:nvSpPr>
                <p:spPr bwMode="auto">
                  <a:xfrm flipH="1">
                    <a:off x="678" y="888"/>
                    <a:ext cx="34" cy="3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sp>
                <p:nvSpPr>
                  <p:cNvPr id="1080" name="AutoShape 57"/>
                  <p:cNvSpPr>
                    <a:spLocks noChangeArrowheads="1"/>
                  </p:cNvSpPr>
                  <p:nvPr/>
                </p:nvSpPr>
                <p:spPr bwMode="auto">
                  <a:xfrm rot="10800000">
                    <a:off x="677" y="923"/>
                    <a:ext cx="34" cy="3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grpSp>
          </p:grpSp>
          <p:grpSp>
            <p:nvGrpSpPr>
              <p:cNvPr id="1073" name="Group 58"/>
              <p:cNvGrpSpPr>
                <a:grpSpLocks/>
              </p:cNvGrpSpPr>
              <p:nvPr/>
            </p:nvGrpSpPr>
            <p:grpSpPr bwMode="auto">
              <a:xfrm>
                <a:off x="327" y="744"/>
                <a:ext cx="279" cy="305"/>
                <a:chOff x="327" y="744"/>
                <a:chExt cx="279" cy="305"/>
              </a:xfrm>
            </p:grpSpPr>
            <p:sp>
              <p:nvSpPr>
                <p:cNvPr id="1074" name="Rectangle 59"/>
                <p:cNvSpPr>
                  <a:spLocks noChangeArrowheads="1"/>
                </p:cNvSpPr>
                <p:nvPr/>
              </p:nvSpPr>
              <p:spPr bwMode="auto">
                <a:xfrm>
                  <a:off x="371" y="744"/>
                  <a:ext cx="235" cy="305"/>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75" name="Rectangle 60"/>
                <p:cNvSpPr>
                  <a:spLocks noChangeArrowheads="1"/>
                </p:cNvSpPr>
                <p:nvPr/>
              </p:nvSpPr>
              <p:spPr bwMode="auto">
                <a:xfrm>
                  <a:off x="327" y="782"/>
                  <a:ext cx="101" cy="44"/>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76" name="Rectangle 61"/>
                <p:cNvSpPr>
                  <a:spLocks noChangeArrowheads="1"/>
                </p:cNvSpPr>
                <p:nvPr/>
              </p:nvSpPr>
              <p:spPr bwMode="auto">
                <a:xfrm>
                  <a:off x="328" y="853"/>
                  <a:ext cx="101" cy="44"/>
                </a:xfrm>
                <a:prstGeom prst="rect">
                  <a:avLst/>
                </a:prstGeom>
                <a:solidFill>
                  <a:srgbClr val="BBE0E3"/>
                </a:solidFill>
                <a:ln w="25560">
                  <a:solidFill>
                    <a:srgbClr val="000000"/>
                  </a:solidFill>
                  <a:round/>
                  <a:headEnd/>
                  <a:tailEnd/>
                </a:ln>
              </p:spPr>
              <p:txBody>
                <a:bodyPr wrap="none" anchor="ctr"/>
                <a:lstStyle/>
                <a:p>
                  <a:endParaRPr lang="sv-SE" sz="1425"/>
                </a:p>
              </p:txBody>
            </p:sp>
          </p:grpSp>
        </p:grpSp>
        <p:sp>
          <p:nvSpPr>
            <p:cNvPr id="1053" name="Line 62"/>
            <p:cNvSpPr>
              <a:spLocks noChangeShapeType="1"/>
            </p:cNvSpPr>
            <p:nvPr/>
          </p:nvSpPr>
          <p:spPr bwMode="auto">
            <a:xfrm flipH="1" flipV="1">
              <a:off x="2351" y="911"/>
              <a:ext cx="338" cy="3"/>
            </a:xfrm>
            <a:prstGeom prst="line">
              <a:avLst/>
            </a:prstGeom>
            <a:noFill/>
            <a:ln w="12600">
              <a:solidFill>
                <a:srgbClr val="8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054" name="Line 63"/>
            <p:cNvSpPr>
              <a:spLocks noChangeShapeType="1"/>
            </p:cNvSpPr>
            <p:nvPr/>
          </p:nvSpPr>
          <p:spPr bwMode="auto">
            <a:xfrm flipH="1" flipV="1">
              <a:off x="4127" y="911"/>
              <a:ext cx="338" cy="3"/>
            </a:xfrm>
            <a:prstGeom prst="line">
              <a:avLst/>
            </a:prstGeom>
            <a:noFill/>
            <a:ln w="12600">
              <a:solidFill>
                <a:srgbClr val="8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055" name="Text Box 64"/>
            <p:cNvSpPr txBox="1">
              <a:spLocks noChangeArrowheads="1"/>
            </p:cNvSpPr>
            <p:nvPr/>
          </p:nvSpPr>
          <p:spPr bwMode="auto">
            <a:xfrm>
              <a:off x="56" y="1038"/>
              <a:ext cx="706"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 pos="1447800" algn="l"/>
                </a:tabLst>
                <a:defRPr sz="2000">
                  <a:solidFill>
                    <a:schemeClr val="tx1"/>
                  </a:solidFill>
                  <a:latin typeface="Arial" charset="0"/>
                </a:defRPr>
              </a:lvl1pPr>
              <a:lvl2pPr marL="742950" indent="-285750" eaLnBrk="0" hangingPunct="0">
                <a:tabLst>
                  <a:tab pos="723900" algn="l"/>
                  <a:tab pos="1447800" algn="l"/>
                </a:tabLst>
                <a:defRPr sz="2000">
                  <a:solidFill>
                    <a:schemeClr val="tx1"/>
                  </a:solidFill>
                  <a:latin typeface="Arial" charset="0"/>
                </a:defRPr>
              </a:lvl2pPr>
              <a:lvl3pPr marL="1143000" indent="-228600" eaLnBrk="0" hangingPunct="0">
                <a:tabLst>
                  <a:tab pos="723900" algn="l"/>
                  <a:tab pos="1447800" algn="l"/>
                </a:tabLst>
                <a:defRPr sz="2000">
                  <a:solidFill>
                    <a:schemeClr val="tx1"/>
                  </a:solidFill>
                  <a:latin typeface="Arial" charset="0"/>
                </a:defRPr>
              </a:lvl3pPr>
              <a:lvl4pPr marL="1600200" indent="-228600" eaLnBrk="0" hangingPunct="0">
                <a:tabLst>
                  <a:tab pos="723900" algn="l"/>
                  <a:tab pos="1447800" algn="l"/>
                </a:tabLst>
                <a:defRPr sz="2000">
                  <a:solidFill>
                    <a:schemeClr val="tx1"/>
                  </a:solidFill>
                  <a:latin typeface="Arial" charset="0"/>
                </a:defRPr>
              </a:lvl4pPr>
              <a:lvl5pPr marL="2057400" indent="-228600" eaLnBrk="0" hangingPunct="0">
                <a:tabLst>
                  <a:tab pos="723900" algn="l"/>
                  <a:tab pos="14478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 pos="14478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 pos="14478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 pos="14478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 pos="1447800" algn="l"/>
                </a:tabLst>
                <a:defRPr sz="2000">
                  <a:solidFill>
                    <a:schemeClr val="tx1"/>
                  </a:solidFill>
                  <a:latin typeface="Arial" charset="0"/>
                </a:defRPr>
              </a:lvl9pPr>
            </a:lstStyle>
            <a:p>
              <a:pPr eaLnBrk="1" hangingPunct="1"/>
              <a:r>
                <a:rPr lang="en-US" sz="1050">
                  <a:solidFill>
                    <a:srgbClr val="000000"/>
                  </a:solidFill>
                  <a:latin typeface="Times New Roman" pitchFamily="18" charset="0"/>
                </a:rPr>
                <a:t>Tjänstekonsument</a:t>
              </a:r>
            </a:p>
          </p:txBody>
        </p:sp>
        <p:sp>
          <p:nvSpPr>
            <p:cNvPr id="1056" name="Text Box 65"/>
            <p:cNvSpPr txBox="1">
              <a:spLocks noChangeArrowheads="1"/>
            </p:cNvSpPr>
            <p:nvPr/>
          </p:nvSpPr>
          <p:spPr bwMode="auto">
            <a:xfrm>
              <a:off x="4107" y="672"/>
              <a:ext cx="42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825">
                  <a:solidFill>
                    <a:srgbClr val="000000"/>
                  </a:solidFill>
                  <a:latin typeface="Times New Roman" pitchFamily="18" charset="0"/>
                </a:rPr>
                <a:t>HTTPS/TLS</a:t>
              </a:r>
            </a:p>
          </p:txBody>
        </p:sp>
        <p:sp>
          <p:nvSpPr>
            <p:cNvPr id="1057" name="Text Box 66"/>
            <p:cNvSpPr txBox="1">
              <a:spLocks noChangeArrowheads="1"/>
            </p:cNvSpPr>
            <p:nvPr/>
          </p:nvSpPr>
          <p:spPr bwMode="auto">
            <a:xfrm>
              <a:off x="1272" y="276"/>
              <a:ext cx="594"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Lst>
                <a:defRPr sz="2000">
                  <a:solidFill>
                    <a:schemeClr val="tx1"/>
                  </a:solidFill>
                  <a:latin typeface="Arial" charset="0"/>
                </a:defRPr>
              </a:lvl1pPr>
              <a:lvl2pPr marL="742950" indent="-285750" eaLnBrk="0" hangingPunct="0">
                <a:tabLst>
                  <a:tab pos="723900" algn="l"/>
                </a:tabLst>
                <a:defRPr sz="2000">
                  <a:solidFill>
                    <a:schemeClr val="tx1"/>
                  </a:solidFill>
                  <a:latin typeface="Arial" charset="0"/>
                </a:defRPr>
              </a:lvl2pPr>
              <a:lvl3pPr marL="1143000" indent="-228600" eaLnBrk="0" hangingPunct="0">
                <a:tabLst>
                  <a:tab pos="723900" algn="l"/>
                </a:tabLst>
                <a:defRPr sz="2000">
                  <a:solidFill>
                    <a:schemeClr val="tx1"/>
                  </a:solidFill>
                  <a:latin typeface="Arial" charset="0"/>
                </a:defRPr>
              </a:lvl3pPr>
              <a:lvl4pPr marL="1600200" indent="-228600" eaLnBrk="0" hangingPunct="0">
                <a:tabLst>
                  <a:tab pos="723900" algn="l"/>
                </a:tabLst>
                <a:defRPr sz="2000">
                  <a:solidFill>
                    <a:schemeClr val="tx1"/>
                  </a:solidFill>
                  <a:latin typeface="Arial" charset="0"/>
                </a:defRPr>
              </a:lvl4pPr>
              <a:lvl5pPr marL="2057400" indent="-228600" eaLnBrk="0" hangingPunct="0">
                <a:tabLst>
                  <a:tab pos="7239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Lst>
                <a:defRPr sz="2000">
                  <a:solidFill>
                    <a:schemeClr val="tx1"/>
                  </a:solidFill>
                  <a:latin typeface="Arial" charset="0"/>
                </a:defRPr>
              </a:lvl9pPr>
            </a:lstStyle>
            <a:p>
              <a:pPr eaLnBrk="1" hangingPunct="1"/>
              <a:r>
                <a:rPr lang="en-US" sz="1500">
                  <a:solidFill>
                    <a:srgbClr val="000000"/>
                  </a:solidFill>
                  <a:latin typeface="Times New Roman" pitchFamily="18" charset="0"/>
                </a:rPr>
                <a:t>Mule ESB</a:t>
              </a:r>
            </a:p>
          </p:txBody>
        </p:sp>
        <p:grpSp>
          <p:nvGrpSpPr>
            <p:cNvPr id="1058" name="Group 67"/>
            <p:cNvGrpSpPr>
              <a:grpSpLocks/>
            </p:cNvGrpSpPr>
            <p:nvPr/>
          </p:nvGrpSpPr>
          <p:grpSpPr bwMode="auto">
            <a:xfrm>
              <a:off x="2350" y="384"/>
              <a:ext cx="340" cy="414"/>
              <a:chOff x="2350" y="384"/>
              <a:chExt cx="340" cy="414"/>
            </a:xfrm>
          </p:grpSpPr>
          <p:pic>
            <p:nvPicPr>
              <p:cNvPr id="1070" name="Picture 6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53" y="534"/>
                <a:ext cx="19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71" name="Text Box 69"/>
              <p:cNvSpPr txBox="1">
                <a:spLocks noChangeArrowheads="1"/>
              </p:cNvSpPr>
              <p:nvPr/>
            </p:nvSpPr>
            <p:spPr bwMode="auto">
              <a:xfrm>
                <a:off x="2350" y="384"/>
                <a:ext cx="34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Lst>
                  <a:defRPr sz="2000">
                    <a:solidFill>
                      <a:schemeClr val="tx1"/>
                    </a:solidFill>
                    <a:latin typeface="Arial" charset="0"/>
                  </a:defRPr>
                </a:lvl1pPr>
                <a:lvl2pPr marL="742950" indent="-285750" eaLnBrk="0" hangingPunct="0">
                  <a:tabLst>
                    <a:tab pos="723900" algn="l"/>
                  </a:tabLst>
                  <a:defRPr sz="2000">
                    <a:solidFill>
                      <a:schemeClr val="tx1"/>
                    </a:solidFill>
                    <a:latin typeface="Arial" charset="0"/>
                  </a:defRPr>
                </a:lvl2pPr>
                <a:lvl3pPr marL="1143000" indent="-228600" eaLnBrk="0" hangingPunct="0">
                  <a:tabLst>
                    <a:tab pos="723900" algn="l"/>
                  </a:tabLst>
                  <a:defRPr sz="2000">
                    <a:solidFill>
                      <a:schemeClr val="tx1"/>
                    </a:solidFill>
                    <a:latin typeface="Arial" charset="0"/>
                  </a:defRPr>
                </a:lvl3pPr>
                <a:lvl4pPr marL="1600200" indent="-228600" eaLnBrk="0" hangingPunct="0">
                  <a:tabLst>
                    <a:tab pos="723900" algn="l"/>
                  </a:tabLst>
                  <a:defRPr sz="2000">
                    <a:solidFill>
                      <a:schemeClr val="tx1"/>
                    </a:solidFill>
                    <a:latin typeface="Arial" charset="0"/>
                  </a:defRPr>
                </a:lvl4pPr>
                <a:lvl5pPr marL="2057400" indent="-228600" eaLnBrk="0" hangingPunct="0">
                  <a:tabLst>
                    <a:tab pos="7239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Lst>
                  <a:defRPr sz="2000">
                    <a:solidFill>
                      <a:schemeClr val="tx1"/>
                    </a:solidFill>
                    <a:latin typeface="Arial" charset="0"/>
                  </a:defRPr>
                </a:lvl9pPr>
              </a:lstStyle>
              <a:p>
                <a:pPr algn="ctr" eaLnBrk="1" hangingPunct="1"/>
                <a:r>
                  <a:rPr lang="en-US" sz="900" dirty="0">
                    <a:solidFill>
                      <a:srgbClr val="000000"/>
                    </a:solidFill>
                    <a:latin typeface="Times New Roman" pitchFamily="18" charset="0"/>
                  </a:rPr>
                  <a:t>Message</a:t>
                </a:r>
              </a:p>
            </p:txBody>
          </p:sp>
        </p:grpSp>
        <p:grpSp>
          <p:nvGrpSpPr>
            <p:cNvPr id="1059" name="Group 70"/>
            <p:cNvGrpSpPr>
              <a:grpSpLocks/>
            </p:cNvGrpSpPr>
            <p:nvPr/>
          </p:nvGrpSpPr>
          <p:grpSpPr bwMode="auto">
            <a:xfrm>
              <a:off x="3312" y="1901"/>
              <a:ext cx="279" cy="305"/>
              <a:chOff x="3312" y="1901"/>
              <a:chExt cx="279" cy="305"/>
            </a:xfrm>
          </p:grpSpPr>
          <p:sp>
            <p:nvSpPr>
              <p:cNvPr id="1067" name="Rectangle 71"/>
              <p:cNvSpPr>
                <a:spLocks noChangeArrowheads="1"/>
              </p:cNvSpPr>
              <p:nvPr/>
            </p:nvSpPr>
            <p:spPr bwMode="auto">
              <a:xfrm>
                <a:off x="3356" y="1901"/>
                <a:ext cx="235" cy="305"/>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68" name="Rectangle 72"/>
              <p:cNvSpPr>
                <a:spLocks noChangeArrowheads="1"/>
              </p:cNvSpPr>
              <p:nvPr/>
            </p:nvSpPr>
            <p:spPr bwMode="auto">
              <a:xfrm>
                <a:off x="3312" y="1939"/>
                <a:ext cx="101" cy="44"/>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69" name="Rectangle 73"/>
              <p:cNvSpPr>
                <a:spLocks noChangeArrowheads="1"/>
              </p:cNvSpPr>
              <p:nvPr/>
            </p:nvSpPr>
            <p:spPr bwMode="auto">
              <a:xfrm>
                <a:off x="3313" y="2010"/>
                <a:ext cx="101" cy="44"/>
              </a:xfrm>
              <a:prstGeom prst="rect">
                <a:avLst/>
              </a:prstGeom>
              <a:solidFill>
                <a:srgbClr val="BBE0E3"/>
              </a:solidFill>
              <a:ln w="25560">
                <a:solidFill>
                  <a:srgbClr val="000000"/>
                </a:solidFill>
                <a:round/>
                <a:headEnd/>
                <a:tailEnd/>
              </a:ln>
            </p:spPr>
            <p:txBody>
              <a:bodyPr wrap="none" anchor="ctr"/>
              <a:lstStyle/>
              <a:p>
                <a:endParaRPr lang="sv-SE" sz="1425"/>
              </a:p>
            </p:txBody>
          </p:sp>
        </p:grpSp>
        <p:sp>
          <p:nvSpPr>
            <p:cNvPr id="1060" name="Text Box 74"/>
            <p:cNvSpPr txBox="1">
              <a:spLocks noChangeArrowheads="1"/>
            </p:cNvSpPr>
            <p:nvPr/>
          </p:nvSpPr>
          <p:spPr bwMode="auto">
            <a:xfrm>
              <a:off x="3077" y="2206"/>
              <a:ext cx="100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Lst>
                <a:defRPr sz="2000">
                  <a:solidFill>
                    <a:schemeClr val="tx1"/>
                  </a:solidFill>
                  <a:latin typeface="Arial" charset="0"/>
                </a:defRPr>
              </a:lvl1pPr>
              <a:lvl2pPr marL="742950" indent="-285750" eaLnBrk="0" hangingPunct="0">
                <a:tabLst>
                  <a:tab pos="723900" algn="l"/>
                </a:tabLst>
                <a:defRPr sz="2000">
                  <a:solidFill>
                    <a:schemeClr val="tx1"/>
                  </a:solidFill>
                  <a:latin typeface="Arial" charset="0"/>
                </a:defRPr>
              </a:lvl2pPr>
              <a:lvl3pPr marL="1143000" indent="-228600" eaLnBrk="0" hangingPunct="0">
                <a:tabLst>
                  <a:tab pos="723900" algn="l"/>
                </a:tabLst>
                <a:defRPr sz="2000">
                  <a:solidFill>
                    <a:schemeClr val="tx1"/>
                  </a:solidFill>
                  <a:latin typeface="Arial" charset="0"/>
                </a:defRPr>
              </a:lvl3pPr>
              <a:lvl4pPr marL="1600200" indent="-228600" eaLnBrk="0" hangingPunct="0">
                <a:tabLst>
                  <a:tab pos="723900" algn="l"/>
                </a:tabLst>
                <a:defRPr sz="2000">
                  <a:solidFill>
                    <a:schemeClr val="tx1"/>
                  </a:solidFill>
                  <a:latin typeface="Arial" charset="0"/>
                </a:defRPr>
              </a:lvl4pPr>
              <a:lvl5pPr marL="2057400" indent="-228600" eaLnBrk="0" hangingPunct="0">
                <a:tabLst>
                  <a:tab pos="7239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Lst>
                <a:defRPr sz="2000">
                  <a:solidFill>
                    <a:schemeClr val="tx1"/>
                  </a:solidFill>
                  <a:latin typeface="Arial" charset="0"/>
                </a:defRPr>
              </a:lvl9pPr>
            </a:lstStyle>
            <a:p>
              <a:pPr eaLnBrk="1" hangingPunct="1"/>
              <a:r>
                <a:rPr lang="en-US" sz="1050" dirty="0" err="1">
                  <a:solidFill>
                    <a:srgbClr val="000000"/>
                  </a:solidFill>
                  <a:latin typeface="Times New Roman" pitchFamily="18" charset="0"/>
                </a:rPr>
                <a:t>Tjänsteadresserings</a:t>
              </a:r>
              <a:r>
                <a:rPr lang="sv-SE" sz="1050" dirty="0">
                  <a:solidFill>
                    <a:srgbClr val="000000"/>
                  </a:solidFill>
                  <a:latin typeface="Times New Roman" pitchFamily="18" charset="0"/>
                </a:rPr>
                <a:t>katalog</a:t>
              </a:r>
            </a:p>
          </p:txBody>
        </p:sp>
        <p:sp>
          <p:nvSpPr>
            <p:cNvPr id="1061" name="Line 75"/>
            <p:cNvSpPr>
              <a:spLocks noChangeShapeType="1"/>
            </p:cNvSpPr>
            <p:nvPr/>
          </p:nvSpPr>
          <p:spPr bwMode="auto">
            <a:xfrm flipV="1">
              <a:off x="3456" y="1391"/>
              <a:ext cx="1" cy="291"/>
            </a:xfrm>
            <a:prstGeom prst="line">
              <a:avLst/>
            </a:prstGeom>
            <a:noFill/>
            <a:ln w="12600">
              <a:solidFill>
                <a:srgbClr val="8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062" name="Text Box 76"/>
            <p:cNvSpPr txBox="1">
              <a:spLocks noChangeArrowheads="1"/>
            </p:cNvSpPr>
            <p:nvPr/>
          </p:nvSpPr>
          <p:spPr bwMode="auto">
            <a:xfrm>
              <a:off x="3447" y="1488"/>
              <a:ext cx="25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825">
                  <a:solidFill>
                    <a:srgbClr val="000000"/>
                  </a:solidFill>
                  <a:latin typeface="Times New Roman" pitchFamily="18" charset="0"/>
                </a:rPr>
                <a:t>HTTP</a:t>
              </a:r>
            </a:p>
          </p:txBody>
        </p:sp>
        <p:grpSp>
          <p:nvGrpSpPr>
            <p:cNvPr id="1063" name="Group 77"/>
            <p:cNvGrpSpPr>
              <a:grpSpLocks/>
            </p:cNvGrpSpPr>
            <p:nvPr/>
          </p:nvGrpSpPr>
          <p:grpSpPr bwMode="auto">
            <a:xfrm>
              <a:off x="3983" y="864"/>
              <a:ext cx="146" cy="97"/>
              <a:chOff x="3983" y="864"/>
              <a:chExt cx="146" cy="97"/>
            </a:xfrm>
          </p:grpSpPr>
          <p:sp>
            <p:nvSpPr>
              <p:cNvPr id="1064" name="Line 78"/>
              <p:cNvSpPr>
                <a:spLocks noChangeShapeType="1"/>
              </p:cNvSpPr>
              <p:nvPr/>
            </p:nvSpPr>
            <p:spPr bwMode="auto">
              <a:xfrm flipH="1">
                <a:off x="3983" y="912"/>
                <a:ext cx="107"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065" name="AutoShape 79"/>
              <p:cNvSpPr>
                <a:spLocks noChangeArrowheads="1"/>
              </p:cNvSpPr>
              <p:nvPr/>
            </p:nvSpPr>
            <p:spPr bwMode="auto">
              <a:xfrm flipH="1">
                <a:off x="4087" y="864"/>
                <a:ext cx="41"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sp>
            <p:nvSpPr>
              <p:cNvPr id="1066" name="AutoShape 80"/>
              <p:cNvSpPr>
                <a:spLocks noChangeArrowheads="1"/>
              </p:cNvSpPr>
              <p:nvPr/>
            </p:nvSpPr>
            <p:spPr bwMode="auto">
              <a:xfrm rot="10800000">
                <a:off x="4088" y="913"/>
                <a:ext cx="41"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grpSp>
      </p:grpSp>
      <p:sp>
        <p:nvSpPr>
          <p:cNvPr id="1035" name="textruta 86"/>
          <p:cNvSpPr txBox="1">
            <a:spLocks noChangeArrowheads="1"/>
          </p:cNvSpPr>
          <p:nvPr/>
        </p:nvSpPr>
        <p:spPr bwMode="auto">
          <a:xfrm>
            <a:off x="731490" y="5143502"/>
            <a:ext cx="6000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sv-SE" sz="900" i="1" dirty="0"/>
              <a:t>Tillhandahålls som </a:t>
            </a:r>
            <a:r>
              <a:rPr lang="sv-SE" sz="900" i="1" u="sng" dirty="0"/>
              <a:t>öppen källkod</a:t>
            </a:r>
            <a:r>
              <a:rPr lang="sv-SE" sz="900" i="1" dirty="0"/>
              <a:t>, inkl. anvisningar på  </a:t>
            </a:r>
            <a:r>
              <a:rPr lang="sv-SE" sz="900" i="1" dirty="0">
                <a:hlinkClick r:id="rId10"/>
              </a:rPr>
              <a:t>http://skltp.se</a:t>
            </a:r>
            <a:r>
              <a:rPr lang="sv-SE" sz="900" i="1" dirty="0"/>
              <a:t> </a:t>
            </a:r>
          </a:p>
          <a:p>
            <a:pPr eaLnBrk="1" hangingPunct="1"/>
            <a:endParaRPr lang="sv-SE" sz="900" i="1" dirty="0"/>
          </a:p>
        </p:txBody>
      </p:sp>
    </p:spTree>
    <p:extLst>
      <p:ext uri="{BB962C8B-B14F-4D97-AF65-F5344CB8AC3E}">
        <p14:creationId xmlns:p14="http://schemas.microsoft.com/office/powerpoint/2010/main" val="22665846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4294967295"/>
          </p:nvPr>
        </p:nvSpPr>
        <p:spPr>
          <a:xfrm>
            <a:off x="323850" y="5535216"/>
            <a:ext cx="622300" cy="161925"/>
          </a:xfrm>
          <a:prstGeom prst="rect">
            <a:avLst/>
          </a:prstGeom>
        </p:spPr>
        <p:txBody>
          <a:bodyPr/>
          <a:lstStyle/>
          <a:p>
            <a:pPr>
              <a:defRPr/>
            </a:pPr>
            <a:fld id="{69DCE50A-89A9-40BF-BC91-EA9D1FD42AE9}" type="slidenum">
              <a:rPr lang="en-US" smtClean="0"/>
              <a:pPr>
                <a:defRPr/>
              </a:pPr>
              <a:t>29</a:t>
            </a:fld>
            <a:endParaRPr lang="en-US"/>
          </a:p>
        </p:txBody>
      </p:sp>
      <p:grpSp>
        <p:nvGrpSpPr>
          <p:cNvPr id="1031" name="Group 1"/>
          <p:cNvGrpSpPr>
            <a:grpSpLocks/>
          </p:cNvGrpSpPr>
          <p:nvPr/>
        </p:nvGrpSpPr>
        <p:grpSpPr bwMode="auto">
          <a:xfrm>
            <a:off x="127001" y="1658679"/>
            <a:ext cx="8788537" cy="3646968"/>
            <a:chOff x="56" y="240"/>
            <a:chExt cx="4990" cy="2161"/>
          </a:xfrm>
        </p:grpSpPr>
        <p:grpSp>
          <p:nvGrpSpPr>
            <p:cNvPr id="1037" name="Group 2"/>
            <p:cNvGrpSpPr>
              <a:grpSpLocks/>
            </p:cNvGrpSpPr>
            <p:nvPr/>
          </p:nvGrpSpPr>
          <p:grpSpPr bwMode="auto">
            <a:xfrm>
              <a:off x="4512" y="865"/>
              <a:ext cx="273" cy="87"/>
              <a:chOff x="4512" y="865"/>
              <a:chExt cx="273" cy="87"/>
            </a:xfrm>
          </p:grpSpPr>
          <p:sp>
            <p:nvSpPr>
              <p:cNvPr id="1111" name="Line 3"/>
              <p:cNvSpPr>
                <a:spLocks noChangeShapeType="1"/>
              </p:cNvSpPr>
              <p:nvPr/>
            </p:nvSpPr>
            <p:spPr bwMode="auto">
              <a:xfrm flipH="1">
                <a:off x="4597" y="906"/>
                <a:ext cx="188"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12" name="Oval 4"/>
              <p:cNvSpPr>
                <a:spLocks noChangeArrowheads="1"/>
              </p:cNvSpPr>
              <p:nvPr/>
            </p:nvSpPr>
            <p:spPr bwMode="auto">
              <a:xfrm rot="-5400000">
                <a:off x="4511" y="866"/>
                <a:ext cx="87" cy="86"/>
              </a:xfrm>
              <a:prstGeom prst="ellipse">
                <a:avLst/>
              </a:prstGeom>
              <a:solidFill>
                <a:srgbClr val="E9E8D0"/>
              </a:solidFill>
              <a:ln w="19080">
                <a:solidFill>
                  <a:srgbClr val="000000"/>
                </a:solidFill>
                <a:miter lim="800000"/>
                <a:headEnd/>
                <a:tailEnd/>
              </a:ln>
            </p:spPr>
            <p:txBody>
              <a:bodyPr wrap="none" anchor="ctr"/>
              <a:lstStyle/>
              <a:p>
                <a:endParaRPr lang="sv-SE" sz="1425"/>
              </a:p>
            </p:txBody>
          </p:sp>
        </p:grpSp>
        <p:sp>
          <p:nvSpPr>
            <p:cNvPr id="1038" name="AutoShape 5"/>
            <p:cNvSpPr>
              <a:spLocks noChangeArrowheads="1"/>
            </p:cNvSpPr>
            <p:nvPr/>
          </p:nvSpPr>
          <p:spPr bwMode="auto">
            <a:xfrm>
              <a:off x="1248" y="240"/>
              <a:ext cx="2806" cy="1248"/>
            </a:xfrm>
            <a:prstGeom prst="roundRect">
              <a:avLst>
                <a:gd name="adj" fmla="val 3940"/>
              </a:avLst>
            </a:prstGeom>
            <a:solidFill>
              <a:srgbClr val="E4F3F4">
                <a:alpha val="45882"/>
              </a:srgbClr>
            </a:solidFill>
            <a:ln w="25560">
              <a:solidFill>
                <a:srgbClr val="000000"/>
              </a:solidFill>
              <a:miter lim="800000"/>
              <a:headEnd/>
              <a:tailEnd/>
            </a:ln>
          </p:spPr>
          <p:txBody>
            <a:bodyPr wrap="none" anchor="ctr"/>
            <a:lstStyle/>
            <a:p>
              <a:endParaRPr lang="sv-SE" sz="1425"/>
            </a:p>
          </p:txBody>
        </p:sp>
        <p:grpSp>
          <p:nvGrpSpPr>
            <p:cNvPr id="1039" name="Group 6"/>
            <p:cNvGrpSpPr>
              <a:grpSpLocks/>
            </p:cNvGrpSpPr>
            <p:nvPr/>
          </p:nvGrpSpPr>
          <p:grpSpPr bwMode="auto">
            <a:xfrm>
              <a:off x="2736" y="865"/>
              <a:ext cx="273" cy="87"/>
              <a:chOff x="2736" y="865"/>
              <a:chExt cx="273" cy="87"/>
            </a:xfrm>
          </p:grpSpPr>
          <p:sp>
            <p:nvSpPr>
              <p:cNvPr id="1109" name="Line 7"/>
              <p:cNvSpPr>
                <a:spLocks noChangeShapeType="1"/>
              </p:cNvSpPr>
              <p:nvPr/>
            </p:nvSpPr>
            <p:spPr bwMode="auto">
              <a:xfrm flipH="1">
                <a:off x="2821" y="906"/>
                <a:ext cx="188"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10" name="Oval 8"/>
              <p:cNvSpPr>
                <a:spLocks noChangeArrowheads="1"/>
              </p:cNvSpPr>
              <p:nvPr/>
            </p:nvSpPr>
            <p:spPr bwMode="auto">
              <a:xfrm rot="-5400000">
                <a:off x="2735" y="866"/>
                <a:ext cx="87" cy="86"/>
              </a:xfrm>
              <a:prstGeom prst="ellipse">
                <a:avLst/>
              </a:prstGeom>
              <a:solidFill>
                <a:srgbClr val="E9E8D0"/>
              </a:solidFill>
              <a:ln w="19080">
                <a:solidFill>
                  <a:srgbClr val="000000"/>
                </a:solidFill>
                <a:miter lim="800000"/>
                <a:headEnd/>
                <a:tailEnd/>
              </a:ln>
            </p:spPr>
            <p:txBody>
              <a:bodyPr wrap="none" anchor="ctr"/>
              <a:lstStyle/>
              <a:p>
                <a:endParaRPr lang="sv-SE" sz="1425"/>
              </a:p>
            </p:txBody>
          </p:sp>
        </p:grpSp>
        <p:grpSp>
          <p:nvGrpSpPr>
            <p:cNvPr id="1040" name="Group 9"/>
            <p:cNvGrpSpPr>
              <a:grpSpLocks/>
            </p:cNvGrpSpPr>
            <p:nvPr/>
          </p:nvGrpSpPr>
          <p:grpSpPr bwMode="auto">
            <a:xfrm>
              <a:off x="1104" y="865"/>
              <a:ext cx="273" cy="87"/>
              <a:chOff x="1104" y="865"/>
              <a:chExt cx="273" cy="87"/>
            </a:xfrm>
          </p:grpSpPr>
          <p:sp>
            <p:nvSpPr>
              <p:cNvPr id="1107" name="Line 10"/>
              <p:cNvSpPr>
                <a:spLocks noChangeShapeType="1"/>
              </p:cNvSpPr>
              <p:nvPr/>
            </p:nvSpPr>
            <p:spPr bwMode="auto">
              <a:xfrm flipH="1">
                <a:off x="1189" y="906"/>
                <a:ext cx="188"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08" name="Oval 11"/>
              <p:cNvSpPr>
                <a:spLocks noChangeArrowheads="1"/>
              </p:cNvSpPr>
              <p:nvPr/>
            </p:nvSpPr>
            <p:spPr bwMode="auto">
              <a:xfrm rot="-5400000">
                <a:off x="1103" y="866"/>
                <a:ext cx="87" cy="86"/>
              </a:xfrm>
              <a:prstGeom prst="ellipse">
                <a:avLst/>
              </a:prstGeom>
              <a:solidFill>
                <a:srgbClr val="E9E8D0"/>
              </a:solidFill>
              <a:ln w="19080">
                <a:solidFill>
                  <a:srgbClr val="000000"/>
                </a:solidFill>
                <a:miter lim="800000"/>
                <a:headEnd/>
                <a:tailEnd/>
              </a:ln>
            </p:spPr>
            <p:txBody>
              <a:bodyPr wrap="none" anchor="ctr"/>
              <a:lstStyle/>
              <a:p>
                <a:endParaRPr lang="sv-SE" sz="1425"/>
              </a:p>
            </p:txBody>
          </p:sp>
        </p:grpSp>
        <p:grpSp>
          <p:nvGrpSpPr>
            <p:cNvPr id="1041" name="Group 12"/>
            <p:cNvGrpSpPr>
              <a:grpSpLocks/>
            </p:cNvGrpSpPr>
            <p:nvPr/>
          </p:nvGrpSpPr>
          <p:grpSpPr bwMode="auto">
            <a:xfrm>
              <a:off x="2207" y="864"/>
              <a:ext cx="146" cy="97"/>
              <a:chOff x="2207" y="864"/>
              <a:chExt cx="146" cy="97"/>
            </a:xfrm>
          </p:grpSpPr>
          <p:sp>
            <p:nvSpPr>
              <p:cNvPr id="1104" name="Line 13"/>
              <p:cNvSpPr>
                <a:spLocks noChangeShapeType="1"/>
              </p:cNvSpPr>
              <p:nvPr/>
            </p:nvSpPr>
            <p:spPr bwMode="auto">
              <a:xfrm flipH="1">
                <a:off x="2207" y="912"/>
                <a:ext cx="107"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05" name="AutoShape 14"/>
              <p:cNvSpPr>
                <a:spLocks noChangeArrowheads="1"/>
              </p:cNvSpPr>
              <p:nvPr/>
            </p:nvSpPr>
            <p:spPr bwMode="auto">
              <a:xfrm flipH="1">
                <a:off x="2311" y="864"/>
                <a:ext cx="41"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sp>
            <p:nvSpPr>
              <p:cNvPr id="1106" name="AutoShape 15"/>
              <p:cNvSpPr>
                <a:spLocks noChangeArrowheads="1"/>
              </p:cNvSpPr>
              <p:nvPr/>
            </p:nvSpPr>
            <p:spPr bwMode="auto">
              <a:xfrm rot="10800000">
                <a:off x="2312" y="913"/>
                <a:ext cx="41"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grpSp>
        <p:pic>
          <p:nvPicPr>
            <p:cNvPr id="1042"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 y="1190"/>
              <a:ext cx="157"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43" name="Oval 17"/>
            <p:cNvSpPr>
              <a:spLocks noChangeArrowheads="1"/>
            </p:cNvSpPr>
            <p:nvPr/>
          </p:nvSpPr>
          <p:spPr bwMode="auto">
            <a:xfrm rot="-5400000">
              <a:off x="3417" y="1737"/>
              <a:ext cx="87" cy="86"/>
            </a:xfrm>
            <a:prstGeom prst="ellipse">
              <a:avLst/>
            </a:prstGeom>
            <a:solidFill>
              <a:srgbClr val="E9E8D0"/>
            </a:solidFill>
            <a:ln w="19080">
              <a:solidFill>
                <a:srgbClr val="000000"/>
              </a:solidFill>
              <a:miter lim="800000"/>
              <a:headEnd/>
              <a:tailEnd/>
            </a:ln>
          </p:spPr>
          <p:txBody>
            <a:bodyPr wrap="none" anchor="ctr"/>
            <a:lstStyle/>
            <a:p>
              <a:endParaRPr lang="sv-SE" sz="1425"/>
            </a:p>
          </p:txBody>
        </p:sp>
        <p:sp>
          <p:nvSpPr>
            <p:cNvPr id="1044" name="Line 18"/>
            <p:cNvSpPr>
              <a:spLocks noChangeShapeType="1"/>
            </p:cNvSpPr>
            <p:nvPr/>
          </p:nvSpPr>
          <p:spPr bwMode="auto">
            <a:xfrm>
              <a:off x="3461" y="1822"/>
              <a:ext cx="5" cy="144"/>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grpSp>
          <p:nvGrpSpPr>
            <p:cNvPr id="1045" name="Group 19"/>
            <p:cNvGrpSpPr>
              <a:grpSpLocks/>
            </p:cNvGrpSpPr>
            <p:nvPr/>
          </p:nvGrpSpPr>
          <p:grpSpPr bwMode="auto">
            <a:xfrm>
              <a:off x="2919" y="528"/>
              <a:ext cx="1063" cy="695"/>
              <a:chOff x="2919" y="528"/>
              <a:chExt cx="1063" cy="695"/>
            </a:xfrm>
          </p:grpSpPr>
          <p:sp>
            <p:nvSpPr>
              <p:cNvPr id="1091" name="AutoShape 20"/>
              <p:cNvSpPr>
                <a:spLocks noChangeArrowheads="1"/>
              </p:cNvSpPr>
              <p:nvPr/>
            </p:nvSpPr>
            <p:spPr bwMode="auto">
              <a:xfrm>
                <a:off x="2919" y="528"/>
                <a:ext cx="1063" cy="695"/>
              </a:xfrm>
              <a:prstGeom prst="roundRect">
                <a:avLst>
                  <a:gd name="adj" fmla="val 10130"/>
                </a:avLst>
              </a:prstGeom>
              <a:solidFill>
                <a:srgbClr val="FFFFFF"/>
              </a:solidFill>
              <a:ln w="9360">
                <a:solidFill>
                  <a:srgbClr val="000000"/>
                </a:solidFill>
                <a:miter lim="800000"/>
                <a:headEnd/>
                <a:tailEnd/>
              </a:ln>
            </p:spPr>
            <p:txBody>
              <a:bodyPr wrap="none" anchor="ctr"/>
              <a:lstStyle/>
              <a:p>
                <a:endParaRPr lang="sv-SE" sz="1425"/>
              </a:p>
            </p:txBody>
          </p:sp>
          <p:sp>
            <p:nvSpPr>
              <p:cNvPr id="1092" name="Rectangle 21"/>
              <p:cNvSpPr>
                <a:spLocks noChangeArrowheads="1"/>
              </p:cNvSpPr>
              <p:nvPr/>
            </p:nvSpPr>
            <p:spPr bwMode="auto">
              <a:xfrm>
                <a:off x="3196" y="528"/>
                <a:ext cx="53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p>
                <a:pPr algn="ctr">
                  <a:tabLst>
                    <a:tab pos="542925" algn="l"/>
                  </a:tabLst>
                </a:pPr>
                <a:r>
                  <a:rPr lang="sv-SE" sz="975">
                    <a:solidFill>
                      <a:srgbClr val="000000"/>
                    </a:solidFill>
                    <a:latin typeface="Times New Roman" pitchFamily="18" charset="0"/>
                  </a:rPr>
                  <a:t>Vägvalsrouter</a:t>
                </a:r>
              </a:p>
            </p:txBody>
          </p:sp>
          <p:grpSp>
            <p:nvGrpSpPr>
              <p:cNvPr id="1093" name="Group 22"/>
              <p:cNvGrpSpPr>
                <a:grpSpLocks/>
              </p:cNvGrpSpPr>
              <p:nvPr/>
            </p:nvGrpSpPr>
            <p:grpSpPr bwMode="auto">
              <a:xfrm>
                <a:off x="3495" y="792"/>
                <a:ext cx="431" cy="288"/>
                <a:chOff x="3495" y="792"/>
                <a:chExt cx="431" cy="288"/>
              </a:xfrm>
            </p:grpSpPr>
            <p:graphicFrame>
              <p:nvGraphicFramePr>
                <p:cNvPr id="1028" name="Object 3"/>
                <p:cNvGraphicFramePr>
                  <a:graphicFrameLocks noChangeAspect="1"/>
                </p:cNvGraphicFramePr>
                <p:nvPr/>
              </p:nvGraphicFramePr>
              <p:xfrm>
                <a:off x="3495" y="792"/>
                <a:ext cx="431" cy="288"/>
              </p:xfrm>
              <a:graphic>
                <a:graphicData uri="http://schemas.openxmlformats.org/presentationml/2006/ole">
                  <mc:AlternateContent xmlns:mc="http://schemas.openxmlformats.org/markup-compatibility/2006">
                    <mc:Choice xmlns:v="urn:schemas-microsoft-com:vml" Requires="v">
                      <p:oleObj spid="_x0000_s6272" r:id="rId5" imgW="670680" imgH="422640" progId="">
                        <p:embed/>
                      </p:oleObj>
                    </mc:Choice>
                    <mc:Fallback>
                      <p:oleObj r:id="rId5" imgW="670680" imgH="4226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5" y="792"/>
                              <a:ext cx="431" cy="28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8" name="Rectangle 24"/>
                <p:cNvSpPr>
                  <a:spLocks noChangeArrowheads="1"/>
                </p:cNvSpPr>
                <p:nvPr/>
              </p:nvSpPr>
              <p:spPr bwMode="auto">
                <a:xfrm>
                  <a:off x="3542" y="837"/>
                  <a:ext cx="348" cy="199"/>
                </a:xfrm>
                <a:prstGeom prst="rect">
                  <a:avLst/>
                </a:prstGeom>
                <a:solidFill>
                  <a:srgbClr val="FFFFFF"/>
                </a:solidFill>
                <a:ln w="9360">
                  <a:solidFill>
                    <a:srgbClr val="000000"/>
                  </a:solidFill>
                  <a:round/>
                  <a:headEnd/>
                  <a:tailEnd/>
                </a:ln>
              </p:spPr>
              <p:txBody>
                <a:bodyPr wrap="none" anchor="ctr"/>
                <a:lstStyle/>
                <a:p>
                  <a:endParaRPr lang="sv-SE" sz="1425"/>
                </a:p>
              </p:txBody>
            </p:sp>
            <p:sp>
              <p:nvSpPr>
                <p:cNvPr id="1099" name="Line 25"/>
                <p:cNvSpPr>
                  <a:spLocks noChangeShapeType="1"/>
                </p:cNvSpPr>
                <p:nvPr/>
              </p:nvSpPr>
              <p:spPr bwMode="auto">
                <a:xfrm>
                  <a:off x="3570" y="937"/>
                  <a:ext cx="94" cy="1"/>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sv-SE" sz="1425"/>
                </a:p>
              </p:txBody>
            </p:sp>
            <p:sp>
              <p:nvSpPr>
                <p:cNvPr id="1100" name="Line 26"/>
                <p:cNvSpPr>
                  <a:spLocks noChangeShapeType="1"/>
                </p:cNvSpPr>
                <p:nvPr/>
              </p:nvSpPr>
              <p:spPr bwMode="auto">
                <a:xfrm>
                  <a:off x="3761" y="996"/>
                  <a:ext cx="94" cy="1"/>
                </a:xfrm>
                <a:prstGeom prst="line">
                  <a:avLst/>
                </a:prstGeom>
                <a:noFill/>
                <a:ln w="9360">
                  <a:solidFill>
                    <a:srgbClr val="0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101" name="Line 27"/>
                <p:cNvSpPr>
                  <a:spLocks noChangeShapeType="1"/>
                </p:cNvSpPr>
                <p:nvPr/>
              </p:nvSpPr>
              <p:spPr bwMode="auto">
                <a:xfrm>
                  <a:off x="3761" y="877"/>
                  <a:ext cx="94" cy="1"/>
                </a:xfrm>
                <a:prstGeom prst="line">
                  <a:avLst/>
                </a:prstGeom>
                <a:noFill/>
                <a:ln w="9360">
                  <a:solidFill>
                    <a:srgbClr val="0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102" name="Line 28"/>
                <p:cNvSpPr>
                  <a:spLocks noChangeShapeType="1"/>
                </p:cNvSpPr>
                <p:nvPr/>
              </p:nvSpPr>
              <p:spPr bwMode="auto">
                <a:xfrm flipV="1">
                  <a:off x="3671" y="880"/>
                  <a:ext cx="95" cy="53"/>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03" name="Line 29"/>
                <p:cNvSpPr>
                  <a:spLocks noChangeShapeType="1"/>
                </p:cNvSpPr>
                <p:nvPr/>
              </p:nvSpPr>
              <p:spPr bwMode="auto">
                <a:xfrm>
                  <a:off x="3761" y="934"/>
                  <a:ext cx="94" cy="1"/>
                </a:xfrm>
                <a:prstGeom prst="line">
                  <a:avLst/>
                </a:prstGeom>
                <a:noFill/>
                <a:ln w="9360">
                  <a:solidFill>
                    <a:srgbClr val="0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grpSp>
          <p:grpSp>
            <p:nvGrpSpPr>
              <p:cNvPr id="1094" name="Group 30"/>
              <p:cNvGrpSpPr>
                <a:grpSpLocks/>
              </p:cNvGrpSpPr>
              <p:nvPr/>
            </p:nvGrpSpPr>
            <p:grpSpPr bwMode="auto">
              <a:xfrm>
                <a:off x="2959" y="792"/>
                <a:ext cx="488" cy="288"/>
                <a:chOff x="2959" y="792"/>
                <a:chExt cx="488" cy="288"/>
              </a:xfrm>
            </p:grpSpPr>
            <p:graphicFrame>
              <p:nvGraphicFramePr>
                <p:cNvPr id="1027" name="Object 4"/>
                <p:cNvGraphicFramePr>
                  <a:graphicFrameLocks noChangeAspect="1"/>
                </p:cNvGraphicFramePr>
                <p:nvPr/>
              </p:nvGraphicFramePr>
              <p:xfrm>
                <a:off x="2959" y="792"/>
                <a:ext cx="488" cy="288"/>
              </p:xfrm>
              <a:graphic>
                <a:graphicData uri="http://schemas.openxmlformats.org/presentationml/2006/ole">
                  <mc:AlternateContent xmlns:mc="http://schemas.openxmlformats.org/markup-compatibility/2006">
                    <mc:Choice xmlns:v="urn:schemas-microsoft-com:vml" Requires="v">
                      <p:oleObj spid="_x0000_s6273" r:id="rId7" imgW="670680" imgH="422640" progId="">
                        <p:embed/>
                      </p:oleObj>
                    </mc:Choice>
                    <mc:Fallback>
                      <p:oleObj r:id="rId7" imgW="670680" imgH="4226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9" y="792"/>
                              <a:ext cx="488" cy="28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5" name="Rectangle 32"/>
                <p:cNvSpPr>
                  <a:spLocks noChangeArrowheads="1"/>
                </p:cNvSpPr>
                <p:nvPr/>
              </p:nvSpPr>
              <p:spPr bwMode="auto">
                <a:xfrm>
                  <a:off x="3005" y="837"/>
                  <a:ext cx="394" cy="199"/>
                </a:xfrm>
                <a:prstGeom prst="rect">
                  <a:avLst/>
                </a:prstGeom>
                <a:solidFill>
                  <a:srgbClr val="FFFFFF"/>
                </a:solidFill>
                <a:ln w="9360">
                  <a:solidFill>
                    <a:srgbClr val="000000"/>
                  </a:solidFill>
                  <a:round/>
                  <a:headEnd/>
                  <a:tailEnd/>
                </a:ln>
              </p:spPr>
              <p:txBody>
                <a:bodyPr wrap="none" anchor="ctr"/>
                <a:lstStyle/>
                <a:p>
                  <a:endParaRPr lang="sv-SE" sz="1425"/>
                </a:p>
              </p:txBody>
            </p:sp>
            <p:sp>
              <p:nvSpPr>
                <p:cNvPr id="1096" name="Line 33"/>
                <p:cNvSpPr>
                  <a:spLocks noChangeShapeType="1"/>
                </p:cNvSpPr>
                <p:nvPr/>
              </p:nvSpPr>
              <p:spPr bwMode="auto">
                <a:xfrm>
                  <a:off x="3004" y="838"/>
                  <a:ext cx="392" cy="19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097" name="Line 34"/>
                <p:cNvSpPr>
                  <a:spLocks noChangeShapeType="1"/>
                </p:cNvSpPr>
                <p:nvPr/>
              </p:nvSpPr>
              <p:spPr bwMode="auto">
                <a:xfrm flipH="1">
                  <a:off x="3005" y="838"/>
                  <a:ext cx="394" cy="19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grpSp>
        </p:grpSp>
        <p:sp>
          <p:nvSpPr>
            <p:cNvPr id="1046" name="Text Box 35"/>
            <p:cNvSpPr txBox="1">
              <a:spLocks noChangeArrowheads="1"/>
            </p:cNvSpPr>
            <p:nvPr/>
          </p:nvSpPr>
          <p:spPr bwMode="auto">
            <a:xfrm>
              <a:off x="2631" y="964"/>
              <a:ext cx="19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825">
                  <a:solidFill>
                    <a:srgbClr val="000000"/>
                  </a:solidFill>
                  <a:latin typeface="Times New Roman" pitchFamily="18" charset="0"/>
                </a:rPr>
                <a:t>VM</a:t>
              </a:r>
            </a:p>
          </p:txBody>
        </p:sp>
        <p:grpSp>
          <p:nvGrpSpPr>
            <p:cNvPr id="1047" name="Group 36"/>
            <p:cNvGrpSpPr>
              <a:grpSpLocks/>
            </p:cNvGrpSpPr>
            <p:nvPr/>
          </p:nvGrpSpPr>
          <p:grpSpPr bwMode="auto">
            <a:xfrm>
              <a:off x="4656" y="703"/>
              <a:ext cx="279" cy="305"/>
              <a:chOff x="4656" y="703"/>
              <a:chExt cx="279" cy="305"/>
            </a:xfrm>
          </p:grpSpPr>
          <p:sp>
            <p:nvSpPr>
              <p:cNvPr id="1088" name="Rectangle 37"/>
              <p:cNvSpPr>
                <a:spLocks noChangeArrowheads="1"/>
              </p:cNvSpPr>
              <p:nvPr/>
            </p:nvSpPr>
            <p:spPr bwMode="auto">
              <a:xfrm>
                <a:off x="4700" y="703"/>
                <a:ext cx="235" cy="305"/>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89" name="Rectangle 38"/>
              <p:cNvSpPr>
                <a:spLocks noChangeArrowheads="1"/>
              </p:cNvSpPr>
              <p:nvPr/>
            </p:nvSpPr>
            <p:spPr bwMode="auto">
              <a:xfrm>
                <a:off x="4656" y="741"/>
                <a:ext cx="101" cy="44"/>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90" name="Rectangle 39"/>
              <p:cNvSpPr>
                <a:spLocks noChangeArrowheads="1"/>
              </p:cNvSpPr>
              <p:nvPr/>
            </p:nvSpPr>
            <p:spPr bwMode="auto">
              <a:xfrm>
                <a:off x="4657" y="812"/>
                <a:ext cx="101" cy="44"/>
              </a:xfrm>
              <a:prstGeom prst="rect">
                <a:avLst/>
              </a:prstGeom>
              <a:solidFill>
                <a:srgbClr val="BBE0E3"/>
              </a:solidFill>
              <a:ln w="25560">
                <a:solidFill>
                  <a:srgbClr val="000000"/>
                </a:solidFill>
                <a:round/>
                <a:headEnd/>
                <a:tailEnd/>
              </a:ln>
            </p:spPr>
            <p:txBody>
              <a:bodyPr wrap="none" anchor="ctr"/>
              <a:lstStyle/>
              <a:p>
                <a:endParaRPr lang="sv-SE" sz="1425"/>
              </a:p>
            </p:txBody>
          </p:sp>
        </p:grpSp>
        <p:sp>
          <p:nvSpPr>
            <p:cNvPr id="1048" name="Text Box 40"/>
            <p:cNvSpPr txBox="1">
              <a:spLocks noChangeArrowheads="1"/>
            </p:cNvSpPr>
            <p:nvPr/>
          </p:nvSpPr>
          <p:spPr bwMode="auto">
            <a:xfrm>
              <a:off x="4373" y="1054"/>
              <a:ext cx="67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 pos="1447800" algn="l"/>
                </a:tabLst>
                <a:defRPr sz="2000">
                  <a:solidFill>
                    <a:schemeClr val="tx1"/>
                  </a:solidFill>
                  <a:latin typeface="Arial" charset="0"/>
                </a:defRPr>
              </a:lvl1pPr>
              <a:lvl2pPr marL="742950" indent="-285750" eaLnBrk="0" hangingPunct="0">
                <a:tabLst>
                  <a:tab pos="723900" algn="l"/>
                  <a:tab pos="1447800" algn="l"/>
                </a:tabLst>
                <a:defRPr sz="2000">
                  <a:solidFill>
                    <a:schemeClr val="tx1"/>
                  </a:solidFill>
                  <a:latin typeface="Arial" charset="0"/>
                </a:defRPr>
              </a:lvl2pPr>
              <a:lvl3pPr marL="1143000" indent="-228600" eaLnBrk="0" hangingPunct="0">
                <a:tabLst>
                  <a:tab pos="723900" algn="l"/>
                  <a:tab pos="1447800" algn="l"/>
                </a:tabLst>
                <a:defRPr sz="2000">
                  <a:solidFill>
                    <a:schemeClr val="tx1"/>
                  </a:solidFill>
                  <a:latin typeface="Arial" charset="0"/>
                </a:defRPr>
              </a:lvl3pPr>
              <a:lvl4pPr marL="1600200" indent="-228600" eaLnBrk="0" hangingPunct="0">
                <a:tabLst>
                  <a:tab pos="723900" algn="l"/>
                  <a:tab pos="1447800" algn="l"/>
                </a:tabLst>
                <a:defRPr sz="2000">
                  <a:solidFill>
                    <a:schemeClr val="tx1"/>
                  </a:solidFill>
                  <a:latin typeface="Arial" charset="0"/>
                </a:defRPr>
              </a:lvl4pPr>
              <a:lvl5pPr marL="2057400" indent="-228600" eaLnBrk="0" hangingPunct="0">
                <a:tabLst>
                  <a:tab pos="723900" algn="l"/>
                  <a:tab pos="14478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 pos="14478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 pos="14478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 pos="14478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 pos="1447800" algn="l"/>
                </a:tabLst>
                <a:defRPr sz="2000">
                  <a:solidFill>
                    <a:schemeClr val="tx1"/>
                  </a:solidFill>
                  <a:latin typeface="Arial" charset="0"/>
                </a:defRPr>
              </a:lvl9pPr>
            </a:lstStyle>
            <a:p>
              <a:pPr eaLnBrk="1" hangingPunct="1"/>
              <a:r>
                <a:rPr lang="en-US" sz="1050" dirty="0" err="1">
                  <a:solidFill>
                    <a:srgbClr val="000000"/>
                  </a:solidFill>
                  <a:latin typeface="Times New Roman" pitchFamily="18" charset="0"/>
                </a:rPr>
                <a:t>Tjänste</a:t>
              </a:r>
              <a:r>
                <a:rPr lang="sv-SE" sz="1050" dirty="0">
                  <a:solidFill>
                    <a:srgbClr val="000000"/>
                  </a:solidFill>
                  <a:latin typeface="Times New Roman" pitchFamily="18" charset="0"/>
                </a:rPr>
                <a:t>p</a:t>
              </a:r>
              <a:r>
                <a:rPr lang="en-US" sz="1050" dirty="0" err="1">
                  <a:solidFill>
                    <a:srgbClr val="000000"/>
                  </a:solidFill>
                  <a:latin typeface="Times New Roman" pitchFamily="18" charset="0"/>
                </a:rPr>
                <a:t>roducent</a:t>
              </a:r>
              <a:endParaRPr lang="en-US" sz="1050" dirty="0">
                <a:solidFill>
                  <a:srgbClr val="000000"/>
                </a:solidFill>
                <a:latin typeface="Times New Roman" pitchFamily="18" charset="0"/>
              </a:endParaRPr>
            </a:p>
          </p:txBody>
        </p:sp>
        <p:grpSp>
          <p:nvGrpSpPr>
            <p:cNvPr id="1049" name="Group 41"/>
            <p:cNvGrpSpPr>
              <a:grpSpLocks/>
            </p:cNvGrpSpPr>
            <p:nvPr/>
          </p:nvGrpSpPr>
          <p:grpSpPr bwMode="auto">
            <a:xfrm>
              <a:off x="1288" y="552"/>
              <a:ext cx="936" cy="587"/>
              <a:chOff x="1288" y="552"/>
              <a:chExt cx="936" cy="587"/>
            </a:xfrm>
          </p:grpSpPr>
          <p:sp>
            <p:nvSpPr>
              <p:cNvPr id="1081" name="AutoShape 42"/>
              <p:cNvSpPr>
                <a:spLocks noChangeArrowheads="1"/>
              </p:cNvSpPr>
              <p:nvPr/>
            </p:nvSpPr>
            <p:spPr bwMode="auto">
              <a:xfrm>
                <a:off x="1288" y="552"/>
                <a:ext cx="936" cy="587"/>
              </a:xfrm>
              <a:prstGeom prst="roundRect">
                <a:avLst>
                  <a:gd name="adj" fmla="val 10130"/>
                </a:avLst>
              </a:prstGeom>
              <a:solidFill>
                <a:srgbClr val="FFFFFF"/>
              </a:solidFill>
              <a:ln w="9360">
                <a:solidFill>
                  <a:srgbClr val="000000"/>
                </a:solidFill>
                <a:miter lim="800000"/>
                <a:headEnd/>
                <a:tailEnd/>
              </a:ln>
            </p:spPr>
            <p:txBody>
              <a:bodyPr wrap="none" anchor="ctr"/>
              <a:lstStyle/>
              <a:p>
                <a:endParaRPr lang="sv-SE" sz="1425"/>
              </a:p>
            </p:txBody>
          </p:sp>
          <p:grpSp>
            <p:nvGrpSpPr>
              <p:cNvPr id="1082" name="Group 43"/>
              <p:cNvGrpSpPr>
                <a:grpSpLocks/>
              </p:cNvGrpSpPr>
              <p:nvPr/>
            </p:nvGrpSpPr>
            <p:grpSpPr bwMode="auto">
              <a:xfrm>
                <a:off x="1643" y="776"/>
                <a:ext cx="488" cy="308"/>
                <a:chOff x="1643" y="776"/>
                <a:chExt cx="488" cy="308"/>
              </a:xfrm>
            </p:grpSpPr>
            <p:graphicFrame>
              <p:nvGraphicFramePr>
                <p:cNvPr id="1026" name="Object 5"/>
                <p:cNvGraphicFramePr>
                  <a:graphicFrameLocks noChangeAspect="1"/>
                </p:cNvGraphicFramePr>
                <p:nvPr/>
              </p:nvGraphicFramePr>
              <p:xfrm>
                <a:off x="1643" y="776"/>
                <a:ext cx="488" cy="308"/>
              </p:xfrm>
              <a:graphic>
                <a:graphicData uri="http://schemas.openxmlformats.org/presentationml/2006/ole">
                  <mc:AlternateContent xmlns:mc="http://schemas.openxmlformats.org/markup-compatibility/2006">
                    <mc:Choice xmlns:v="urn:schemas-microsoft-com:vml" Requires="v">
                      <p:oleObj spid="_x0000_s6274" r:id="rId8" imgW="670680" imgH="422640" progId="">
                        <p:embed/>
                      </p:oleObj>
                    </mc:Choice>
                    <mc:Fallback>
                      <p:oleObj r:id="rId8" imgW="670680" imgH="4226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3" y="776"/>
                              <a:ext cx="488" cy="30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85" name="Rectangle 45"/>
                <p:cNvSpPr>
                  <a:spLocks noChangeArrowheads="1"/>
                </p:cNvSpPr>
                <p:nvPr/>
              </p:nvSpPr>
              <p:spPr bwMode="auto">
                <a:xfrm>
                  <a:off x="1689" y="825"/>
                  <a:ext cx="394" cy="212"/>
                </a:xfrm>
                <a:prstGeom prst="rect">
                  <a:avLst/>
                </a:prstGeom>
                <a:solidFill>
                  <a:srgbClr val="FFFFFF"/>
                </a:solidFill>
                <a:ln w="9360">
                  <a:solidFill>
                    <a:srgbClr val="000000"/>
                  </a:solidFill>
                  <a:round/>
                  <a:headEnd/>
                  <a:tailEnd/>
                </a:ln>
              </p:spPr>
              <p:txBody>
                <a:bodyPr wrap="none" anchor="ctr"/>
                <a:lstStyle/>
                <a:p>
                  <a:endParaRPr lang="sv-SE" sz="1425"/>
                </a:p>
              </p:txBody>
            </p:sp>
            <p:sp>
              <p:nvSpPr>
                <p:cNvPr id="1086" name="Line 46"/>
                <p:cNvSpPr>
                  <a:spLocks noChangeShapeType="1"/>
                </p:cNvSpPr>
                <p:nvPr/>
              </p:nvSpPr>
              <p:spPr bwMode="auto">
                <a:xfrm>
                  <a:off x="1688" y="826"/>
                  <a:ext cx="392" cy="211"/>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087" name="Line 47"/>
                <p:cNvSpPr>
                  <a:spLocks noChangeShapeType="1"/>
                </p:cNvSpPr>
                <p:nvPr/>
              </p:nvSpPr>
              <p:spPr bwMode="auto">
                <a:xfrm flipH="1">
                  <a:off x="1689" y="826"/>
                  <a:ext cx="394" cy="211"/>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grpSp>
          <p:sp>
            <p:nvSpPr>
              <p:cNvPr id="1083" name="AutoShape 48"/>
              <p:cNvSpPr>
                <a:spLocks noChangeArrowheads="1"/>
              </p:cNvSpPr>
              <p:nvPr/>
            </p:nvSpPr>
            <p:spPr bwMode="auto">
              <a:xfrm rot="16200000" flipH="1">
                <a:off x="1289" y="845"/>
                <a:ext cx="345" cy="152"/>
              </a:xfrm>
              <a:custGeom>
                <a:avLst/>
                <a:gdLst>
                  <a:gd name="T0" fmla="*/ 0 w 547688"/>
                  <a:gd name="T1" fmla="*/ 0 h 241300"/>
                  <a:gd name="T2" fmla="*/ 0 w 547688"/>
                  <a:gd name="T3" fmla="*/ 0 h 241300"/>
                  <a:gd name="T4" fmla="*/ 0 w 547688"/>
                  <a:gd name="T5" fmla="*/ 0 h 241300"/>
                  <a:gd name="T6" fmla="*/ 0 w 547688"/>
                  <a:gd name="T7" fmla="*/ 0 h 241300"/>
                  <a:gd name="T8" fmla="*/ 0 60000 65536"/>
                  <a:gd name="T9" fmla="*/ 0 60000 65536"/>
                  <a:gd name="T10" fmla="*/ 0 60000 65536"/>
                  <a:gd name="T11" fmla="*/ 0 60000 65536"/>
                  <a:gd name="T12" fmla="*/ 69850 w 547688"/>
                  <a:gd name="T13" fmla="*/ 30163 h 241300"/>
                  <a:gd name="T14" fmla="*/ 477838 w 547688"/>
                  <a:gd name="T15" fmla="*/ 241300 h 241300"/>
                </a:gdLst>
                <a:ahLst/>
                <a:cxnLst>
                  <a:cxn ang="T8">
                    <a:pos x="T0" y="T1"/>
                  </a:cxn>
                  <a:cxn ang="T9">
                    <a:pos x="T2" y="T3"/>
                  </a:cxn>
                  <a:cxn ang="T10">
                    <a:pos x="T4" y="T5"/>
                  </a:cxn>
                  <a:cxn ang="T11">
                    <a:pos x="T6" y="T7"/>
                  </a:cxn>
                </a:cxnLst>
                <a:rect l="T12" t="T13" r="T14" b="T15"/>
                <a:pathLst>
                  <a:path w="547688" h="241300">
                    <a:moveTo>
                      <a:pt x="0" y="241300"/>
                    </a:moveTo>
                    <a:lnTo>
                      <a:pt x="104198" y="0"/>
                    </a:lnTo>
                    <a:lnTo>
                      <a:pt x="443490" y="0"/>
                    </a:lnTo>
                    <a:lnTo>
                      <a:pt x="547688" y="241300"/>
                    </a:lnTo>
                    <a:close/>
                  </a:path>
                </a:pathLst>
              </a:custGeom>
              <a:solidFill>
                <a:srgbClr val="CCFFCC"/>
              </a:solidFill>
              <a:ln w="9360">
                <a:solidFill>
                  <a:srgbClr val="000000"/>
                </a:solidFill>
                <a:round/>
                <a:headEnd/>
                <a:tailEnd/>
              </a:ln>
            </p:spPr>
            <p:txBody>
              <a:bodyPr wrap="none" anchor="ctr"/>
              <a:lstStyle/>
              <a:p>
                <a:endParaRPr lang="sv-SE" sz="1425"/>
              </a:p>
            </p:txBody>
          </p:sp>
          <p:sp>
            <p:nvSpPr>
              <p:cNvPr id="1084" name="Text Box 49"/>
              <p:cNvSpPr txBox="1">
                <a:spLocks noChangeArrowheads="1"/>
              </p:cNvSpPr>
              <p:nvPr/>
            </p:nvSpPr>
            <p:spPr bwMode="auto">
              <a:xfrm>
                <a:off x="1305" y="558"/>
                <a:ext cx="55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Lst>
                  <a:defRPr sz="2000">
                    <a:solidFill>
                      <a:schemeClr val="tx1"/>
                    </a:solidFill>
                    <a:latin typeface="Arial" charset="0"/>
                  </a:defRPr>
                </a:lvl1pPr>
                <a:lvl2pPr marL="742950" indent="-285750" eaLnBrk="0" hangingPunct="0">
                  <a:tabLst>
                    <a:tab pos="723900" algn="l"/>
                  </a:tabLst>
                  <a:defRPr sz="2000">
                    <a:solidFill>
                      <a:schemeClr val="tx1"/>
                    </a:solidFill>
                    <a:latin typeface="Arial" charset="0"/>
                  </a:defRPr>
                </a:lvl2pPr>
                <a:lvl3pPr marL="1143000" indent="-228600" eaLnBrk="0" hangingPunct="0">
                  <a:tabLst>
                    <a:tab pos="723900" algn="l"/>
                  </a:tabLst>
                  <a:defRPr sz="2000">
                    <a:solidFill>
                      <a:schemeClr val="tx1"/>
                    </a:solidFill>
                    <a:latin typeface="Arial" charset="0"/>
                  </a:defRPr>
                </a:lvl3pPr>
                <a:lvl4pPr marL="1600200" indent="-228600" eaLnBrk="0" hangingPunct="0">
                  <a:tabLst>
                    <a:tab pos="723900" algn="l"/>
                  </a:tabLst>
                  <a:defRPr sz="2000">
                    <a:solidFill>
                      <a:schemeClr val="tx1"/>
                    </a:solidFill>
                    <a:latin typeface="Arial" charset="0"/>
                  </a:defRPr>
                </a:lvl4pPr>
                <a:lvl5pPr marL="2057400" indent="-228600" eaLnBrk="0" hangingPunct="0">
                  <a:tabLst>
                    <a:tab pos="7239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Lst>
                  <a:defRPr sz="2000">
                    <a:solidFill>
                      <a:schemeClr val="tx1"/>
                    </a:solidFill>
                    <a:latin typeface="Arial" charset="0"/>
                  </a:defRPr>
                </a:lvl9pPr>
              </a:lstStyle>
              <a:p>
                <a:pPr eaLnBrk="1" hangingPunct="1"/>
                <a:r>
                  <a:rPr lang="en-US" sz="1050">
                    <a:solidFill>
                      <a:srgbClr val="000000"/>
                    </a:solidFill>
                    <a:latin typeface="Times New Roman" pitchFamily="18" charset="0"/>
                  </a:rPr>
                  <a:t>Virtuell tjänst</a:t>
                </a:r>
              </a:p>
            </p:txBody>
          </p:sp>
        </p:grpSp>
        <p:sp>
          <p:nvSpPr>
            <p:cNvPr id="1050" name="Text Box 50"/>
            <p:cNvSpPr txBox="1">
              <a:spLocks noChangeArrowheads="1"/>
            </p:cNvSpPr>
            <p:nvPr/>
          </p:nvSpPr>
          <p:spPr bwMode="auto">
            <a:xfrm>
              <a:off x="699" y="699"/>
              <a:ext cx="42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825">
                  <a:solidFill>
                    <a:srgbClr val="000000"/>
                  </a:solidFill>
                  <a:latin typeface="Times New Roman" pitchFamily="18" charset="0"/>
                </a:rPr>
                <a:t>HTTPS/TLS</a:t>
              </a:r>
            </a:p>
          </p:txBody>
        </p:sp>
        <p:sp>
          <p:nvSpPr>
            <p:cNvPr id="1051" name="Line 51"/>
            <p:cNvSpPr>
              <a:spLocks noChangeShapeType="1"/>
            </p:cNvSpPr>
            <p:nvPr/>
          </p:nvSpPr>
          <p:spPr bwMode="auto">
            <a:xfrm flipH="1" flipV="1">
              <a:off x="710" y="911"/>
              <a:ext cx="364" cy="3"/>
            </a:xfrm>
            <a:prstGeom prst="line">
              <a:avLst/>
            </a:prstGeom>
            <a:noFill/>
            <a:ln w="12600">
              <a:solidFill>
                <a:srgbClr val="8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grpSp>
          <p:nvGrpSpPr>
            <p:cNvPr id="1052" name="Group 52"/>
            <p:cNvGrpSpPr>
              <a:grpSpLocks/>
            </p:cNvGrpSpPr>
            <p:nvPr/>
          </p:nvGrpSpPr>
          <p:grpSpPr bwMode="auto">
            <a:xfrm>
              <a:off x="327" y="744"/>
              <a:ext cx="385" cy="305"/>
              <a:chOff x="327" y="744"/>
              <a:chExt cx="385" cy="305"/>
            </a:xfrm>
          </p:grpSpPr>
          <p:grpSp>
            <p:nvGrpSpPr>
              <p:cNvPr id="1072" name="Group 53"/>
              <p:cNvGrpSpPr>
                <a:grpSpLocks/>
              </p:cNvGrpSpPr>
              <p:nvPr/>
            </p:nvGrpSpPr>
            <p:grpSpPr bwMode="auto">
              <a:xfrm>
                <a:off x="593" y="888"/>
                <a:ext cx="119" cy="68"/>
                <a:chOff x="593" y="888"/>
                <a:chExt cx="119" cy="68"/>
              </a:xfrm>
            </p:grpSpPr>
            <p:sp>
              <p:nvSpPr>
                <p:cNvPr id="1077" name="Line 54"/>
                <p:cNvSpPr>
                  <a:spLocks noChangeShapeType="1"/>
                </p:cNvSpPr>
                <p:nvPr/>
              </p:nvSpPr>
              <p:spPr bwMode="auto">
                <a:xfrm flipH="1">
                  <a:off x="593" y="921"/>
                  <a:ext cx="87"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grpSp>
              <p:nvGrpSpPr>
                <p:cNvPr id="1078" name="Group 55"/>
                <p:cNvGrpSpPr>
                  <a:grpSpLocks/>
                </p:cNvGrpSpPr>
                <p:nvPr/>
              </p:nvGrpSpPr>
              <p:grpSpPr bwMode="auto">
                <a:xfrm>
                  <a:off x="677" y="888"/>
                  <a:ext cx="35" cy="68"/>
                  <a:chOff x="677" y="888"/>
                  <a:chExt cx="35" cy="68"/>
                </a:xfrm>
              </p:grpSpPr>
              <p:sp>
                <p:nvSpPr>
                  <p:cNvPr id="1079" name="AutoShape 56"/>
                  <p:cNvSpPr>
                    <a:spLocks noChangeArrowheads="1"/>
                  </p:cNvSpPr>
                  <p:nvPr/>
                </p:nvSpPr>
                <p:spPr bwMode="auto">
                  <a:xfrm flipH="1">
                    <a:off x="678" y="888"/>
                    <a:ext cx="34" cy="3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sp>
                <p:nvSpPr>
                  <p:cNvPr id="1080" name="AutoShape 57"/>
                  <p:cNvSpPr>
                    <a:spLocks noChangeArrowheads="1"/>
                  </p:cNvSpPr>
                  <p:nvPr/>
                </p:nvSpPr>
                <p:spPr bwMode="auto">
                  <a:xfrm rot="10800000">
                    <a:off x="677" y="923"/>
                    <a:ext cx="34" cy="3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grpSp>
          </p:grpSp>
          <p:grpSp>
            <p:nvGrpSpPr>
              <p:cNvPr id="1073" name="Group 58"/>
              <p:cNvGrpSpPr>
                <a:grpSpLocks/>
              </p:cNvGrpSpPr>
              <p:nvPr/>
            </p:nvGrpSpPr>
            <p:grpSpPr bwMode="auto">
              <a:xfrm>
                <a:off x="327" y="744"/>
                <a:ext cx="279" cy="305"/>
                <a:chOff x="327" y="744"/>
                <a:chExt cx="279" cy="305"/>
              </a:xfrm>
            </p:grpSpPr>
            <p:sp>
              <p:nvSpPr>
                <p:cNvPr id="1074" name="Rectangle 59"/>
                <p:cNvSpPr>
                  <a:spLocks noChangeArrowheads="1"/>
                </p:cNvSpPr>
                <p:nvPr/>
              </p:nvSpPr>
              <p:spPr bwMode="auto">
                <a:xfrm>
                  <a:off x="371" y="744"/>
                  <a:ext cx="235" cy="305"/>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75" name="Rectangle 60"/>
                <p:cNvSpPr>
                  <a:spLocks noChangeArrowheads="1"/>
                </p:cNvSpPr>
                <p:nvPr/>
              </p:nvSpPr>
              <p:spPr bwMode="auto">
                <a:xfrm>
                  <a:off x="327" y="782"/>
                  <a:ext cx="101" cy="44"/>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76" name="Rectangle 61"/>
                <p:cNvSpPr>
                  <a:spLocks noChangeArrowheads="1"/>
                </p:cNvSpPr>
                <p:nvPr/>
              </p:nvSpPr>
              <p:spPr bwMode="auto">
                <a:xfrm>
                  <a:off x="328" y="853"/>
                  <a:ext cx="101" cy="44"/>
                </a:xfrm>
                <a:prstGeom prst="rect">
                  <a:avLst/>
                </a:prstGeom>
                <a:solidFill>
                  <a:srgbClr val="BBE0E3"/>
                </a:solidFill>
                <a:ln w="25560">
                  <a:solidFill>
                    <a:srgbClr val="000000"/>
                  </a:solidFill>
                  <a:round/>
                  <a:headEnd/>
                  <a:tailEnd/>
                </a:ln>
              </p:spPr>
              <p:txBody>
                <a:bodyPr wrap="none" anchor="ctr"/>
                <a:lstStyle/>
                <a:p>
                  <a:endParaRPr lang="sv-SE" sz="1425"/>
                </a:p>
              </p:txBody>
            </p:sp>
          </p:grpSp>
        </p:grpSp>
        <p:sp>
          <p:nvSpPr>
            <p:cNvPr id="1053" name="Line 62"/>
            <p:cNvSpPr>
              <a:spLocks noChangeShapeType="1"/>
            </p:cNvSpPr>
            <p:nvPr/>
          </p:nvSpPr>
          <p:spPr bwMode="auto">
            <a:xfrm flipH="1" flipV="1">
              <a:off x="2351" y="911"/>
              <a:ext cx="338" cy="3"/>
            </a:xfrm>
            <a:prstGeom prst="line">
              <a:avLst/>
            </a:prstGeom>
            <a:noFill/>
            <a:ln w="12600">
              <a:solidFill>
                <a:srgbClr val="8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054" name="Line 63"/>
            <p:cNvSpPr>
              <a:spLocks noChangeShapeType="1"/>
            </p:cNvSpPr>
            <p:nvPr/>
          </p:nvSpPr>
          <p:spPr bwMode="auto">
            <a:xfrm flipH="1" flipV="1">
              <a:off x="4127" y="911"/>
              <a:ext cx="338" cy="3"/>
            </a:xfrm>
            <a:prstGeom prst="line">
              <a:avLst/>
            </a:prstGeom>
            <a:noFill/>
            <a:ln w="12600">
              <a:solidFill>
                <a:srgbClr val="8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055" name="Text Box 64"/>
            <p:cNvSpPr txBox="1">
              <a:spLocks noChangeArrowheads="1"/>
            </p:cNvSpPr>
            <p:nvPr/>
          </p:nvSpPr>
          <p:spPr bwMode="auto">
            <a:xfrm>
              <a:off x="56" y="1038"/>
              <a:ext cx="706"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 pos="1447800" algn="l"/>
                </a:tabLst>
                <a:defRPr sz="2000">
                  <a:solidFill>
                    <a:schemeClr val="tx1"/>
                  </a:solidFill>
                  <a:latin typeface="Arial" charset="0"/>
                </a:defRPr>
              </a:lvl1pPr>
              <a:lvl2pPr marL="742950" indent="-285750" eaLnBrk="0" hangingPunct="0">
                <a:tabLst>
                  <a:tab pos="723900" algn="l"/>
                  <a:tab pos="1447800" algn="l"/>
                </a:tabLst>
                <a:defRPr sz="2000">
                  <a:solidFill>
                    <a:schemeClr val="tx1"/>
                  </a:solidFill>
                  <a:latin typeface="Arial" charset="0"/>
                </a:defRPr>
              </a:lvl2pPr>
              <a:lvl3pPr marL="1143000" indent="-228600" eaLnBrk="0" hangingPunct="0">
                <a:tabLst>
                  <a:tab pos="723900" algn="l"/>
                  <a:tab pos="1447800" algn="l"/>
                </a:tabLst>
                <a:defRPr sz="2000">
                  <a:solidFill>
                    <a:schemeClr val="tx1"/>
                  </a:solidFill>
                  <a:latin typeface="Arial" charset="0"/>
                </a:defRPr>
              </a:lvl3pPr>
              <a:lvl4pPr marL="1600200" indent="-228600" eaLnBrk="0" hangingPunct="0">
                <a:tabLst>
                  <a:tab pos="723900" algn="l"/>
                  <a:tab pos="1447800" algn="l"/>
                </a:tabLst>
                <a:defRPr sz="2000">
                  <a:solidFill>
                    <a:schemeClr val="tx1"/>
                  </a:solidFill>
                  <a:latin typeface="Arial" charset="0"/>
                </a:defRPr>
              </a:lvl4pPr>
              <a:lvl5pPr marL="2057400" indent="-228600" eaLnBrk="0" hangingPunct="0">
                <a:tabLst>
                  <a:tab pos="723900" algn="l"/>
                  <a:tab pos="14478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 pos="14478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 pos="14478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 pos="14478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 pos="1447800" algn="l"/>
                </a:tabLst>
                <a:defRPr sz="2000">
                  <a:solidFill>
                    <a:schemeClr val="tx1"/>
                  </a:solidFill>
                  <a:latin typeface="Arial" charset="0"/>
                </a:defRPr>
              </a:lvl9pPr>
            </a:lstStyle>
            <a:p>
              <a:pPr eaLnBrk="1" hangingPunct="1"/>
              <a:r>
                <a:rPr lang="en-US" sz="1050">
                  <a:solidFill>
                    <a:srgbClr val="000000"/>
                  </a:solidFill>
                  <a:latin typeface="Times New Roman" pitchFamily="18" charset="0"/>
                </a:rPr>
                <a:t>Tjänstekonsument</a:t>
              </a:r>
            </a:p>
          </p:txBody>
        </p:sp>
        <p:sp>
          <p:nvSpPr>
            <p:cNvPr id="1056" name="Text Box 65"/>
            <p:cNvSpPr txBox="1">
              <a:spLocks noChangeArrowheads="1"/>
            </p:cNvSpPr>
            <p:nvPr/>
          </p:nvSpPr>
          <p:spPr bwMode="auto">
            <a:xfrm>
              <a:off x="4107" y="672"/>
              <a:ext cx="42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825">
                  <a:solidFill>
                    <a:srgbClr val="000000"/>
                  </a:solidFill>
                  <a:latin typeface="Times New Roman" pitchFamily="18" charset="0"/>
                </a:rPr>
                <a:t>HTTPS/TLS</a:t>
              </a:r>
            </a:p>
          </p:txBody>
        </p:sp>
        <p:sp>
          <p:nvSpPr>
            <p:cNvPr id="1057" name="Text Box 66"/>
            <p:cNvSpPr txBox="1">
              <a:spLocks noChangeArrowheads="1"/>
            </p:cNvSpPr>
            <p:nvPr/>
          </p:nvSpPr>
          <p:spPr bwMode="auto">
            <a:xfrm>
              <a:off x="1272" y="276"/>
              <a:ext cx="594"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Lst>
                <a:defRPr sz="2000">
                  <a:solidFill>
                    <a:schemeClr val="tx1"/>
                  </a:solidFill>
                  <a:latin typeface="Arial" charset="0"/>
                </a:defRPr>
              </a:lvl1pPr>
              <a:lvl2pPr marL="742950" indent="-285750" eaLnBrk="0" hangingPunct="0">
                <a:tabLst>
                  <a:tab pos="723900" algn="l"/>
                </a:tabLst>
                <a:defRPr sz="2000">
                  <a:solidFill>
                    <a:schemeClr val="tx1"/>
                  </a:solidFill>
                  <a:latin typeface="Arial" charset="0"/>
                </a:defRPr>
              </a:lvl2pPr>
              <a:lvl3pPr marL="1143000" indent="-228600" eaLnBrk="0" hangingPunct="0">
                <a:tabLst>
                  <a:tab pos="723900" algn="l"/>
                </a:tabLst>
                <a:defRPr sz="2000">
                  <a:solidFill>
                    <a:schemeClr val="tx1"/>
                  </a:solidFill>
                  <a:latin typeface="Arial" charset="0"/>
                </a:defRPr>
              </a:lvl3pPr>
              <a:lvl4pPr marL="1600200" indent="-228600" eaLnBrk="0" hangingPunct="0">
                <a:tabLst>
                  <a:tab pos="723900" algn="l"/>
                </a:tabLst>
                <a:defRPr sz="2000">
                  <a:solidFill>
                    <a:schemeClr val="tx1"/>
                  </a:solidFill>
                  <a:latin typeface="Arial" charset="0"/>
                </a:defRPr>
              </a:lvl4pPr>
              <a:lvl5pPr marL="2057400" indent="-228600" eaLnBrk="0" hangingPunct="0">
                <a:tabLst>
                  <a:tab pos="7239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Lst>
                <a:defRPr sz="2000">
                  <a:solidFill>
                    <a:schemeClr val="tx1"/>
                  </a:solidFill>
                  <a:latin typeface="Arial" charset="0"/>
                </a:defRPr>
              </a:lvl9pPr>
            </a:lstStyle>
            <a:p>
              <a:pPr eaLnBrk="1" hangingPunct="1"/>
              <a:r>
                <a:rPr lang="en-US" sz="1500">
                  <a:solidFill>
                    <a:srgbClr val="000000"/>
                  </a:solidFill>
                  <a:latin typeface="Times New Roman" pitchFamily="18" charset="0"/>
                </a:rPr>
                <a:t>Mule ESB</a:t>
              </a:r>
            </a:p>
          </p:txBody>
        </p:sp>
        <p:grpSp>
          <p:nvGrpSpPr>
            <p:cNvPr id="1058" name="Group 67"/>
            <p:cNvGrpSpPr>
              <a:grpSpLocks/>
            </p:cNvGrpSpPr>
            <p:nvPr/>
          </p:nvGrpSpPr>
          <p:grpSpPr bwMode="auto">
            <a:xfrm>
              <a:off x="2350" y="384"/>
              <a:ext cx="340" cy="414"/>
              <a:chOff x="2350" y="384"/>
              <a:chExt cx="340" cy="414"/>
            </a:xfrm>
          </p:grpSpPr>
          <p:pic>
            <p:nvPicPr>
              <p:cNvPr id="1070" name="Picture 6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53" y="534"/>
                <a:ext cx="19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71" name="Text Box 69"/>
              <p:cNvSpPr txBox="1">
                <a:spLocks noChangeArrowheads="1"/>
              </p:cNvSpPr>
              <p:nvPr/>
            </p:nvSpPr>
            <p:spPr bwMode="auto">
              <a:xfrm>
                <a:off x="2350" y="384"/>
                <a:ext cx="34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Lst>
                  <a:defRPr sz="2000">
                    <a:solidFill>
                      <a:schemeClr val="tx1"/>
                    </a:solidFill>
                    <a:latin typeface="Arial" charset="0"/>
                  </a:defRPr>
                </a:lvl1pPr>
                <a:lvl2pPr marL="742950" indent="-285750" eaLnBrk="0" hangingPunct="0">
                  <a:tabLst>
                    <a:tab pos="723900" algn="l"/>
                  </a:tabLst>
                  <a:defRPr sz="2000">
                    <a:solidFill>
                      <a:schemeClr val="tx1"/>
                    </a:solidFill>
                    <a:latin typeface="Arial" charset="0"/>
                  </a:defRPr>
                </a:lvl2pPr>
                <a:lvl3pPr marL="1143000" indent="-228600" eaLnBrk="0" hangingPunct="0">
                  <a:tabLst>
                    <a:tab pos="723900" algn="l"/>
                  </a:tabLst>
                  <a:defRPr sz="2000">
                    <a:solidFill>
                      <a:schemeClr val="tx1"/>
                    </a:solidFill>
                    <a:latin typeface="Arial" charset="0"/>
                  </a:defRPr>
                </a:lvl3pPr>
                <a:lvl4pPr marL="1600200" indent="-228600" eaLnBrk="0" hangingPunct="0">
                  <a:tabLst>
                    <a:tab pos="723900" algn="l"/>
                  </a:tabLst>
                  <a:defRPr sz="2000">
                    <a:solidFill>
                      <a:schemeClr val="tx1"/>
                    </a:solidFill>
                    <a:latin typeface="Arial" charset="0"/>
                  </a:defRPr>
                </a:lvl4pPr>
                <a:lvl5pPr marL="2057400" indent="-228600" eaLnBrk="0" hangingPunct="0">
                  <a:tabLst>
                    <a:tab pos="7239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Lst>
                  <a:defRPr sz="2000">
                    <a:solidFill>
                      <a:schemeClr val="tx1"/>
                    </a:solidFill>
                    <a:latin typeface="Arial" charset="0"/>
                  </a:defRPr>
                </a:lvl9pPr>
              </a:lstStyle>
              <a:p>
                <a:pPr algn="ctr" eaLnBrk="1" hangingPunct="1"/>
                <a:r>
                  <a:rPr lang="en-US" sz="900">
                    <a:solidFill>
                      <a:srgbClr val="000000"/>
                    </a:solidFill>
                    <a:latin typeface="Times New Roman" pitchFamily="18" charset="0"/>
                  </a:rPr>
                  <a:t>Message</a:t>
                </a:r>
              </a:p>
            </p:txBody>
          </p:sp>
        </p:grpSp>
        <p:grpSp>
          <p:nvGrpSpPr>
            <p:cNvPr id="1059" name="Group 70"/>
            <p:cNvGrpSpPr>
              <a:grpSpLocks/>
            </p:cNvGrpSpPr>
            <p:nvPr/>
          </p:nvGrpSpPr>
          <p:grpSpPr bwMode="auto">
            <a:xfrm>
              <a:off x="3312" y="1901"/>
              <a:ext cx="279" cy="305"/>
              <a:chOff x="3312" y="1901"/>
              <a:chExt cx="279" cy="305"/>
            </a:xfrm>
          </p:grpSpPr>
          <p:sp>
            <p:nvSpPr>
              <p:cNvPr id="1067" name="Rectangle 71"/>
              <p:cNvSpPr>
                <a:spLocks noChangeArrowheads="1"/>
              </p:cNvSpPr>
              <p:nvPr/>
            </p:nvSpPr>
            <p:spPr bwMode="auto">
              <a:xfrm>
                <a:off x="3356" y="1901"/>
                <a:ext cx="235" cy="305"/>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68" name="Rectangle 72"/>
              <p:cNvSpPr>
                <a:spLocks noChangeArrowheads="1"/>
              </p:cNvSpPr>
              <p:nvPr/>
            </p:nvSpPr>
            <p:spPr bwMode="auto">
              <a:xfrm>
                <a:off x="3312" y="1939"/>
                <a:ext cx="101" cy="44"/>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69" name="Rectangle 73"/>
              <p:cNvSpPr>
                <a:spLocks noChangeArrowheads="1"/>
              </p:cNvSpPr>
              <p:nvPr/>
            </p:nvSpPr>
            <p:spPr bwMode="auto">
              <a:xfrm>
                <a:off x="3313" y="2010"/>
                <a:ext cx="101" cy="44"/>
              </a:xfrm>
              <a:prstGeom prst="rect">
                <a:avLst/>
              </a:prstGeom>
              <a:solidFill>
                <a:srgbClr val="BBE0E3"/>
              </a:solidFill>
              <a:ln w="25560">
                <a:solidFill>
                  <a:srgbClr val="000000"/>
                </a:solidFill>
                <a:round/>
                <a:headEnd/>
                <a:tailEnd/>
              </a:ln>
            </p:spPr>
            <p:txBody>
              <a:bodyPr wrap="none" anchor="ctr"/>
              <a:lstStyle/>
              <a:p>
                <a:endParaRPr lang="sv-SE" sz="1425"/>
              </a:p>
            </p:txBody>
          </p:sp>
        </p:grpSp>
        <p:sp>
          <p:nvSpPr>
            <p:cNvPr id="1060" name="Text Box 74"/>
            <p:cNvSpPr txBox="1">
              <a:spLocks noChangeArrowheads="1"/>
            </p:cNvSpPr>
            <p:nvPr/>
          </p:nvSpPr>
          <p:spPr bwMode="auto">
            <a:xfrm>
              <a:off x="3077" y="2206"/>
              <a:ext cx="100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Lst>
                <a:defRPr sz="2000">
                  <a:solidFill>
                    <a:schemeClr val="tx1"/>
                  </a:solidFill>
                  <a:latin typeface="Arial" charset="0"/>
                </a:defRPr>
              </a:lvl1pPr>
              <a:lvl2pPr marL="742950" indent="-285750" eaLnBrk="0" hangingPunct="0">
                <a:tabLst>
                  <a:tab pos="723900" algn="l"/>
                </a:tabLst>
                <a:defRPr sz="2000">
                  <a:solidFill>
                    <a:schemeClr val="tx1"/>
                  </a:solidFill>
                  <a:latin typeface="Arial" charset="0"/>
                </a:defRPr>
              </a:lvl2pPr>
              <a:lvl3pPr marL="1143000" indent="-228600" eaLnBrk="0" hangingPunct="0">
                <a:tabLst>
                  <a:tab pos="723900" algn="l"/>
                </a:tabLst>
                <a:defRPr sz="2000">
                  <a:solidFill>
                    <a:schemeClr val="tx1"/>
                  </a:solidFill>
                  <a:latin typeface="Arial" charset="0"/>
                </a:defRPr>
              </a:lvl3pPr>
              <a:lvl4pPr marL="1600200" indent="-228600" eaLnBrk="0" hangingPunct="0">
                <a:tabLst>
                  <a:tab pos="723900" algn="l"/>
                </a:tabLst>
                <a:defRPr sz="2000">
                  <a:solidFill>
                    <a:schemeClr val="tx1"/>
                  </a:solidFill>
                  <a:latin typeface="Arial" charset="0"/>
                </a:defRPr>
              </a:lvl4pPr>
              <a:lvl5pPr marL="2057400" indent="-228600" eaLnBrk="0" hangingPunct="0">
                <a:tabLst>
                  <a:tab pos="7239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Lst>
                <a:defRPr sz="2000">
                  <a:solidFill>
                    <a:schemeClr val="tx1"/>
                  </a:solidFill>
                  <a:latin typeface="Arial" charset="0"/>
                </a:defRPr>
              </a:lvl9pPr>
            </a:lstStyle>
            <a:p>
              <a:pPr eaLnBrk="1" hangingPunct="1"/>
              <a:r>
                <a:rPr lang="en-US" sz="1050" dirty="0" err="1">
                  <a:solidFill>
                    <a:srgbClr val="000000"/>
                  </a:solidFill>
                  <a:latin typeface="Times New Roman" pitchFamily="18" charset="0"/>
                </a:rPr>
                <a:t>Tjänsteadresserings</a:t>
              </a:r>
              <a:r>
                <a:rPr lang="sv-SE" sz="1050" dirty="0">
                  <a:solidFill>
                    <a:srgbClr val="000000"/>
                  </a:solidFill>
                  <a:latin typeface="Times New Roman" pitchFamily="18" charset="0"/>
                </a:rPr>
                <a:t>katalog</a:t>
              </a:r>
            </a:p>
          </p:txBody>
        </p:sp>
        <p:sp>
          <p:nvSpPr>
            <p:cNvPr id="1061" name="Line 75"/>
            <p:cNvSpPr>
              <a:spLocks noChangeShapeType="1"/>
            </p:cNvSpPr>
            <p:nvPr/>
          </p:nvSpPr>
          <p:spPr bwMode="auto">
            <a:xfrm flipV="1">
              <a:off x="3456" y="1391"/>
              <a:ext cx="1" cy="291"/>
            </a:xfrm>
            <a:prstGeom prst="line">
              <a:avLst/>
            </a:prstGeom>
            <a:noFill/>
            <a:ln w="12600">
              <a:solidFill>
                <a:srgbClr val="8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062" name="Text Box 76"/>
            <p:cNvSpPr txBox="1">
              <a:spLocks noChangeArrowheads="1"/>
            </p:cNvSpPr>
            <p:nvPr/>
          </p:nvSpPr>
          <p:spPr bwMode="auto">
            <a:xfrm>
              <a:off x="3447" y="1488"/>
              <a:ext cx="25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825">
                  <a:solidFill>
                    <a:srgbClr val="000000"/>
                  </a:solidFill>
                  <a:latin typeface="Times New Roman" pitchFamily="18" charset="0"/>
                </a:rPr>
                <a:t>HTTP</a:t>
              </a:r>
            </a:p>
          </p:txBody>
        </p:sp>
        <p:grpSp>
          <p:nvGrpSpPr>
            <p:cNvPr id="1063" name="Group 77"/>
            <p:cNvGrpSpPr>
              <a:grpSpLocks/>
            </p:cNvGrpSpPr>
            <p:nvPr/>
          </p:nvGrpSpPr>
          <p:grpSpPr bwMode="auto">
            <a:xfrm>
              <a:off x="3983" y="864"/>
              <a:ext cx="146" cy="97"/>
              <a:chOff x="3983" y="864"/>
              <a:chExt cx="146" cy="97"/>
            </a:xfrm>
          </p:grpSpPr>
          <p:sp>
            <p:nvSpPr>
              <p:cNvPr id="1064" name="Line 78"/>
              <p:cNvSpPr>
                <a:spLocks noChangeShapeType="1"/>
              </p:cNvSpPr>
              <p:nvPr/>
            </p:nvSpPr>
            <p:spPr bwMode="auto">
              <a:xfrm flipH="1">
                <a:off x="3983" y="912"/>
                <a:ext cx="107"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065" name="AutoShape 79"/>
              <p:cNvSpPr>
                <a:spLocks noChangeArrowheads="1"/>
              </p:cNvSpPr>
              <p:nvPr/>
            </p:nvSpPr>
            <p:spPr bwMode="auto">
              <a:xfrm flipH="1">
                <a:off x="4087" y="864"/>
                <a:ext cx="41"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sp>
            <p:nvSpPr>
              <p:cNvPr id="1066" name="AutoShape 80"/>
              <p:cNvSpPr>
                <a:spLocks noChangeArrowheads="1"/>
              </p:cNvSpPr>
              <p:nvPr/>
            </p:nvSpPr>
            <p:spPr bwMode="auto">
              <a:xfrm rot="10800000">
                <a:off x="4088" y="913"/>
                <a:ext cx="41"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grpSp>
      </p:grpSp>
      <p:grpSp>
        <p:nvGrpSpPr>
          <p:cNvPr id="6" name="Group 5"/>
          <p:cNvGrpSpPr/>
          <p:nvPr/>
        </p:nvGrpSpPr>
        <p:grpSpPr>
          <a:xfrm>
            <a:off x="1669600" y="4601364"/>
            <a:ext cx="2060850" cy="386052"/>
            <a:chOff x="1798638" y="4168326"/>
            <a:chExt cx="2060850" cy="514736"/>
          </a:xfrm>
        </p:grpSpPr>
        <p:sp>
          <p:nvSpPr>
            <p:cNvPr id="2" name="Flowchart: Multidocument 1"/>
            <p:cNvSpPr/>
            <p:nvPr/>
          </p:nvSpPr>
          <p:spPr bwMode="auto">
            <a:xfrm>
              <a:off x="1798638" y="4168326"/>
              <a:ext cx="1869732" cy="484188"/>
            </a:xfrm>
            <a:prstGeom prst="flowChartMultidocument">
              <a:avLst/>
            </a:prstGeom>
            <a:noFill/>
            <a:ln w="19050">
              <a:solidFill>
                <a:schemeClr val="accent2">
                  <a:lumMod val="75000"/>
                </a:schemeClr>
              </a:solidFill>
            </a:ln>
            <a:effectLst/>
            <a:extLst/>
          </p:spPr>
          <p:txBody>
            <a:bodyPr vert="horz" wrap="square" lIns="67500" tIns="35100" rIns="67500" bIns="35100" numCol="1" rtlCol="0" anchor="t" anchorCtr="0" compatLnSpc="1">
              <a:prstTxWarp prst="textNoShape">
                <a:avLst/>
              </a:prstTxWarp>
              <a:spAutoFit/>
            </a:bodyPr>
            <a:lstStyle/>
            <a:p>
              <a:pPr defTabSz="717947"/>
              <a:endParaRPr lang="sv-SE" sz="1425"/>
            </a:p>
          </p:txBody>
        </p:sp>
        <p:sp>
          <p:nvSpPr>
            <p:cNvPr id="5" name="TextBox 4"/>
            <p:cNvSpPr txBox="1"/>
            <p:nvPr/>
          </p:nvSpPr>
          <p:spPr>
            <a:xfrm>
              <a:off x="2077853" y="4267563"/>
              <a:ext cx="1781635" cy="415499"/>
            </a:xfrm>
            <a:prstGeom prst="rect">
              <a:avLst/>
            </a:prstGeom>
            <a:noFill/>
          </p:spPr>
          <p:txBody>
            <a:bodyPr wrap="square" rtlCol="0">
              <a:spAutoFit/>
            </a:bodyPr>
            <a:lstStyle/>
            <a:p>
              <a:r>
                <a:rPr lang="sv-SE" sz="1425" dirty="0">
                  <a:solidFill>
                    <a:schemeClr val="accent2"/>
                  </a:solidFill>
                </a:rPr>
                <a:t>Tjänstekontrakt</a:t>
              </a:r>
            </a:p>
          </p:txBody>
        </p:sp>
      </p:grpSp>
      <p:cxnSp>
        <p:nvCxnSpPr>
          <p:cNvPr id="8" name="Straight Arrow Connector 7"/>
          <p:cNvCxnSpPr>
            <a:stCxn id="2" idx="0"/>
          </p:cNvCxnSpPr>
          <p:nvPr/>
        </p:nvCxnSpPr>
        <p:spPr bwMode="auto">
          <a:xfrm flipH="1" flipV="1">
            <a:off x="2698753" y="3441505"/>
            <a:ext cx="34344" cy="1159859"/>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Straight Arrow Connector 90"/>
          <p:cNvCxnSpPr>
            <a:stCxn id="2" idx="0"/>
            <a:endCxn id="1055" idx="2"/>
          </p:cNvCxnSpPr>
          <p:nvPr/>
        </p:nvCxnSpPr>
        <p:spPr bwMode="auto">
          <a:xfrm flipH="1" flipV="1">
            <a:off x="748715" y="3334496"/>
            <a:ext cx="1984382" cy="1266868"/>
          </a:xfrm>
          <a:prstGeom prst="straightConnector1">
            <a:avLst/>
          </a:prstGeom>
          <a:noFill/>
          <a:ln w="9525" cap="flat" cmpd="sng" algn="ctr">
            <a:solidFill>
              <a:schemeClr val="tx1"/>
            </a:solidFill>
            <a:prstDash val="dash"/>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Straight Arrow Connector 94"/>
          <p:cNvCxnSpPr>
            <a:stCxn id="2" idx="0"/>
            <a:endCxn id="1048" idx="1"/>
          </p:cNvCxnSpPr>
          <p:nvPr/>
        </p:nvCxnSpPr>
        <p:spPr bwMode="auto">
          <a:xfrm flipV="1">
            <a:off x="2733097" y="3196954"/>
            <a:ext cx="4997133" cy="1404410"/>
          </a:xfrm>
          <a:prstGeom prst="straightConnector1">
            <a:avLst/>
          </a:prstGeom>
          <a:noFill/>
          <a:ln w="9525" cap="flat" cmpd="sng" algn="ctr">
            <a:solidFill>
              <a:schemeClr val="tx1"/>
            </a:solidFill>
            <a:prstDash val="dash"/>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 name="Rubrik 1"/>
          <p:cNvSpPr>
            <a:spLocks noGrp="1"/>
          </p:cNvSpPr>
          <p:nvPr>
            <p:ph type="title"/>
          </p:nvPr>
        </p:nvSpPr>
        <p:spPr>
          <a:xfrm>
            <a:off x="518879" y="0"/>
            <a:ext cx="8201162" cy="519113"/>
          </a:xfrm>
        </p:spPr>
        <p:txBody>
          <a:bodyPr>
            <a:normAutofit fontScale="90000"/>
          </a:bodyPr>
          <a:lstStyle/>
          <a:p>
            <a:pPr algn="ctr" eaLnBrk="1" hangingPunct="1"/>
            <a:r>
              <a:rPr lang="sv-SE" dirty="0" smtClean="0"/>
              <a:t>Virtuella tjänster</a:t>
            </a:r>
          </a:p>
        </p:txBody>
      </p:sp>
    </p:spTree>
    <p:extLst>
      <p:ext uri="{BB962C8B-B14F-4D97-AF65-F5344CB8AC3E}">
        <p14:creationId xmlns:p14="http://schemas.microsoft.com/office/powerpoint/2010/main" val="4157601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74" y="2807517"/>
            <a:ext cx="995815" cy="206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858341"/>
            <a:ext cx="1211328" cy="174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 name="Rubrik 1"/>
          <p:cNvSpPr>
            <a:spLocks noGrp="1"/>
          </p:cNvSpPr>
          <p:nvPr>
            <p:ph type="title"/>
          </p:nvPr>
        </p:nvSpPr>
        <p:spPr>
          <a:xfrm>
            <a:off x="1192970" y="-1370"/>
            <a:ext cx="6770507" cy="554331"/>
          </a:xfrm>
        </p:spPr>
        <p:txBody>
          <a:bodyPr/>
          <a:lstStyle/>
          <a:p>
            <a:pPr algn="ctr" eaLnBrk="1" hangingPunct="1"/>
            <a:r>
              <a:rPr lang="sv-SE" dirty="0" smtClean="0"/>
              <a:t>Utmaning</a:t>
            </a:r>
          </a:p>
        </p:txBody>
      </p:sp>
      <p:grpSp>
        <p:nvGrpSpPr>
          <p:cNvPr id="5" name="Group 4"/>
          <p:cNvGrpSpPr/>
          <p:nvPr/>
        </p:nvGrpSpPr>
        <p:grpSpPr>
          <a:xfrm>
            <a:off x="2525996" y="2769022"/>
            <a:ext cx="2862318" cy="2754306"/>
            <a:chOff x="1114804" y="1946260"/>
            <a:chExt cx="3816424" cy="3672408"/>
          </a:xfrm>
        </p:grpSpPr>
        <p:sp>
          <p:nvSpPr>
            <p:cNvPr id="6" name="Rektangel 4"/>
            <p:cNvSpPr/>
            <p:nvPr/>
          </p:nvSpPr>
          <p:spPr>
            <a:xfrm>
              <a:off x="4211228" y="3419064"/>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25"/>
            </a:p>
          </p:txBody>
        </p:sp>
        <p:sp>
          <p:nvSpPr>
            <p:cNvPr id="7" name="Rektangel 8"/>
            <p:cNvSpPr/>
            <p:nvPr/>
          </p:nvSpPr>
          <p:spPr>
            <a:xfrm>
              <a:off x="1114804" y="3418984"/>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25"/>
            </a:p>
          </p:txBody>
        </p:sp>
        <p:sp>
          <p:nvSpPr>
            <p:cNvPr id="8" name="Rektangel 9"/>
            <p:cNvSpPr/>
            <p:nvPr/>
          </p:nvSpPr>
          <p:spPr>
            <a:xfrm>
              <a:off x="2674637" y="1946260"/>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25"/>
            </a:p>
          </p:txBody>
        </p:sp>
        <p:sp>
          <p:nvSpPr>
            <p:cNvPr id="9" name="Rektangel 10"/>
            <p:cNvSpPr/>
            <p:nvPr/>
          </p:nvSpPr>
          <p:spPr>
            <a:xfrm>
              <a:off x="2674557" y="4898668"/>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25"/>
            </a:p>
          </p:txBody>
        </p:sp>
        <p:sp>
          <p:nvSpPr>
            <p:cNvPr id="10" name="Rektangel 11"/>
            <p:cNvSpPr/>
            <p:nvPr/>
          </p:nvSpPr>
          <p:spPr>
            <a:xfrm>
              <a:off x="1618860" y="4466540"/>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25"/>
            </a:p>
          </p:txBody>
        </p:sp>
        <p:sp>
          <p:nvSpPr>
            <p:cNvPr id="11" name="Rektangel 12"/>
            <p:cNvSpPr/>
            <p:nvPr/>
          </p:nvSpPr>
          <p:spPr>
            <a:xfrm>
              <a:off x="3707172" y="2378388"/>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25"/>
            </a:p>
          </p:txBody>
        </p:sp>
        <p:sp>
          <p:nvSpPr>
            <p:cNvPr id="12" name="Rektangel 14"/>
            <p:cNvSpPr/>
            <p:nvPr/>
          </p:nvSpPr>
          <p:spPr>
            <a:xfrm>
              <a:off x="1618860" y="2378308"/>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25"/>
            </a:p>
          </p:txBody>
        </p:sp>
        <p:cxnSp>
          <p:nvCxnSpPr>
            <p:cNvPr id="13" name="Rak 25"/>
            <p:cNvCxnSpPr>
              <a:stCxn id="12" idx="2"/>
              <a:endCxn id="6" idx="1"/>
            </p:cNvCxnSpPr>
            <p:nvPr/>
          </p:nvCxnSpPr>
          <p:spPr>
            <a:xfrm>
              <a:off x="1978860" y="3098308"/>
              <a:ext cx="2232368" cy="6807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Rak 26"/>
            <p:cNvCxnSpPr>
              <a:stCxn id="12" idx="2"/>
              <a:endCxn id="51" idx="0"/>
            </p:cNvCxnSpPr>
            <p:nvPr/>
          </p:nvCxnSpPr>
          <p:spPr>
            <a:xfrm>
              <a:off x="1978860" y="3098308"/>
              <a:ext cx="2088232" cy="1368312"/>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Rak 29"/>
            <p:cNvCxnSpPr>
              <a:stCxn id="12" idx="2"/>
              <a:endCxn id="9" idx="0"/>
            </p:cNvCxnSpPr>
            <p:nvPr/>
          </p:nvCxnSpPr>
          <p:spPr>
            <a:xfrm>
              <a:off x="1978860" y="3098308"/>
              <a:ext cx="1055697" cy="180036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Rak 32"/>
            <p:cNvCxnSpPr>
              <a:stCxn id="12" idx="2"/>
              <a:endCxn id="11" idx="2"/>
            </p:cNvCxnSpPr>
            <p:nvPr/>
          </p:nvCxnSpPr>
          <p:spPr>
            <a:xfrm>
              <a:off x="1978860" y="3098308"/>
              <a:ext cx="2088312" cy="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Rak 35"/>
            <p:cNvCxnSpPr>
              <a:stCxn id="12" idx="2"/>
              <a:endCxn id="8" idx="2"/>
            </p:cNvCxnSpPr>
            <p:nvPr/>
          </p:nvCxnSpPr>
          <p:spPr>
            <a:xfrm flipV="1">
              <a:off x="1978860" y="2666260"/>
              <a:ext cx="1055777" cy="43204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Rak 38"/>
            <p:cNvCxnSpPr>
              <a:stCxn id="12" idx="2"/>
              <a:endCxn id="7" idx="3"/>
            </p:cNvCxnSpPr>
            <p:nvPr/>
          </p:nvCxnSpPr>
          <p:spPr>
            <a:xfrm flipH="1">
              <a:off x="1834804" y="3098308"/>
              <a:ext cx="144056" cy="680676"/>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Rak 41"/>
            <p:cNvCxnSpPr>
              <a:stCxn id="12" idx="2"/>
              <a:endCxn id="10" idx="0"/>
            </p:cNvCxnSpPr>
            <p:nvPr/>
          </p:nvCxnSpPr>
          <p:spPr>
            <a:xfrm>
              <a:off x="1978860" y="3098308"/>
              <a:ext cx="0" cy="136823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Rak 44"/>
            <p:cNvCxnSpPr>
              <a:stCxn id="7" idx="3"/>
              <a:endCxn id="8" idx="2"/>
            </p:cNvCxnSpPr>
            <p:nvPr/>
          </p:nvCxnSpPr>
          <p:spPr>
            <a:xfrm flipV="1">
              <a:off x="1834804" y="2666260"/>
              <a:ext cx="1199833" cy="1112724"/>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Rak 47"/>
            <p:cNvCxnSpPr>
              <a:stCxn id="10" idx="0"/>
              <a:endCxn id="8" idx="2"/>
            </p:cNvCxnSpPr>
            <p:nvPr/>
          </p:nvCxnSpPr>
          <p:spPr>
            <a:xfrm flipV="1">
              <a:off x="1978860" y="2666260"/>
              <a:ext cx="1055777" cy="180028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Rak 50"/>
            <p:cNvCxnSpPr>
              <a:stCxn id="7" idx="3"/>
              <a:endCxn id="11" idx="2"/>
            </p:cNvCxnSpPr>
            <p:nvPr/>
          </p:nvCxnSpPr>
          <p:spPr>
            <a:xfrm flipV="1">
              <a:off x="1834804" y="3098388"/>
              <a:ext cx="2232368" cy="68059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Rak 53"/>
            <p:cNvCxnSpPr>
              <a:stCxn id="7" idx="3"/>
              <a:endCxn id="6" idx="1"/>
            </p:cNvCxnSpPr>
            <p:nvPr/>
          </p:nvCxnSpPr>
          <p:spPr>
            <a:xfrm>
              <a:off x="1834804" y="3778984"/>
              <a:ext cx="2376424" cy="8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Rak 56"/>
            <p:cNvCxnSpPr>
              <a:stCxn id="7" idx="3"/>
              <a:endCxn id="51" idx="0"/>
            </p:cNvCxnSpPr>
            <p:nvPr/>
          </p:nvCxnSpPr>
          <p:spPr>
            <a:xfrm>
              <a:off x="1834804" y="3778984"/>
              <a:ext cx="2232288" cy="687636"/>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Rak 59"/>
            <p:cNvCxnSpPr>
              <a:stCxn id="7" idx="3"/>
              <a:endCxn id="9" idx="0"/>
            </p:cNvCxnSpPr>
            <p:nvPr/>
          </p:nvCxnSpPr>
          <p:spPr>
            <a:xfrm>
              <a:off x="1834804" y="3778984"/>
              <a:ext cx="1199753" cy="1119684"/>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Rak 62"/>
            <p:cNvCxnSpPr>
              <a:stCxn id="10" idx="0"/>
              <a:endCxn id="11" idx="2"/>
            </p:cNvCxnSpPr>
            <p:nvPr/>
          </p:nvCxnSpPr>
          <p:spPr>
            <a:xfrm flipV="1">
              <a:off x="1978860" y="3098388"/>
              <a:ext cx="2088312" cy="1368152"/>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Rak 65"/>
            <p:cNvCxnSpPr>
              <a:stCxn id="10" idx="0"/>
              <a:endCxn id="6" idx="1"/>
            </p:cNvCxnSpPr>
            <p:nvPr/>
          </p:nvCxnSpPr>
          <p:spPr>
            <a:xfrm flipV="1">
              <a:off x="1978860" y="3779064"/>
              <a:ext cx="2232368" cy="687476"/>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Rak 68"/>
            <p:cNvCxnSpPr>
              <a:stCxn id="10" idx="0"/>
              <a:endCxn id="51" idx="0"/>
            </p:cNvCxnSpPr>
            <p:nvPr/>
          </p:nvCxnSpPr>
          <p:spPr>
            <a:xfrm>
              <a:off x="1978860" y="4466540"/>
              <a:ext cx="2088232" cy="8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Rak 71"/>
            <p:cNvCxnSpPr>
              <a:stCxn id="10" idx="0"/>
              <a:endCxn id="9" idx="0"/>
            </p:cNvCxnSpPr>
            <p:nvPr/>
          </p:nvCxnSpPr>
          <p:spPr>
            <a:xfrm>
              <a:off x="1978860" y="4466540"/>
              <a:ext cx="1055697" cy="43212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Rak 74"/>
            <p:cNvCxnSpPr>
              <a:stCxn id="8" idx="2"/>
              <a:endCxn id="11" idx="2"/>
            </p:cNvCxnSpPr>
            <p:nvPr/>
          </p:nvCxnSpPr>
          <p:spPr>
            <a:xfrm>
              <a:off x="3034637" y="2666260"/>
              <a:ext cx="1032535" cy="43212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Rak 81"/>
            <p:cNvCxnSpPr>
              <a:stCxn id="8" idx="2"/>
              <a:endCxn id="6" idx="1"/>
            </p:cNvCxnSpPr>
            <p:nvPr/>
          </p:nvCxnSpPr>
          <p:spPr>
            <a:xfrm>
              <a:off x="3034637" y="2666260"/>
              <a:ext cx="1176591" cy="1112804"/>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Rak 85"/>
            <p:cNvCxnSpPr>
              <a:stCxn id="8" idx="2"/>
              <a:endCxn id="51" idx="0"/>
            </p:cNvCxnSpPr>
            <p:nvPr/>
          </p:nvCxnSpPr>
          <p:spPr>
            <a:xfrm>
              <a:off x="3034637" y="2666260"/>
              <a:ext cx="1032455" cy="180036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Rak 88"/>
            <p:cNvCxnSpPr>
              <a:stCxn id="8" idx="2"/>
              <a:endCxn id="9" idx="0"/>
            </p:cNvCxnSpPr>
            <p:nvPr/>
          </p:nvCxnSpPr>
          <p:spPr>
            <a:xfrm flipH="1">
              <a:off x="3034557" y="2666260"/>
              <a:ext cx="80" cy="223240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Rak 91"/>
            <p:cNvCxnSpPr>
              <a:stCxn id="9" idx="0"/>
              <a:endCxn id="51" idx="0"/>
            </p:cNvCxnSpPr>
            <p:nvPr/>
          </p:nvCxnSpPr>
          <p:spPr>
            <a:xfrm flipV="1">
              <a:off x="3034557" y="4466620"/>
              <a:ext cx="1032535" cy="43204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Rak 94"/>
            <p:cNvCxnSpPr>
              <a:stCxn id="6" idx="1"/>
              <a:endCxn id="11" idx="2"/>
            </p:cNvCxnSpPr>
            <p:nvPr/>
          </p:nvCxnSpPr>
          <p:spPr>
            <a:xfrm flipH="1" flipV="1">
              <a:off x="4067172" y="3098388"/>
              <a:ext cx="144056" cy="680676"/>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Rak 98"/>
            <p:cNvCxnSpPr>
              <a:stCxn id="51" idx="0"/>
              <a:endCxn id="11" idx="2"/>
            </p:cNvCxnSpPr>
            <p:nvPr/>
          </p:nvCxnSpPr>
          <p:spPr>
            <a:xfrm flipV="1">
              <a:off x="4067092" y="3098388"/>
              <a:ext cx="80" cy="1368232"/>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Rak 101"/>
            <p:cNvCxnSpPr>
              <a:stCxn id="51" idx="0"/>
              <a:endCxn id="6" idx="1"/>
            </p:cNvCxnSpPr>
            <p:nvPr/>
          </p:nvCxnSpPr>
          <p:spPr>
            <a:xfrm flipV="1">
              <a:off x="4067092" y="3779064"/>
              <a:ext cx="144136" cy="687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Rak 105"/>
            <p:cNvCxnSpPr>
              <a:stCxn id="7" idx="3"/>
              <a:endCxn id="10" idx="0"/>
            </p:cNvCxnSpPr>
            <p:nvPr/>
          </p:nvCxnSpPr>
          <p:spPr>
            <a:xfrm>
              <a:off x="1834804" y="3778984"/>
              <a:ext cx="144056" cy="687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Rak 108"/>
            <p:cNvCxnSpPr>
              <a:stCxn id="9" idx="0"/>
              <a:endCxn id="6" idx="1"/>
            </p:cNvCxnSpPr>
            <p:nvPr/>
          </p:nvCxnSpPr>
          <p:spPr>
            <a:xfrm flipV="1">
              <a:off x="3034557" y="3779064"/>
              <a:ext cx="1176671" cy="1119604"/>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Rak 111"/>
            <p:cNvCxnSpPr>
              <a:stCxn id="9" idx="0"/>
              <a:endCxn id="11" idx="2"/>
            </p:cNvCxnSpPr>
            <p:nvPr/>
          </p:nvCxnSpPr>
          <p:spPr>
            <a:xfrm flipV="1">
              <a:off x="3034557" y="3098388"/>
              <a:ext cx="1032615" cy="1800280"/>
            </a:xfrm>
            <a:prstGeom prst="line">
              <a:avLst/>
            </a:prstGeom>
          </p:spPr>
          <p:style>
            <a:lnRef idx="2">
              <a:schemeClr val="accent1"/>
            </a:lnRef>
            <a:fillRef idx="0">
              <a:schemeClr val="accent1"/>
            </a:fillRef>
            <a:effectRef idx="1">
              <a:schemeClr val="accent1"/>
            </a:effectRef>
            <a:fontRef idx="minor">
              <a:schemeClr val="tx1"/>
            </a:fontRef>
          </p:style>
        </p:cxnSp>
        <p:grpSp>
          <p:nvGrpSpPr>
            <p:cNvPr id="43" name="Group 42"/>
            <p:cNvGrpSpPr/>
            <p:nvPr/>
          </p:nvGrpSpPr>
          <p:grpSpPr>
            <a:xfrm>
              <a:off x="3707092" y="4466620"/>
              <a:ext cx="720000" cy="720000"/>
              <a:chOff x="3707092" y="4466620"/>
              <a:chExt cx="720000" cy="720000"/>
            </a:xfrm>
          </p:grpSpPr>
          <p:sp>
            <p:nvSpPr>
              <p:cNvPr id="51" name="Rektangel 13"/>
              <p:cNvSpPr/>
              <p:nvPr/>
            </p:nvSpPr>
            <p:spPr>
              <a:xfrm>
                <a:off x="3707092" y="4466620"/>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25"/>
              </a:p>
            </p:txBody>
          </p:sp>
          <p:pic>
            <p:nvPicPr>
              <p:cNvPr id="52" name="Bildobjekt 66"/>
              <p:cNvPicPr>
                <a:picLocks noChangeAspect="1"/>
              </p:cNvPicPr>
              <p:nvPr/>
            </p:nvPicPr>
            <p:blipFill>
              <a:blip r:embed="rId5"/>
              <a:stretch>
                <a:fillRect/>
              </a:stretch>
            </p:blipFill>
            <p:spPr>
              <a:xfrm>
                <a:off x="3851108" y="4610556"/>
                <a:ext cx="449615" cy="513089"/>
              </a:xfrm>
              <a:prstGeom prst="rect">
                <a:avLst/>
              </a:prstGeom>
            </p:spPr>
          </p:pic>
        </p:grpSp>
        <p:pic>
          <p:nvPicPr>
            <p:cNvPr id="44" name="Bildobjekt 69"/>
            <p:cNvPicPr>
              <a:picLocks noChangeAspect="1"/>
            </p:cNvPicPr>
            <p:nvPr/>
          </p:nvPicPr>
          <p:blipFill>
            <a:blip r:embed="rId5"/>
            <a:stretch>
              <a:fillRect/>
            </a:stretch>
          </p:blipFill>
          <p:spPr>
            <a:xfrm>
              <a:off x="4355164" y="3530436"/>
              <a:ext cx="449615" cy="513089"/>
            </a:xfrm>
            <a:prstGeom prst="rect">
              <a:avLst/>
            </a:prstGeom>
          </p:spPr>
        </p:pic>
        <p:pic>
          <p:nvPicPr>
            <p:cNvPr id="45" name="Bildobjekt 70"/>
            <p:cNvPicPr>
              <a:picLocks noChangeAspect="1"/>
            </p:cNvPicPr>
            <p:nvPr/>
          </p:nvPicPr>
          <p:blipFill>
            <a:blip r:embed="rId5"/>
            <a:stretch>
              <a:fillRect/>
            </a:stretch>
          </p:blipFill>
          <p:spPr>
            <a:xfrm>
              <a:off x="3851108" y="2522324"/>
              <a:ext cx="449615" cy="513089"/>
            </a:xfrm>
            <a:prstGeom prst="rect">
              <a:avLst/>
            </a:prstGeom>
          </p:spPr>
        </p:pic>
        <p:pic>
          <p:nvPicPr>
            <p:cNvPr id="46" name="Bildobjekt 73"/>
            <p:cNvPicPr>
              <a:picLocks noChangeAspect="1"/>
            </p:cNvPicPr>
            <p:nvPr/>
          </p:nvPicPr>
          <p:blipFill>
            <a:blip r:embed="rId5"/>
            <a:stretch>
              <a:fillRect/>
            </a:stretch>
          </p:blipFill>
          <p:spPr>
            <a:xfrm>
              <a:off x="2809147" y="2090276"/>
              <a:ext cx="449615" cy="513089"/>
            </a:xfrm>
            <a:prstGeom prst="rect">
              <a:avLst/>
            </a:prstGeom>
          </p:spPr>
        </p:pic>
        <p:pic>
          <p:nvPicPr>
            <p:cNvPr id="47" name="Bildobjekt 75"/>
            <p:cNvPicPr>
              <a:picLocks noChangeAspect="1"/>
            </p:cNvPicPr>
            <p:nvPr/>
          </p:nvPicPr>
          <p:blipFill>
            <a:blip r:embed="rId5"/>
            <a:stretch>
              <a:fillRect/>
            </a:stretch>
          </p:blipFill>
          <p:spPr>
            <a:xfrm>
              <a:off x="1762876" y="2522324"/>
              <a:ext cx="449615" cy="513089"/>
            </a:xfrm>
            <a:prstGeom prst="rect">
              <a:avLst/>
            </a:prstGeom>
          </p:spPr>
        </p:pic>
        <p:pic>
          <p:nvPicPr>
            <p:cNvPr id="48" name="Bildobjekt 76"/>
            <p:cNvPicPr>
              <a:picLocks noChangeAspect="1"/>
            </p:cNvPicPr>
            <p:nvPr/>
          </p:nvPicPr>
          <p:blipFill>
            <a:blip r:embed="rId5"/>
            <a:stretch>
              <a:fillRect/>
            </a:stretch>
          </p:blipFill>
          <p:spPr>
            <a:xfrm>
              <a:off x="1258820" y="3530436"/>
              <a:ext cx="449615" cy="513089"/>
            </a:xfrm>
            <a:prstGeom prst="rect">
              <a:avLst/>
            </a:prstGeom>
          </p:spPr>
        </p:pic>
        <p:pic>
          <p:nvPicPr>
            <p:cNvPr id="49" name="Bildobjekt 77"/>
            <p:cNvPicPr>
              <a:picLocks noChangeAspect="1"/>
            </p:cNvPicPr>
            <p:nvPr/>
          </p:nvPicPr>
          <p:blipFill>
            <a:blip r:embed="rId5"/>
            <a:stretch>
              <a:fillRect/>
            </a:stretch>
          </p:blipFill>
          <p:spPr>
            <a:xfrm>
              <a:off x="1762876" y="4601523"/>
              <a:ext cx="449615" cy="513089"/>
            </a:xfrm>
            <a:prstGeom prst="rect">
              <a:avLst/>
            </a:prstGeom>
          </p:spPr>
        </p:pic>
        <p:pic>
          <p:nvPicPr>
            <p:cNvPr id="50" name="Bildobjekt 78"/>
            <p:cNvPicPr>
              <a:picLocks noChangeAspect="1"/>
            </p:cNvPicPr>
            <p:nvPr/>
          </p:nvPicPr>
          <p:blipFill>
            <a:blip r:embed="rId5"/>
            <a:stretch>
              <a:fillRect/>
            </a:stretch>
          </p:blipFill>
          <p:spPr>
            <a:xfrm>
              <a:off x="2802291" y="5001899"/>
              <a:ext cx="449615" cy="513089"/>
            </a:xfrm>
            <a:prstGeom prst="rect">
              <a:avLst/>
            </a:prstGeom>
          </p:spPr>
        </p:pic>
      </p:grpSp>
      <p:sp>
        <p:nvSpPr>
          <p:cNvPr id="53" name="TextBox 52"/>
          <p:cNvSpPr txBox="1"/>
          <p:nvPr/>
        </p:nvSpPr>
        <p:spPr>
          <a:xfrm>
            <a:off x="5413639" y="1751726"/>
            <a:ext cx="3687580" cy="1061829"/>
          </a:xfrm>
          <a:prstGeom prst="rect">
            <a:avLst/>
          </a:prstGeom>
          <a:noFill/>
        </p:spPr>
        <p:txBody>
          <a:bodyPr wrap="square" rtlCol="0">
            <a:spAutoFit/>
          </a:bodyPr>
          <a:lstStyle/>
          <a:p>
            <a:pPr marL="214313" indent="-214313">
              <a:buFont typeface="Arial" panose="020B0604020202020204" pitchFamily="34" charset="0"/>
              <a:buChar char="•"/>
            </a:pPr>
            <a:r>
              <a:rPr lang="sv-SE" sz="2100" dirty="0" smtClean="0"/>
              <a:t>&gt; 30.000 </a:t>
            </a:r>
            <a:r>
              <a:rPr lang="sv-SE" sz="2100" dirty="0"/>
              <a:t>”streck”</a:t>
            </a:r>
          </a:p>
          <a:p>
            <a:pPr marL="214313" indent="-214313">
              <a:buFont typeface="Arial" panose="020B0604020202020204" pitchFamily="34" charset="0"/>
              <a:buChar char="•"/>
            </a:pPr>
            <a:r>
              <a:rPr lang="sv-SE" sz="2100" dirty="0" smtClean="0"/>
              <a:t>&gt; 300 </a:t>
            </a:r>
            <a:r>
              <a:rPr lang="sv-SE" sz="2100" dirty="0"/>
              <a:t>integrationstyper</a:t>
            </a:r>
          </a:p>
          <a:p>
            <a:pPr marL="214313" indent="-214313">
              <a:buFont typeface="Arial" panose="020B0604020202020204" pitchFamily="34" charset="0"/>
              <a:buChar char="•"/>
            </a:pPr>
            <a:r>
              <a:rPr lang="sv-SE" sz="2100" dirty="0" smtClean="0"/>
              <a:t>&gt; 1 </a:t>
            </a:r>
            <a:r>
              <a:rPr lang="sv-SE" sz="2100" dirty="0" err="1" smtClean="0"/>
              <a:t>milj</a:t>
            </a:r>
            <a:r>
              <a:rPr lang="sv-SE" sz="2100" dirty="0" smtClean="0"/>
              <a:t> </a:t>
            </a:r>
            <a:r>
              <a:rPr lang="sv-SE" sz="2100" dirty="0"/>
              <a:t>anrop per </a:t>
            </a:r>
            <a:r>
              <a:rPr lang="sv-SE" sz="2100" dirty="0" smtClean="0"/>
              <a:t>dygn</a:t>
            </a:r>
            <a:endParaRPr lang="sv-SE" sz="1425" dirty="0"/>
          </a:p>
        </p:txBody>
      </p:sp>
      <p:sp>
        <p:nvSpPr>
          <p:cNvPr id="54" name="Right Arrow 53"/>
          <p:cNvSpPr/>
          <p:nvPr/>
        </p:nvSpPr>
        <p:spPr>
          <a:xfrm>
            <a:off x="1893895" y="3486131"/>
            <a:ext cx="432048" cy="46208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25">
              <a:solidFill>
                <a:srgbClr val="FFFFFF"/>
              </a:solidFill>
            </a:endParaRPr>
          </a:p>
        </p:txBody>
      </p:sp>
      <p:sp>
        <p:nvSpPr>
          <p:cNvPr id="55" name="Right Arrow 54"/>
          <p:cNvSpPr/>
          <p:nvPr/>
        </p:nvSpPr>
        <p:spPr>
          <a:xfrm rot="2848026">
            <a:off x="2703408" y="2233843"/>
            <a:ext cx="398663" cy="36364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25">
              <a:solidFill>
                <a:srgbClr val="FFFFFF"/>
              </a:solidFill>
            </a:endParaRPr>
          </a:p>
        </p:txBody>
      </p:sp>
    </p:spTree>
    <p:extLst>
      <p:ext uri="{BB962C8B-B14F-4D97-AF65-F5344CB8AC3E}">
        <p14:creationId xmlns:p14="http://schemas.microsoft.com/office/powerpoint/2010/main" val="2734056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ubrik 1"/>
          <p:cNvSpPr>
            <a:spLocks noGrp="1"/>
          </p:cNvSpPr>
          <p:nvPr>
            <p:ph type="title"/>
          </p:nvPr>
        </p:nvSpPr>
        <p:spPr>
          <a:xfrm>
            <a:off x="511862" y="7011"/>
            <a:ext cx="8201162" cy="519113"/>
          </a:xfrm>
        </p:spPr>
        <p:txBody>
          <a:bodyPr>
            <a:normAutofit fontScale="90000"/>
          </a:bodyPr>
          <a:lstStyle/>
          <a:p>
            <a:pPr algn="ctr" eaLnBrk="1" hangingPunct="1"/>
            <a:r>
              <a:rPr lang="sv-SE" dirty="0" smtClean="0"/>
              <a:t>Funktionscertifikat (SITHS)</a:t>
            </a:r>
          </a:p>
        </p:txBody>
      </p:sp>
      <p:sp>
        <p:nvSpPr>
          <p:cNvPr id="4" name="Platshållare för bildnummer 3"/>
          <p:cNvSpPr>
            <a:spLocks noGrp="1"/>
          </p:cNvSpPr>
          <p:nvPr>
            <p:ph type="sldNum" sz="quarter" idx="4294967295"/>
          </p:nvPr>
        </p:nvSpPr>
        <p:spPr>
          <a:xfrm>
            <a:off x="323850" y="5535216"/>
            <a:ext cx="622300" cy="161925"/>
          </a:xfrm>
          <a:prstGeom prst="rect">
            <a:avLst/>
          </a:prstGeom>
        </p:spPr>
        <p:txBody>
          <a:bodyPr/>
          <a:lstStyle/>
          <a:p>
            <a:pPr>
              <a:defRPr/>
            </a:pPr>
            <a:fld id="{69DCE50A-89A9-40BF-BC91-EA9D1FD42AE9}" type="slidenum">
              <a:rPr lang="en-US" smtClean="0"/>
              <a:pPr>
                <a:defRPr/>
              </a:pPr>
              <a:t>30</a:t>
            </a:fld>
            <a:endParaRPr lang="en-US"/>
          </a:p>
        </p:txBody>
      </p:sp>
      <p:grpSp>
        <p:nvGrpSpPr>
          <p:cNvPr id="1031" name="Group 1"/>
          <p:cNvGrpSpPr>
            <a:grpSpLocks/>
          </p:cNvGrpSpPr>
          <p:nvPr/>
        </p:nvGrpSpPr>
        <p:grpSpPr bwMode="auto">
          <a:xfrm>
            <a:off x="8458" y="2400302"/>
            <a:ext cx="9135542" cy="3134914"/>
            <a:chOff x="56" y="240"/>
            <a:chExt cx="4990" cy="2161"/>
          </a:xfrm>
        </p:grpSpPr>
        <p:grpSp>
          <p:nvGrpSpPr>
            <p:cNvPr id="1037" name="Group 2"/>
            <p:cNvGrpSpPr>
              <a:grpSpLocks/>
            </p:cNvGrpSpPr>
            <p:nvPr/>
          </p:nvGrpSpPr>
          <p:grpSpPr bwMode="auto">
            <a:xfrm>
              <a:off x="4512" y="865"/>
              <a:ext cx="273" cy="87"/>
              <a:chOff x="4512" y="865"/>
              <a:chExt cx="273" cy="87"/>
            </a:xfrm>
          </p:grpSpPr>
          <p:sp>
            <p:nvSpPr>
              <p:cNvPr id="1111" name="Line 3"/>
              <p:cNvSpPr>
                <a:spLocks noChangeShapeType="1"/>
              </p:cNvSpPr>
              <p:nvPr/>
            </p:nvSpPr>
            <p:spPr bwMode="auto">
              <a:xfrm flipH="1">
                <a:off x="4597" y="906"/>
                <a:ext cx="188"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12" name="Oval 4"/>
              <p:cNvSpPr>
                <a:spLocks noChangeArrowheads="1"/>
              </p:cNvSpPr>
              <p:nvPr/>
            </p:nvSpPr>
            <p:spPr bwMode="auto">
              <a:xfrm rot="-5400000">
                <a:off x="4511" y="866"/>
                <a:ext cx="87" cy="86"/>
              </a:xfrm>
              <a:prstGeom prst="ellipse">
                <a:avLst/>
              </a:prstGeom>
              <a:solidFill>
                <a:srgbClr val="E9E8D0"/>
              </a:solidFill>
              <a:ln w="19080">
                <a:solidFill>
                  <a:srgbClr val="000000"/>
                </a:solidFill>
                <a:miter lim="800000"/>
                <a:headEnd/>
                <a:tailEnd/>
              </a:ln>
            </p:spPr>
            <p:txBody>
              <a:bodyPr wrap="none" anchor="ctr"/>
              <a:lstStyle/>
              <a:p>
                <a:endParaRPr lang="sv-SE" sz="1425"/>
              </a:p>
            </p:txBody>
          </p:sp>
        </p:grpSp>
        <p:sp>
          <p:nvSpPr>
            <p:cNvPr id="1038" name="AutoShape 5"/>
            <p:cNvSpPr>
              <a:spLocks noChangeArrowheads="1"/>
            </p:cNvSpPr>
            <p:nvPr/>
          </p:nvSpPr>
          <p:spPr bwMode="auto">
            <a:xfrm>
              <a:off x="1248" y="240"/>
              <a:ext cx="2806" cy="1248"/>
            </a:xfrm>
            <a:prstGeom prst="roundRect">
              <a:avLst>
                <a:gd name="adj" fmla="val 3940"/>
              </a:avLst>
            </a:prstGeom>
            <a:solidFill>
              <a:srgbClr val="E4F3F4">
                <a:alpha val="45882"/>
              </a:srgbClr>
            </a:solidFill>
            <a:ln w="25560">
              <a:solidFill>
                <a:srgbClr val="000000"/>
              </a:solidFill>
              <a:miter lim="800000"/>
              <a:headEnd/>
              <a:tailEnd/>
            </a:ln>
          </p:spPr>
          <p:txBody>
            <a:bodyPr wrap="none" anchor="ctr"/>
            <a:lstStyle/>
            <a:p>
              <a:endParaRPr lang="sv-SE" sz="1425"/>
            </a:p>
          </p:txBody>
        </p:sp>
        <p:grpSp>
          <p:nvGrpSpPr>
            <p:cNvPr id="1039" name="Group 6"/>
            <p:cNvGrpSpPr>
              <a:grpSpLocks/>
            </p:cNvGrpSpPr>
            <p:nvPr/>
          </p:nvGrpSpPr>
          <p:grpSpPr bwMode="auto">
            <a:xfrm>
              <a:off x="2736" y="865"/>
              <a:ext cx="273" cy="87"/>
              <a:chOff x="2736" y="865"/>
              <a:chExt cx="273" cy="87"/>
            </a:xfrm>
          </p:grpSpPr>
          <p:sp>
            <p:nvSpPr>
              <p:cNvPr id="1109" name="Line 7"/>
              <p:cNvSpPr>
                <a:spLocks noChangeShapeType="1"/>
              </p:cNvSpPr>
              <p:nvPr/>
            </p:nvSpPr>
            <p:spPr bwMode="auto">
              <a:xfrm flipH="1">
                <a:off x="2821" y="906"/>
                <a:ext cx="188"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10" name="Oval 8"/>
              <p:cNvSpPr>
                <a:spLocks noChangeArrowheads="1"/>
              </p:cNvSpPr>
              <p:nvPr/>
            </p:nvSpPr>
            <p:spPr bwMode="auto">
              <a:xfrm rot="-5400000">
                <a:off x="2735" y="866"/>
                <a:ext cx="87" cy="86"/>
              </a:xfrm>
              <a:prstGeom prst="ellipse">
                <a:avLst/>
              </a:prstGeom>
              <a:solidFill>
                <a:srgbClr val="E9E8D0"/>
              </a:solidFill>
              <a:ln w="19080">
                <a:solidFill>
                  <a:srgbClr val="000000"/>
                </a:solidFill>
                <a:miter lim="800000"/>
                <a:headEnd/>
                <a:tailEnd/>
              </a:ln>
            </p:spPr>
            <p:txBody>
              <a:bodyPr wrap="none" anchor="ctr"/>
              <a:lstStyle/>
              <a:p>
                <a:endParaRPr lang="sv-SE" sz="1425"/>
              </a:p>
            </p:txBody>
          </p:sp>
        </p:grpSp>
        <p:grpSp>
          <p:nvGrpSpPr>
            <p:cNvPr id="1040" name="Group 9"/>
            <p:cNvGrpSpPr>
              <a:grpSpLocks/>
            </p:cNvGrpSpPr>
            <p:nvPr/>
          </p:nvGrpSpPr>
          <p:grpSpPr bwMode="auto">
            <a:xfrm>
              <a:off x="1104" y="865"/>
              <a:ext cx="273" cy="87"/>
              <a:chOff x="1104" y="865"/>
              <a:chExt cx="273" cy="87"/>
            </a:xfrm>
          </p:grpSpPr>
          <p:sp>
            <p:nvSpPr>
              <p:cNvPr id="1107" name="Line 10"/>
              <p:cNvSpPr>
                <a:spLocks noChangeShapeType="1"/>
              </p:cNvSpPr>
              <p:nvPr/>
            </p:nvSpPr>
            <p:spPr bwMode="auto">
              <a:xfrm flipH="1">
                <a:off x="1189" y="906"/>
                <a:ext cx="188"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08" name="Oval 11"/>
              <p:cNvSpPr>
                <a:spLocks noChangeArrowheads="1"/>
              </p:cNvSpPr>
              <p:nvPr/>
            </p:nvSpPr>
            <p:spPr bwMode="auto">
              <a:xfrm rot="-5400000">
                <a:off x="1103" y="866"/>
                <a:ext cx="87" cy="86"/>
              </a:xfrm>
              <a:prstGeom prst="ellipse">
                <a:avLst/>
              </a:prstGeom>
              <a:solidFill>
                <a:srgbClr val="E9E8D0"/>
              </a:solidFill>
              <a:ln w="19080">
                <a:solidFill>
                  <a:srgbClr val="000000"/>
                </a:solidFill>
                <a:miter lim="800000"/>
                <a:headEnd/>
                <a:tailEnd/>
              </a:ln>
            </p:spPr>
            <p:txBody>
              <a:bodyPr wrap="none" anchor="ctr"/>
              <a:lstStyle/>
              <a:p>
                <a:endParaRPr lang="sv-SE" sz="1425"/>
              </a:p>
            </p:txBody>
          </p:sp>
        </p:grpSp>
        <p:grpSp>
          <p:nvGrpSpPr>
            <p:cNvPr id="1041" name="Group 12"/>
            <p:cNvGrpSpPr>
              <a:grpSpLocks/>
            </p:cNvGrpSpPr>
            <p:nvPr/>
          </p:nvGrpSpPr>
          <p:grpSpPr bwMode="auto">
            <a:xfrm>
              <a:off x="2207" y="864"/>
              <a:ext cx="146" cy="97"/>
              <a:chOff x="2207" y="864"/>
              <a:chExt cx="146" cy="97"/>
            </a:xfrm>
          </p:grpSpPr>
          <p:sp>
            <p:nvSpPr>
              <p:cNvPr id="1104" name="Line 13"/>
              <p:cNvSpPr>
                <a:spLocks noChangeShapeType="1"/>
              </p:cNvSpPr>
              <p:nvPr/>
            </p:nvSpPr>
            <p:spPr bwMode="auto">
              <a:xfrm flipH="1">
                <a:off x="2207" y="912"/>
                <a:ext cx="107"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05" name="AutoShape 14"/>
              <p:cNvSpPr>
                <a:spLocks noChangeArrowheads="1"/>
              </p:cNvSpPr>
              <p:nvPr/>
            </p:nvSpPr>
            <p:spPr bwMode="auto">
              <a:xfrm flipH="1">
                <a:off x="2311" y="864"/>
                <a:ext cx="41"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sp>
            <p:nvSpPr>
              <p:cNvPr id="1106" name="AutoShape 15"/>
              <p:cNvSpPr>
                <a:spLocks noChangeArrowheads="1"/>
              </p:cNvSpPr>
              <p:nvPr/>
            </p:nvSpPr>
            <p:spPr bwMode="auto">
              <a:xfrm rot="10800000">
                <a:off x="2312" y="913"/>
                <a:ext cx="41"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grpSp>
        <p:pic>
          <p:nvPicPr>
            <p:cNvPr id="1042"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 y="1190"/>
              <a:ext cx="157"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43" name="Oval 17"/>
            <p:cNvSpPr>
              <a:spLocks noChangeArrowheads="1"/>
            </p:cNvSpPr>
            <p:nvPr/>
          </p:nvSpPr>
          <p:spPr bwMode="auto">
            <a:xfrm rot="-5400000">
              <a:off x="3417" y="1737"/>
              <a:ext cx="87" cy="86"/>
            </a:xfrm>
            <a:prstGeom prst="ellipse">
              <a:avLst/>
            </a:prstGeom>
            <a:solidFill>
              <a:srgbClr val="E9E8D0"/>
            </a:solidFill>
            <a:ln w="19080">
              <a:solidFill>
                <a:srgbClr val="000000"/>
              </a:solidFill>
              <a:miter lim="800000"/>
              <a:headEnd/>
              <a:tailEnd/>
            </a:ln>
          </p:spPr>
          <p:txBody>
            <a:bodyPr wrap="none" anchor="ctr"/>
            <a:lstStyle/>
            <a:p>
              <a:endParaRPr lang="sv-SE" sz="1425"/>
            </a:p>
          </p:txBody>
        </p:sp>
        <p:sp>
          <p:nvSpPr>
            <p:cNvPr id="1044" name="Line 18"/>
            <p:cNvSpPr>
              <a:spLocks noChangeShapeType="1"/>
            </p:cNvSpPr>
            <p:nvPr/>
          </p:nvSpPr>
          <p:spPr bwMode="auto">
            <a:xfrm>
              <a:off x="3461" y="1822"/>
              <a:ext cx="5" cy="144"/>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grpSp>
          <p:nvGrpSpPr>
            <p:cNvPr id="1045" name="Group 19"/>
            <p:cNvGrpSpPr>
              <a:grpSpLocks/>
            </p:cNvGrpSpPr>
            <p:nvPr/>
          </p:nvGrpSpPr>
          <p:grpSpPr bwMode="auto">
            <a:xfrm>
              <a:off x="2919" y="528"/>
              <a:ext cx="1063" cy="695"/>
              <a:chOff x="2919" y="528"/>
              <a:chExt cx="1063" cy="695"/>
            </a:xfrm>
          </p:grpSpPr>
          <p:sp>
            <p:nvSpPr>
              <p:cNvPr id="1091" name="AutoShape 20"/>
              <p:cNvSpPr>
                <a:spLocks noChangeArrowheads="1"/>
              </p:cNvSpPr>
              <p:nvPr/>
            </p:nvSpPr>
            <p:spPr bwMode="auto">
              <a:xfrm>
                <a:off x="2919" y="528"/>
                <a:ext cx="1063" cy="695"/>
              </a:xfrm>
              <a:prstGeom prst="roundRect">
                <a:avLst>
                  <a:gd name="adj" fmla="val 10130"/>
                </a:avLst>
              </a:prstGeom>
              <a:solidFill>
                <a:srgbClr val="FFFFFF"/>
              </a:solidFill>
              <a:ln w="9360">
                <a:solidFill>
                  <a:srgbClr val="000000"/>
                </a:solidFill>
                <a:miter lim="800000"/>
                <a:headEnd/>
                <a:tailEnd/>
              </a:ln>
            </p:spPr>
            <p:txBody>
              <a:bodyPr wrap="none" anchor="ctr"/>
              <a:lstStyle/>
              <a:p>
                <a:endParaRPr lang="sv-SE" sz="1425"/>
              </a:p>
            </p:txBody>
          </p:sp>
          <p:sp>
            <p:nvSpPr>
              <p:cNvPr id="1092" name="Rectangle 21"/>
              <p:cNvSpPr>
                <a:spLocks noChangeArrowheads="1"/>
              </p:cNvSpPr>
              <p:nvPr/>
            </p:nvSpPr>
            <p:spPr bwMode="auto">
              <a:xfrm>
                <a:off x="3196" y="528"/>
                <a:ext cx="53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p>
                <a:pPr algn="ctr">
                  <a:tabLst>
                    <a:tab pos="542925" algn="l"/>
                  </a:tabLst>
                </a:pPr>
                <a:r>
                  <a:rPr lang="sv-SE" sz="975">
                    <a:solidFill>
                      <a:srgbClr val="000000"/>
                    </a:solidFill>
                    <a:latin typeface="Times New Roman" pitchFamily="18" charset="0"/>
                  </a:rPr>
                  <a:t>Vägvalsrouter</a:t>
                </a:r>
              </a:p>
            </p:txBody>
          </p:sp>
          <p:grpSp>
            <p:nvGrpSpPr>
              <p:cNvPr id="1093" name="Group 22"/>
              <p:cNvGrpSpPr>
                <a:grpSpLocks/>
              </p:cNvGrpSpPr>
              <p:nvPr/>
            </p:nvGrpSpPr>
            <p:grpSpPr bwMode="auto">
              <a:xfrm>
                <a:off x="3495" y="792"/>
                <a:ext cx="431" cy="288"/>
                <a:chOff x="3495" y="792"/>
                <a:chExt cx="431" cy="288"/>
              </a:xfrm>
            </p:grpSpPr>
            <p:graphicFrame>
              <p:nvGraphicFramePr>
                <p:cNvPr id="1028" name="Object 3"/>
                <p:cNvGraphicFramePr>
                  <a:graphicFrameLocks noChangeAspect="1"/>
                </p:cNvGraphicFramePr>
                <p:nvPr/>
              </p:nvGraphicFramePr>
              <p:xfrm>
                <a:off x="3495" y="792"/>
                <a:ext cx="431" cy="288"/>
              </p:xfrm>
              <a:graphic>
                <a:graphicData uri="http://schemas.openxmlformats.org/presentationml/2006/ole">
                  <mc:AlternateContent xmlns:mc="http://schemas.openxmlformats.org/markup-compatibility/2006">
                    <mc:Choice xmlns:v="urn:schemas-microsoft-com:vml" Requires="v">
                      <p:oleObj spid="_x0000_s7296" r:id="rId5" imgW="670680" imgH="422640" progId="">
                        <p:embed/>
                      </p:oleObj>
                    </mc:Choice>
                    <mc:Fallback>
                      <p:oleObj r:id="rId5" imgW="670680" imgH="4226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5" y="792"/>
                              <a:ext cx="431" cy="28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8" name="Rectangle 24"/>
                <p:cNvSpPr>
                  <a:spLocks noChangeArrowheads="1"/>
                </p:cNvSpPr>
                <p:nvPr/>
              </p:nvSpPr>
              <p:spPr bwMode="auto">
                <a:xfrm>
                  <a:off x="3542" y="837"/>
                  <a:ext cx="348" cy="199"/>
                </a:xfrm>
                <a:prstGeom prst="rect">
                  <a:avLst/>
                </a:prstGeom>
                <a:solidFill>
                  <a:srgbClr val="FFFFFF"/>
                </a:solidFill>
                <a:ln w="9360">
                  <a:solidFill>
                    <a:srgbClr val="000000"/>
                  </a:solidFill>
                  <a:round/>
                  <a:headEnd/>
                  <a:tailEnd/>
                </a:ln>
              </p:spPr>
              <p:txBody>
                <a:bodyPr wrap="none" anchor="ctr"/>
                <a:lstStyle/>
                <a:p>
                  <a:endParaRPr lang="sv-SE" sz="1425"/>
                </a:p>
              </p:txBody>
            </p:sp>
            <p:sp>
              <p:nvSpPr>
                <p:cNvPr id="1099" name="Line 25"/>
                <p:cNvSpPr>
                  <a:spLocks noChangeShapeType="1"/>
                </p:cNvSpPr>
                <p:nvPr/>
              </p:nvSpPr>
              <p:spPr bwMode="auto">
                <a:xfrm>
                  <a:off x="3570" y="937"/>
                  <a:ext cx="94" cy="1"/>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sv-SE" sz="1425"/>
                </a:p>
              </p:txBody>
            </p:sp>
            <p:sp>
              <p:nvSpPr>
                <p:cNvPr id="1100" name="Line 26"/>
                <p:cNvSpPr>
                  <a:spLocks noChangeShapeType="1"/>
                </p:cNvSpPr>
                <p:nvPr/>
              </p:nvSpPr>
              <p:spPr bwMode="auto">
                <a:xfrm>
                  <a:off x="3761" y="996"/>
                  <a:ext cx="94" cy="1"/>
                </a:xfrm>
                <a:prstGeom prst="line">
                  <a:avLst/>
                </a:prstGeom>
                <a:noFill/>
                <a:ln w="9360">
                  <a:solidFill>
                    <a:srgbClr val="0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101" name="Line 27"/>
                <p:cNvSpPr>
                  <a:spLocks noChangeShapeType="1"/>
                </p:cNvSpPr>
                <p:nvPr/>
              </p:nvSpPr>
              <p:spPr bwMode="auto">
                <a:xfrm>
                  <a:off x="3761" y="877"/>
                  <a:ext cx="94" cy="1"/>
                </a:xfrm>
                <a:prstGeom prst="line">
                  <a:avLst/>
                </a:prstGeom>
                <a:noFill/>
                <a:ln w="9360">
                  <a:solidFill>
                    <a:srgbClr val="0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102" name="Line 28"/>
                <p:cNvSpPr>
                  <a:spLocks noChangeShapeType="1"/>
                </p:cNvSpPr>
                <p:nvPr/>
              </p:nvSpPr>
              <p:spPr bwMode="auto">
                <a:xfrm flipV="1">
                  <a:off x="3671" y="880"/>
                  <a:ext cx="95" cy="53"/>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03" name="Line 29"/>
                <p:cNvSpPr>
                  <a:spLocks noChangeShapeType="1"/>
                </p:cNvSpPr>
                <p:nvPr/>
              </p:nvSpPr>
              <p:spPr bwMode="auto">
                <a:xfrm>
                  <a:off x="3761" y="934"/>
                  <a:ext cx="94" cy="1"/>
                </a:xfrm>
                <a:prstGeom prst="line">
                  <a:avLst/>
                </a:prstGeom>
                <a:noFill/>
                <a:ln w="9360">
                  <a:solidFill>
                    <a:srgbClr val="0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grpSp>
          <p:grpSp>
            <p:nvGrpSpPr>
              <p:cNvPr id="1094" name="Group 30"/>
              <p:cNvGrpSpPr>
                <a:grpSpLocks/>
              </p:cNvGrpSpPr>
              <p:nvPr/>
            </p:nvGrpSpPr>
            <p:grpSpPr bwMode="auto">
              <a:xfrm>
                <a:off x="2959" y="792"/>
                <a:ext cx="488" cy="288"/>
                <a:chOff x="2959" y="792"/>
                <a:chExt cx="488" cy="288"/>
              </a:xfrm>
            </p:grpSpPr>
            <p:graphicFrame>
              <p:nvGraphicFramePr>
                <p:cNvPr id="1027" name="Object 4"/>
                <p:cNvGraphicFramePr>
                  <a:graphicFrameLocks noChangeAspect="1"/>
                </p:cNvGraphicFramePr>
                <p:nvPr/>
              </p:nvGraphicFramePr>
              <p:xfrm>
                <a:off x="2959" y="792"/>
                <a:ext cx="488" cy="288"/>
              </p:xfrm>
              <a:graphic>
                <a:graphicData uri="http://schemas.openxmlformats.org/presentationml/2006/ole">
                  <mc:AlternateContent xmlns:mc="http://schemas.openxmlformats.org/markup-compatibility/2006">
                    <mc:Choice xmlns:v="urn:schemas-microsoft-com:vml" Requires="v">
                      <p:oleObj spid="_x0000_s7297" r:id="rId7" imgW="670680" imgH="422640" progId="">
                        <p:embed/>
                      </p:oleObj>
                    </mc:Choice>
                    <mc:Fallback>
                      <p:oleObj r:id="rId7" imgW="670680" imgH="4226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9" y="792"/>
                              <a:ext cx="488" cy="28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5" name="Rectangle 32"/>
                <p:cNvSpPr>
                  <a:spLocks noChangeArrowheads="1"/>
                </p:cNvSpPr>
                <p:nvPr/>
              </p:nvSpPr>
              <p:spPr bwMode="auto">
                <a:xfrm>
                  <a:off x="3005" y="837"/>
                  <a:ext cx="394" cy="199"/>
                </a:xfrm>
                <a:prstGeom prst="rect">
                  <a:avLst/>
                </a:prstGeom>
                <a:solidFill>
                  <a:srgbClr val="FFFFFF"/>
                </a:solidFill>
                <a:ln w="9360">
                  <a:solidFill>
                    <a:srgbClr val="000000"/>
                  </a:solidFill>
                  <a:round/>
                  <a:headEnd/>
                  <a:tailEnd/>
                </a:ln>
              </p:spPr>
              <p:txBody>
                <a:bodyPr wrap="none" anchor="ctr"/>
                <a:lstStyle/>
                <a:p>
                  <a:endParaRPr lang="sv-SE" sz="1425"/>
                </a:p>
              </p:txBody>
            </p:sp>
            <p:sp>
              <p:nvSpPr>
                <p:cNvPr id="1096" name="Line 33"/>
                <p:cNvSpPr>
                  <a:spLocks noChangeShapeType="1"/>
                </p:cNvSpPr>
                <p:nvPr/>
              </p:nvSpPr>
              <p:spPr bwMode="auto">
                <a:xfrm>
                  <a:off x="3004" y="838"/>
                  <a:ext cx="392" cy="19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097" name="Line 34"/>
                <p:cNvSpPr>
                  <a:spLocks noChangeShapeType="1"/>
                </p:cNvSpPr>
                <p:nvPr/>
              </p:nvSpPr>
              <p:spPr bwMode="auto">
                <a:xfrm flipH="1">
                  <a:off x="3005" y="838"/>
                  <a:ext cx="394" cy="19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grpSp>
        </p:grpSp>
        <p:sp>
          <p:nvSpPr>
            <p:cNvPr id="1046" name="Text Box 35"/>
            <p:cNvSpPr txBox="1">
              <a:spLocks noChangeArrowheads="1"/>
            </p:cNvSpPr>
            <p:nvPr/>
          </p:nvSpPr>
          <p:spPr bwMode="auto">
            <a:xfrm>
              <a:off x="2631" y="964"/>
              <a:ext cx="19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825">
                  <a:solidFill>
                    <a:srgbClr val="000000"/>
                  </a:solidFill>
                  <a:latin typeface="Times New Roman" pitchFamily="18" charset="0"/>
                </a:rPr>
                <a:t>VM</a:t>
              </a:r>
            </a:p>
          </p:txBody>
        </p:sp>
        <p:grpSp>
          <p:nvGrpSpPr>
            <p:cNvPr id="1047" name="Group 36"/>
            <p:cNvGrpSpPr>
              <a:grpSpLocks/>
            </p:cNvGrpSpPr>
            <p:nvPr/>
          </p:nvGrpSpPr>
          <p:grpSpPr bwMode="auto">
            <a:xfrm>
              <a:off x="4656" y="703"/>
              <a:ext cx="279" cy="305"/>
              <a:chOff x="4656" y="703"/>
              <a:chExt cx="279" cy="305"/>
            </a:xfrm>
          </p:grpSpPr>
          <p:sp>
            <p:nvSpPr>
              <p:cNvPr id="1088" name="Rectangle 37"/>
              <p:cNvSpPr>
                <a:spLocks noChangeArrowheads="1"/>
              </p:cNvSpPr>
              <p:nvPr/>
            </p:nvSpPr>
            <p:spPr bwMode="auto">
              <a:xfrm>
                <a:off x="4700" y="703"/>
                <a:ext cx="235" cy="305"/>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89" name="Rectangle 38"/>
              <p:cNvSpPr>
                <a:spLocks noChangeArrowheads="1"/>
              </p:cNvSpPr>
              <p:nvPr/>
            </p:nvSpPr>
            <p:spPr bwMode="auto">
              <a:xfrm>
                <a:off x="4656" y="741"/>
                <a:ext cx="101" cy="44"/>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90" name="Rectangle 39"/>
              <p:cNvSpPr>
                <a:spLocks noChangeArrowheads="1"/>
              </p:cNvSpPr>
              <p:nvPr/>
            </p:nvSpPr>
            <p:spPr bwMode="auto">
              <a:xfrm>
                <a:off x="4657" y="812"/>
                <a:ext cx="101" cy="44"/>
              </a:xfrm>
              <a:prstGeom prst="rect">
                <a:avLst/>
              </a:prstGeom>
              <a:solidFill>
                <a:srgbClr val="BBE0E3"/>
              </a:solidFill>
              <a:ln w="25560">
                <a:solidFill>
                  <a:srgbClr val="000000"/>
                </a:solidFill>
                <a:round/>
                <a:headEnd/>
                <a:tailEnd/>
              </a:ln>
            </p:spPr>
            <p:txBody>
              <a:bodyPr wrap="none" anchor="ctr"/>
              <a:lstStyle/>
              <a:p>
                <a:endParaRPr lang="sv-SE" sz="1425"/>
              </a:p>
            </p:txBody>
          </p:sp>
        </p:grpSp>
        <p:sp>
          <p:nvSpPr>
            <p:cNvPr id="1048" name="Text Box 40"/>
            <p:cNvSpPr txBox="1">
              <a:spLocks noChangeArrowheads="1"/>
            </p:cNvSpPr>
            <p:nvPr/>
          </p:nvSpPr>
          <p:spPr bwMode="auto">
            <a:xfrm>
              <a:off x="4373" y="1054"/>
              <a:ext cx="67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 pos="1447800" algn="l"/>
                </a:tabLst>
                <a:defRPr sz="2000">
                  <a:solidFill>
                    <a:schemeClr val="tx1"/>
                  </a:solidFill>
                  <a:latin typeface="Arial" charset="0"/>
                </a:defRPr>
              </a:lvl1pPr>
              <a:lvl2pPr marL="742950" indent="-285750" eaLnBrk="0" hangingPunct="0">
                <a:tabLst>
                  <a:tab pos="723900" algn="l"/>
                  <a:tab pos="1447800" algn="l"/>
                </a:tabLst>
                <a:defRPr sz="2000">
                  <a:solidFill>
                    <a:schemeClr val="tx1"/>
                  </a:solidFill>
                  <a:latin typeface="Arial" charset="0"/>
                </a:defRPr>
              </a:lvl2pPr>
              <a:lvl3pPr marL="1143000" indent="-228600" eaLnBrk="0" hangingPunct="0">
                <a:tabLst>
                  <a:tab pos="723900" algn="l"/>
                  <a:tab pos="1447800" algn="l"/>
                </a:tabLst>
                <a:defRPr sz="2000">
                  <a:solidFill>
                    <a:schemeClr val="tx1"/>
                  </a:solidFill>
                  <a:latin typeface="Arial" charset="0"/>
                </a:defRPr>
              </a:lvl3pPr>
              <a:lvl4pPr marL="1600200" indent="-228600" eaLnBrk="0" hangingPunct="0">
                <a:tabLst>
                  <a:tab pos="723900" algn="l"/>
                  <a:tab pos="1447800" algn="l"/>
                </a:tabLst>
                <a:defRPr sz="2000">
                  <a:solidFill>
                    <a:schemeClr val="tx1"/>
                  </a:solidFill>
                  <a:latin typeface="Arial" charset="0"/>
                </a:defRPr>
              </a:lvl4pPr>
              <a:lvl5pPr marL="2057400" indent="-228600" eaLnBrk="0" hangingPunct="0">
                <a:tabLst>
                  <a:tab pos="723900" algn="l"/>
                  <a:tab pos="14478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 pos="14478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 pos="14478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 pos="14478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 pos="1447800" algn="l"/>
                </a:tabLst>
                <a:defRPr sz="2000">
                  <a:solidFill>
                    <a:schemeClr val="tx1"/>
                  </a:solidFill>
                  <a:latin typeface="Arial" charset="0"/>
                </a:defRPr>
              </a:lvl9pPr>
            </a:lstStyle>
            <a:p>
              <a:pPr eaLnBrk="1" hangingPunct="1"/>
              <a:r>
                <a:rPr lang="en-US" sz="1050">
                  <a:solidFill>
                    <a:srgbClr val="000000"/>
                  </a:solidFill>
                  <a:latin typeface="Times New Roman" pitchFamily="18" charset="0"/>
                </a:rPr>
                <a:t>Tjänste</a:t>
              </a:r>
              <a:r>
                <a:rPr lang="sv-SE" sz="1050">
                  <a:solidFill>
                    <a:srgbClr val="000000"/>
                  </a:solidFill>
                  <a:latin typeface="Times New Roman" pitchFamily="18" charset="0"/>
                </a:rPr>
                <a:t>p</a:t>
              </a:r>
              <a:r>
                <a:rPr lang="en-US" sz="1050">
                  <a:solidFill>
                    <a:srgbClr val="000000"/>
                  </a:solidFill>
                  <a:latin typeface="Times New Roman" pitchFamily="18" charset="0"/>
                </a:rPr>
                <a:t>roducent</a:t>
              </a:r>
            </a:p>
          </p:txBody>
        </p:sp>
        <p:grpSp>
          <p:nvGrpSpPr>
            <p:cNvPr id="1049" name="Group 41"/>
            <p:cNvGrpSpPr>
              <a:grpSpLocks/>
            </p:cNvGrpSpPr>
            <p:nvPr/>
          </p:nvGrpSpPr>
          <p:grpSpPr bwMode="auto">
            <a:xfrm>
              <a:off x="1288" y="552"/>
              <a:ext cx="936" cy="587"/>
              <a:chOff x="1288" y="552"/>
              <a:chExt cx="936" cy="587"/>
            </a:xfrm>
          </p:grpSpPr>
          <p:sp>
            <p:nvSpPr>
              <p:cNvPr id="1081" name="AutoShape 42"/>
              <p:cNvSpPr>
                <a:spLocks noChangeArrowheads="1"/>
              </p:cNvSpPr>
              <p:nvPr/>
            </p:nvSpPr>
            <p:spPr bwMode="auto">
              <a:xfrm>
                <a:off x="1288" y="552"/>
                <a:ext cx="936" cy="587"/>
              </a:xfrm>
              <a:prstGeom prst="roundRect">
                <a:avLst>
                  <a:gd name="adj" fmla="val 10130"/>
                </a:avLst>
              </a:prstGeom>
              <a:solidFill>
                <a:srgbClr val="FFFFFF"/>
              </a:solidFill>
              <a:ln w="9360">
                <a:solidFill>
                  <a:srgbClr val="000000"/>
                </a:solidFill>
                <a:miter lim="800000"/>
                <a:headEnd/>
                <a:tailEnd/>
              </a:ln>
            </p:spPr>
            <p:txBody>
              <a:bodyPr wrap="none" anchor="ctr"/>
              <a:lstStyle/>
              <a:p>
                <a:endParaRPr lang="sv-SE" sz="1425"/>
              </a:p>
            </p:txBody>
          </p:sp>
          <p:grpSp>
            <p:nvGrpSpPr>
              <p:cNvPr id="1082" name="Group 43"/>
              <p:cNvGrpSpPr>
                <a:grpSpLocks/>
              </p:cNvGrpSpPr>
              <p:nvPr/>
            </p:nvGrpSpPr>
            <p:grpSpPr bwMode="auto">
              <a:xfrm>
                <a:off x="1643" y="776"/>
                <a:ext cx="488" cy="308"/>
                <a:chOff x="1643" y="776"/>
                <a:chExt cx="488" cy="308"/>
              </a:xfrm>
            </p:grpSpPr>
            <p:graphicFrame>
              <p:nvGraphicFramePr>
                <p:cNvPr id="1026" name="Object 5"/>
                <p:cNvGraphicFramePr>
                  <a:graphicFrameLocks noChangeAspect="1"/>
                </p:cNvGraphicFramePr>
                <p:nvPr/>
              </p:nvGraphicFramePr>
              <p:xfrm>
                <a:off x="1643" y="776"/>
                <a:ext cx="488" cy="308"/>
              </p:xfrm>
              <a:graphic>
                <a:graphicData uri="http://schemas.openxmlformats.org/presentationml/2006/ole">
                  <mc:AlternateContent xmlns:mc="http://schemas.openxmlformats.org/markup-compatibility/2006">
                    <mc:Choice xmlns:v="urn:schemas-microsoft-com:vml" Requires="v">
                      <p:oleObj spid="_x0000_s7298" r:id="rId8" imgW="670680" imgH="422640" progId="">
                        <p:embed/>
                      </p:oleObj>
                    </mc:Choice>
                    <mc:Fallback>
                      <p:oleObj r:id="rId8" imgW="670680" imgH="4226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3" y="776"/>
                              <a:ext cx="488" cy="30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85" name="Rectangle 45"/>
                <p:cNvSpPr>
                  <a:spLocks noChangeArrowheads="1"/>
                </p:cNvSpPr>
                <p:nvPr/>
              </p:nvSpPr>
              <p:spPr bwMode="auto">
                <a:xfrm>
                  <a:off x="1689" y="825"/>
                  <a:ext cx="394" cy="212"/>
                </a:xfrm>
                <a:prstGeom prst="rect">
                  <a:avLst/>
                </a:prstGeom>
                <a:solidFill>
                  <a:srgbClr val="FFFFFF"/>
                </a:solidFill>
                <a:ln w="9360">
                  <a:solidFill>
                    <a:srgbClr val="000000"/>
                  </a:solidFill>
                  <a:round/>
                  <a:headEnd/>
                  <a:tailEnd/>
                </a:ln>
              </p:spPr>
              <p:txBody>
                <a:bodyPr wrap="none" anchor="ctr"/>
                <a:lstStyle/>
                <a:p>
                  <a:endParaRPr lang="sv-SE" sz="1425"/>
                </a:p>
              </p:txBody>
            </p:sp>
            <p:sp>
              <p:nvSpPr>
                <p:cNvPr id="1086" name="Line 46"/>
                <p:cNvSpPr>
                  <a:spLocks noChangeShapeType="1"/>
                </p:cNvSpPr>
                <p:nvPr/>
              </p:nvSpPr>
              <p:spPr bwMode="auto">
                <a:xfrm>
                  <a:off x="1688" y="826"/>
                  <a:ext cx="392" cy="211"/>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087" name="Line 47"/>
                <p:cNvSpPr>
                  <a:spLocks noChangeShapeType="1"/>
                </p:cNvSpPr>
                <p:nvPr/>
              </p:nvSpPr>
              <p:spPr bwMode="auto">
                <a:xfrm flipH="1">
                  <a:off x="1689" y="826"/>
                  <a:ext cx="394" cy="211"/>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grpSp>
          <p:sp>
            <p:nvSpPr>
              <p:cNvPr id="1083" name="AutoShape 48"/>
              <p:cNvSpPr>
                <a:spLocks noChangeArrowheads="1"/>
              </p:cNvSpPr>
              <p:nvPr/>
            </p:nvSpPr>
            <p:spPr bwMode="auto">
              <a:xfrm rot="16200000" flipH="1">
                <a:off x="1289" y="845"/>
                <a:ext cx="345" cy="152"/>
              </a:xfrm>
              <a:custGeom>
                <a:avLst/>
                <a:gdLst>
                  <a:gd name="T0" fmla="*/ 0 w 547688"/>
                  <a:gd name="T1" fmla="*/ 0 h 241300"/>
                  <a:gd name="T2" fmla="*/ 0 w 547688"/>
                  <a:gd name="T3" fmla="*/ 0 h 241300"/>
                  <a:gd name="T4" fmla="*/ 0 w 547688"/>
                  <a:gd name="T5" fmla="*/ 0 h 241300"/>
                  <a:gd name="T6" fmla="*/ 0 w 547688"/>
                  <a:gd name="T7" fmla="*/ 0 h 241300"/>
                  <a:gd name="T8" fmla="*/ 0 60000 65536"/>
                  <a:gd name="T9" fmla="*/ 0 60000 65536"/>
                  <a:gd name="T10" fmla="*/ 0 60000 65536"/>
                  <a:gd name="T11" fmla="*/ 0 60000 65536"/>
                  <a:gd name="T12" fmla="*/ 69850 w 547688"/>
                  <a:gd name="T13" fmla="*/ 30163 h 241300"/>
                  <a:gd name="T14" fmla="*/ 477838 w 547688"/>
                  <a:gd name="T15" fmla="*/ 241300 h 241300"/>
                </a:gdLst>
                <a:ahLst/>
                <a:cxnLst>
                  <a:cxn ang="T8">
                    <a:pos x="T0" y="T1"/>
                  </a:cxn>
                  <a:cxn ang="T9">
                    <a:pos x="T2" y="T3"/>
                  </a:cxn>
                  <a:cxn ang="T10">
                    <a:pos x="T4" y="T5"/>
                  </a:cxn>
                  <a:cxn ang="T11">
                    <a:pos x="T6" y="T7"/>
                  </a:cxn>
                </a:cxnLst>
                <a:rect l="T12" t="T13" r="T14" b="T15"/>
                <a:pathLst>
                  <a:path w="547688" h="241300">
                    <a:moveTo>
                      <a:pt x="0" y="241300"/>
                    </a:moveTo>
                    <a:lnTo>
                      <a:pt x="104198" y="0"/>
                    </a:lnTo>
                    <a:lnTo>
                      <a:pt x="443490" y="0"/>
                    </a:lnTo>
                    <a:lnTo>
                      <a:pt x="547688" y="241300"/>
                    </a:lnTo>
                    <a:close/>
                  </a:path>
                </a:pathLst>
              </a:custGeom>
              <a:solidFill>
                <a:srgbClr val="CCFFCC"/>
              </a:solidFill>
              <a:ln w="9360">
                <a:solidFill>
                  <a:srgbClr val="000000"/>
                </a:solidFill>
                <a:round/>
                <a:headEnd/>
                <a:tailEnd/>
              </a:ln>
            </p:spPr>
            <p:txBody>
              <a:bodyPr wrap="none" anchor="ctr"/>
              <a:lstStyle/>
              <a:p>
                <a:endParaRPr lang="sv-SE" sz="1425"/>
              </a:p>
            </p:txBody>
          </p:sp>
          <p:sp>
            <p:nvSpPr>
              <p:cNvPr id="1084" name="Text Box 49"/>
              <p:cNvSpPr txBox="1">
                <a:spLocks noChangeArrowheads="1"/>
              </p:cNvSpPr>
              <p:nvPr/>
            </p:nvSpPr>
            <p:spPr bwMode="auto">
              <a:xfrm>
                <a:off x="1305" y="558"/>
                <a:ext cx="55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Lst>
                  <a:defRPr sz="2000">
                    <a:solidFill>
                      <a:schemeClr val="tx1"/>
                    </a:solidFill>
                    <a:latin typeface="Arial" charset="0"/>
                  </a:defRPr>
                </a:lvl1pPr>
                <a:lvl2pPr marL="742950" indent="-285750" eaLnBrk="0" hangingPunct="0">
                  <a:tabLst>
                    <a:tab pos="723900" algn="l"/>
                  </a:tabLst>
                  <a:defRPr sz="2000">
                    <a:solidFill>
                      <a:schemeClr val="tx1"/>
                    </a:solidFill>
                    <a:latin typeface="Arial" charset="0"/>
                  </a:defRPr>
                </a:lvl2pPr>
                <a:lvl3pPr marL="1143000" indent="-228600" eaLnBrk="0" hangingPunct="0">
                  <a:tabLst>
                    <a:tab pos="723900" algn="l"/>
                  </a:tabLst>
                  <a:defRPr sz="2000">
                    <a:solidFill>
                      <a:schemeClr val="tx1"/>
                    </a:solidFill>
                    <a:latin typeface="Arial" charset="0"/>
                  </a:defRPr>
                </a:lvl3pPr>
                <a:lvl4pPr marL="1600200" indent="-228600" eaLnBrk="0" hangingPunct="0">
                  <a:tabLst>
                    <a:tab pos="723900" algn="l"/>
                  </a:tabLst>
                  <a:defRPr sz="2000">
                    <a:solidFill>
                      <a:schemeClr val="tx1"/>
                    </a:solidFill>
                    <a:latin typeface="Arial" charset="0"/>
                  </a:defRPr>
                </a:lvl4pPr>
                <a:lvl5pPr marL="2057400" indent="-228600" eaLnBrk="0" hangingPunct="0">
                  <a:tabLst>
                    <a:tab pos="7239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Lst>
                  <a:defRPr sz="2000">
                    <a:solidFill>
                      <a:schemeClr val="tx1"/>
                    </a:solidFill>
                    <a:latin typeface="Arial" charset="0"/>
                  </a:defRPr>
                </a:lvl9pPr>
              </a:lstStyle>
              <a:p>
                <a:pPr eaLnBrk="1" hangingPunct="1"/>
                <a:r>
                  <a:rPr lang="en-US" sz="1050">
                    <a:solidFill>
                      <a:srgbClr val="000000"/>
                    </a:solidFill>
                    <a:latin typeface="Times New Roman" pitchFamily="18" charset="0"/>
                  </a:rPr>
                  <a:t>Virtuell tjänst</a:t>
                </a:r>
              </a:p>
            </p:txBody>
          </p:sp>
        </p:grpSp>
        <p:sp>
          <p:nvSpPr>
            <p:cNvPr id="1050" name="Text Box 50"/>
            <p:cNvSpPr txBox="1">
              <a:spLocks noChangeArrowheads="1"/>
            </p:cNvSpPr>
            <p:nvPr/>
          </p:nvSpPr>
          <p:spPr bwMode="auto">
            <a:xfrm>
              <a:off x="699" y="699"/>
              <a:ext cx="42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825">
                  <a:solidFill>
                    <a:srgbClr val="000000"/>
                  </a:solidFill>
                  <a:latin typeface="Times New Roman" pitchFamily="18" charset="0"/>
                </a:rPr>
                <a:t>HTTPS/TLS</a:t>
              </a:r>
            </a:p>
          </p:txBody>
        </p:sp>
        <p:sp>
          <p:nvSpPr>
            <p:cNvPr id="1051" name="Line 51"/>
            <p:cNvSpPr>
              <a:spLocks noChangeShapeType="1"/>
            </p:cNvSpPr>
            <p:nvPr/>
          </p:nvSpPr>
          <p:spPr bwMode="auto">
            <a:xfrm flipH="1" flipV="1">
              <a:off x="710" y="911"/>
              <a:ext cx="364" cy="3"/>
            </a:xfrm>
            <a:prstGeom prst="line">
              <a:avLst/>
            </a:prstGeom>
            <a:noFill/>
            <a:ln w="12600">
              <a:solidFill>
                <a:srgbClr val="8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grpSp>
          <p:nvGrpSpPr>
            <p:cNvPr id="1052" name="Group 52"/>
            <p:cNvGrpSpPr>
              <a:grpSpLocks/>
            </p:cNvGrpSpPr>
            <p:nvPr/>
          </p:nvGrpSpPr>
          <p:grpSpPr bwMode="auto">
            <a:xfrm>
              <a:off x="327" y="744"/>
              <a:ext cx="385" cy="305"/>
              <a:chOff x="327" y="744"/>
              <a:chExt cx="385" cy="305"/>
            </a:xfrm>
          </p:grpSpPr>
          <p:grpSp>
            <p:nvGrpSpPr>
              <p:cNvPr id="1072" name="Group 53"/>
              <p:cNvGrpSpPr>
                <a:grpSpLocks/>
              </p:cNvGrpSpPr>
              <p:nvPr/>
            </p:nvGrpSpPr>
            <p:grpSpPr bwMode="auto">
              <a:xfrm>
                <a:off x="593" y="888"/>
                <a:ext cx="119" cy="68"/>
                <a:chOff x="593" y="888"/>
                <a:chExt cx="119" cy="68"/>
              </a:xfrm>
            </p:grpSpPr>
            <p:sp>
              <p:nvSpPr>
                <p:cNvPr id="1077" name="Line 54"/>
                <p:cNvSpPr>
                  <a:spLocks noChangeShapeType="1"/>
                </p:cNvSpPr>
                <p:nvPr/>
              </p:nvSpPr>
              <p:spPr bwMode="auto">
                <a:xfrm flipH="1">
                  <a:off x="593" y="921"/>
                  <a:ext cx="87"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grpSp>
              <p:nvGrpSpPr>
                <p:cNvPr id="1078" name="Group 55"/>
                <p:cNvGrpSpPr>
                  <a:grpSpLocks/>
                </p:cNvGrpSpPr>
                <p:nvPr/>
              </p:nvGrpSpPr>
              <p:grpSpPr bwMode="auto">
                <a:xfrm>
                  <a:off x="677" y="888"/>
                  <a:ext cx="35" cy="68"/>
                  <a:chOff x="677" y="888"/>
                  <a:chExt cx="35" cy="68"/>
                </a:xfrm>
              </p:grpSpPr>
              <p:sp>
                <p:nvSpPr>
                  <p:cNvPr id="1079" name="AutoShape 56"/>
                  <p:cNvSpPr>
                    <a:spLocks noChangeArrowheads="1"/>
                  </p:cNvSpPr>
                  <p:nvPr/>
                </p:nvSpPr>
                <p:spPr bwMode="auto">
                  <a:xfrm flipH="1">
                    <a:off x="678" y="888"/>
                    <a:ext cx="34" cy="3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sp>
                <p:nvSpPr>
                  <p:cNvPr id="1080" name="AutoShape 57"/>
                  <p:cNvSpPr>
                    <a:spLocks noChangeArrowheads="1"/>
                  </p:cNvSpPr>
                  <p:nvPr/>
                </p:nvSpPr>
                <p:spPr bwMode="auto">
                  <a:xfrm rot="10800000">
                    <a:off x="677" y="923"/>
                    <a:ext cx="34" cy="3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grpSp>
          </p:grpSp>
          <p:grpSp>
            <p:nvGrpSpPr>
              <p:cNvPr id="1073" name="Group 58"/>
              <p:cNvGrpSpPr>
                <a:grpSpLocks/>
              </p:cNvGrpSpPr>
              <p:nvPr/>
            </p:nvGrpSpPr>
            <p:grpSpPr bwMode="auto">
              <a:xfrm>
                <a:off x="327" y="744"/>
                <a:ext cx="279" cy="305"/>
                <a:chOff x="327" y="744"/>
                <a:chExt cx="279" cy="305"/>
              </a:xfrm>
            </p:grpSpPr>
            <p:sp>
              <p:nvSpPr>
                <p:cNvPr id="1074" name="Rectangle 59"/>
                <p:cNvSpPr>
                  <a:spLocks noChangeArrowheads="1"/>
                </p:cNvSpPr>
                <p:nvPr/>
              </p:nvSpPr>
              <p:spPr bwMode="auto">
                <a:xfrm>
                  <a:off x="371" y="744"/>
                  <a:ext cx="235" cy="305"/>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75" name="Rectangle 60"/>
                <p:cNvSpPr>
                  <a:spLocks noChangeArrowheads="1"/>
                </p:cNvSpPr>
                <p:nvPr/>
              </p:nvSpPr>
              <p:spPr bwMode="auto">
                <a:xfrm>
                  <a:off x="327" y="782"/>
                  <a:ext cx="101" cy="44"/>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76" name="Rectangle 61"/>
                <p:cNvSpPr>
                  <a:spLocks noChangeArrowheads="1"/>
                </p:cNvSpPr>
                <p:nvPr/>
              </p:nvSpPr>
              <p:spPr bwMode="auto">
                <a:xfrm>
                  <a:off x="328" y="853"/>
                  <a:ext cx="101" cy="44"/>
                </a:xfrm>
                <a:prstGeom prst="rect">
                  <a:avLst/>
                </a:prstGeom>
                <a:solidFill>
                  <a:srgbClr val="BBE0E3"/>
                </a:solidFill>
                <a:ln w="25560">
                  <a:solidFill>
                    <a:srgbClr val="000000"/>
                  </a:solidFill>
                  <a:round/>
                  <a:headEnd/>
                  <a:tailEnd/>
                </a:ln>
              </p:spPr>
              <p:txBody>
                <a:bodyPr wrap="none" anchor="ctr"/>
                <a:lstStyle/>
                <a:p>
                  <a:endParaRPr lang="sv-SE" sz="1425"/>
                </a:p>
              </p:txBody>
            </p:sp>
          </p:grpSp>
        </p:grpSp>
        <p:sp>
          <p:nvSpPr>
            <p:cNvPr id="1053" name="Line 62"/>
            <p:cNvSpPr>
              <a:spLocks noChangeShapeType="1"/>
            </p:cNvSpPr>
            <p:nvPr/>
          </p:nvSpPr>
          <p:spPr bwMode="auto">
            <a:xfrm flipH="1" flipV="1">
              <a:off x="2351" y="911"/>
              <a:ext cx="338" cy="3"/>
            </a:xfrm>
            <a:prstGeom prst="line">
              <a:avLst/>
            </a:prstGeom>
            <a:noFill/>
            <a:ln w="12600">
              <a:solidFill>
                <a:srgbClr val="8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054" name="Line 63"/>
            <p:cNvSpPr>
              <a:spLocks noChangeShapeType="1"/>
            </p:cNvSpPr>
            <p:nvPr/>
          </p:nvSpPr>
          <p:spPr bwMode="auto">
            <a:xfrm flipH="1" flipV="1">
              <a:off x="4127" y="911"/>
              <a:ext cx="338" cy="3"/>
            </a:xfrm>
            <a:prstGeom prst="line">
              <a:avLst/>
            </a:prstGeom>
            <a:noFill/>
            <a:ln w="12600">
              <a:solidFill>
                <a:srgbClr val="8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055" name="Text Box 64"/>
            <p:cNvSpPr txBox="1">
              <a:spLocks noChangeArrowheads="1"/>
            </p:cNvSpPr>
            <p:nvPr/>
          </p:nvSpPr>
          <p:spPr bwMode="auto">
            <a:xfrm>
              <a:off x="56" y="1038"/>
              <a:ext cx="706"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 pos="1447800" algn="l"/>
                </a:tabLst>
                <a:defRPr sz="2000">
                  <a:solidFill>
                    <a:schemeClr val="tx1"/>
                  </a:solidFill>
                  <a:latin typeface="Arial" charset="0"/>
                </a:defRPr>
              </a:lvl1pPr>
              <a:lvl2pPr marL="742950" indent="-285750" eaLnBrk="0" hangingPunct="0">
                <a:tabLst>
                  <a:tab pos="723900" algn="l"/>
                  <a:tab pos="1447800" algn="l"/>
                </a:tabLst>
                <a:defRPr sz="2000">
                  <a:solidFill>
                    <a:schemeClr val="tx1"/>
                  </a:solidFill>
                  <a:latin typeface="Arial" charset="0"/>
                </a:defRPr>
              </a:lvl2pPr>
              <a:lvl3pPr marL="1143000" indent="-228600" eaLnBrk="0" hangingPunct="0">
                <a:tabLst>
                  <a:tab pos="723900" algn="l"/>
                  <a:tab pos="1447800" algn="l"/>
                </a:tabLst>
                <a:defRPr sz="2000">
                  <a:solidFill>
                    <a:schemeClr val="tx1"/>
                  </a:solidFill>
                  <a:latin typeface="Arial" charset="0"/>
                </a:defRPr>
              </a:lvl3pPr>
              <a:lvl4pPr marL="1600200" indent="-228600" eaLnBrk="0" hangingPunct="0">
                <a:tabLst>
                  <a:tab pos="723900" algn="l"/>
                  <a:tab pos="1447800" algn="l"/>
                </a:tabLst>
                <a:defRPr sz="2000">
                  <a:solidFill>
                    <a:schemeClr val="tx1"/>
                  </a:solidFill>
                  <a:latin typeface="Arial" charset="0"/>
                </a:defRPr>
              </a:lvl4pPr>
              <a:lvl5pPr marL="2057400" indent="-228600" eaLnBrk="0" hangingPunct="0">
                <a:tabLst>
                  <a:tab pos="723900" algn="l"/>
                  <a:tab pos="14478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 pos="14478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 pos="14478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 pos="14478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 pos="1447800" algn="l"/>
                </a:tabLst>
                <a:defRPr sz="2000">
                  <a:solidFill>
                    <a:schemeClr val="tx1"/>
                  </a:solidFill>
                  <a:latin typeface="Arial" charset="0"/>
                </a:defRPr>
              </a:lvl9pPr>
            </a:lstStyle>
            <a:p>
              <a:pPr eaLnBrk="1" hangingPunct="1"/>
              <a:r>
                <a:rPr lang="en-US" sz="1050">
                  <a:solidFill>
                    <a:srgbClr val="000000"/>
                  </a:solidFill>
                  <a:latin typeface="Times New Roman" pitchFamily="18" charset="0"/>
                </a:rPr>
                <a:t>Tjänstekonsument</a:t>
              </a:r>
            </a:p>
          </p:txBody>
        </p:sp>
        <p:sp>
          <p:nvSpPr>
            <p:cNvPr id="1056" name="Text Box 65"/>
            <p:cNvSpPr txBox="1">
              <a:spLocks noChangeArrowheads="1"/>
            </p:cNvSpPr>
            <p:nvPr/>
          </p:nvSpPr>
          <p:spPr bwMode="auto">
            <a:xfrm>
              <a:off x="4107" y="672"/>
              <a:ext cx="42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825">
                  <a:solidFill>
                    <a:srgbClr val="000000"/>
                  </a:solidFill>
                  <a:latin typeface="Times New Roman" pitchFamily="18" charset="0"/>
                </a:rPr>
                <a:t>HTTPS/TLS</a:t>
              </a:r>
            </a:p>
          </p:txBody>
        </p:sp>
        <p:sp>
          <p:nvSpPr>
            <p:cNvPr id="1057" name="Text Box 66"/>
            <p:cNvSpPr txBox="1">
              <a:spLocks noChangeArrowheads="1"/>
            </p:cNvSpPr>
            <p:nvPr/>
          </p:nvSpPr>
          <p:spPr bwMode="auto">
            <a:xfrm>
              <a:off x="1272" y="276"/>
              <a:ext cx="594"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Lst>
                <a:defRPr sz="2000">
                  <a:solidFill>
                    <a:schemeClr val="tx1"/>
                  </a:solidFill>
                  <a:latin typeface="Arial" charset="0"/>
                </a:defRPr>
              </a:lvl1pPr>
              <a:lvl2pPr marL="742950" indent="-285750" eaLnBrk="0" hangingPunct="0">
                <a:tabLst>
                  <a:tab pos="723900" algn="l"/>
                </a:tabLst>
                <a:defRPr sz="2000">
                  <a:solidFill>
                    <a:schemeClr val="tx1"/>
                  </a:solidFill>
                  <a:latin typeface="Arial" charset="0"/>
                </a:defRPr>
              </a:lvl2pPr>
              <a:lvl3pPr marL="1143000" indent="-228600" eaLnBrk="0" hangingPunct="0">
                <a:tabLst>
                  <a:tab pos="723900" algn="l"/>
                </a:tabLst>
                <a:defRPr sz="2000">
                  <a:solidFill>
                    <a:schemeClr val="tx1"/>
                  </a:solidFill>
                  <a:latin typeface="Arial" charset="0"/>
                </a:defRPr>
              </a:lvl3pPr>
              <a:lvl4pPr marL="1600200" indent="-228600" eaLnBrk="0" hangingPunct="0">
                <a:tabLst>
                  <a:tab pos="723900" algn="l"/>
                </a:tabLst>
                <a:defRPr sz="2000">
                  <a:solidFill>
                    <a:schemeClr val="tx1"/>
                  </a:solidFill>
                  <a:latin typeface="Arial" charset="0"/>
                </a:defRPr>
              </a:lvl4pPr>
              <a:lvl5pPr marL="2057400" indent="-228600" eaLnBrk="0" hangingPunct="0">
                <a:tabLst>
                  <a:tab pos="7239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Lst>
                <a:defRPr sz="2000">
                  <a:solidFill>
                    <a:schemeClr val="tx1"/>
                  </a:solidFill>
                  <a:latin typeface="Arial" charset="0"/>
                </a:defRPr>
              </a:lvl9pPr>
            </a:lstStyle>
            <a:p>
              <a:pPr eaLnBrk="1" hangingPunct="1"/>
              <a:r>
                <a:rPr lang="en-US" sz="1500">
                  <a:solidFill>
                    <a:srgbClr val="000000"/>
                  </a:solidFill>
                  <a:latin typeface="Times New Roman" pitchFamily="18" charset="0"/>
                </a:rPr>
                <a:t>Mule ESB</a:t>
              </a:r>
            </a:p>
          </p:txBody>
        </p:sp>
        <p:grpSp>
          <p:nvGrpSpPr>
            <p:cNvPr id="1058" name="Group 67"/>
            <p:cNvGrpSpPr>
              <a:grpSpLocks/>
            </p:cNvGrpSpPr>
            <p:nvPr/>
          </p:nvGrpSpPr>
          <p:grpSpPr bwMode="auto">
            <a:xfrm>
              <a:off x="2350" y="384"/>
              <a:ext cx="340" cy="414"/>
              <a:chOff x="2350" y="384"/>
              <a:chExt cx="340" cy="414"/>
            </a:xfrm>
          </p:grpSpPr>
          <p:pic>
            <p:nvPicPr>
              <p:cNvPr id="1070" name="Picture 6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53" y="534"/>
                <a:ext cx="19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71" name="Text Box 69"/>
              <p:cNvSpPr txBox="1">
                <a:spLocks noChangeArrowheads="1"/>
              </p:cNvSpPr>
              <p:nvPr/>
            </p:nvSpPr>
            <p:spPr bwMode="auto">
              <a:xfrm>
                <a:off x="2350" y="384"/>
                <a:ext cx="34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Lst>
                  <a:defRPr sz="2000">
                    <a:solidFill>
                      <a:schemeClr val="tx1"/>
                    </a:solidFill>
                    <a:latin typeface="Arial" charset="0"/>
                  </a:defRPr>
                </a:lvl1pPr>
                <a:lvl2pPr marL="742950" indent="-285750" eaLnBrk="0" hangingPunct="0">
                  <a:tabLst>
                    <a:tab pos="723900" algn="l"/>
                  </a:tabLst>
                  <a:defRPr sz="2000">
                    <a:solidFill>
                      <a:schemeClr val="tx1"/>
                    </a:solidFill>
                    <a:latin typeface="Arial" charset="0"/>
                  </a:defRPr>
                </a:lvl2pPr>
                <a:lvl3pPr marL="1143000" indent="-228600" eaLnBrk="0" hangingPunct="0">
                  <a:tabLst>
                    <a:tab pos="723900" algn="l"/>
                  </a:tabLst>
                  <a:defRPr sz="2000">
                    <a:solidFill>
                      <a:schemeClr val="tx1"/>
                    </a:solidFill>
                    <a:latin typeface="Arial" charset="0"/>
                  </a:defRPr>
                </a:lvl3pPr>
                <a:lvl4pPr marL="1600200" indent="-228600" eaLnBrk="0" hangingPunct="0">
                  <a:tabLst>
                    <a:tab pos="723900" algn="l"/>
                  </a:tabLst>
                  <a:defRPr sz="2000">
                    <a:solidFill>
                      <a:schemeClr val="tx1"/>
                    </a:solidFill>
                    <a:latin typeface="Arial" charset="0"/>
                  </a:defRPr>
                </a:lvl4pPr>
                <a:lvl5pPr marL="2057400" indent="-228600" eaLnBrk="0" hangingPunct="0">
                  <a:tabLst>
                    <a:tab pos="7239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Lst>
                  <a:defRPr sz="2000">
                    <a:solidFill>
                      <a:schemeClr val="tx1"/>
                    </a:solidFill>
                    <a:latin typeface="Arial" charset="0"/>
                  </a:defRPr>
                </a:lvl9pPr>
              </a:lstStyle>
              <a:p>
                <a:pPr algn="ctr" eaLnBrk="1" hangingPunct="1"/>
                <a:r>
                  <a:rPr lang="en-US" sz="900">
                    <a:solidFill>
                      <a:srgbClr val="000000"/>
                    </a:solidFill>
                    <a:latin typeface="Times New Roman" pitchFamily="18" charset="0"/>
                  </a:rPr>
                  <a:t>Message</a:t>
                </a:r>
              </a:p>
            </p:txBody>
          </p:sp>
        </p:grpSp>
        <p:grpSp>
          <p:nvGrpSpPr>
            <p:cNvPr id="1059" name="Group 70"/>
            <p:cNvGrpSpPr>
              <a:grpSpLocks/>
            </p:cNvGrpSpPr>
            <p:nvPr/>
          </p:nvGrpSpPr>
          <p:grpSpPr bwMode="auto">
            <a:xfrm>
              <a:off x="3312" y="1901"/>
              <a:ext cx="279" cy="305"/>
              <a:chOff x="3312" y="1901"/>
              <a:chExt cx="279" cy="305"/>
            </a:xfrm>
          </p:grpSpPr>
          <p:sp>
            <p:nvSpPr>
              <p:cNvPr id="1067" name="Rectangle 71"/>
              <p:cNvSpPr>
                <a:spLocks noChangeArrowheads="1"/>
              </p:cNvSpPr>
              <p:nvPr/>
            </p:nvSpPr>
            <p:spPr bwMode="auto">
              <a:xfrm>
                <a:off x="3356" y="1901"/>
                <a:ext cx="235" cy="305"/>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68" name="Rectangle 72"/>
              <p:cNvSpPr>
                <a:spLocks noChangeArrowheads="1"/>
              </p:cNvSpPr>
              <p:nvPr/>
            </p:nvSpPr>
            <p:spPr bwMode="auto">
              <a:xfrm>
                <a:off x="3312" y="1939"/>
                <a:ext cx="101" cy="44"/>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69" name="Rectangle 73"/>
              <p:cNvSpPr>
                <a:spLocks noChangeArrowheads="1"/>
              </p:cNvSpPr>
              <p:nvPr/>
            </p:nvSpPr>
            <p:spPr bwMode="auto">
              <a:xfrm>
                <a:off x="3313" y="2010"/>
                <a:ext cx="101" cy="44"/>
              </a:xfrm>
              <a:prstGeom prst="rect">
                <a:avLst/>
              </a:prstGeom>
              <a:solidFill>
                <a:srgbClr val="BBE0E3"/>
              </a:solidFill>
              <a:ln w="25560">
                <a:solidFill>
                  <a:srgbClr val="000000"/>
                </a:solidFill>
                <a:round/>
                <a:headEnd/>
                <a:tailEnd/>
              </a:ln>
            </p:spPr>
            <p:txBody>
              <a:bodyPr wrap="none" anchor="ctr"/>
              <a:lstStyle/>
              <a:p>
                <a:endParaRPr lang="sv-SE" sz="1425"/>
              </a:p>
            </p:txBody>
          </p:sp>
        </p:grpSp>
        <p:sp>
          <p:nvSpPr>
            <p:cNvPr id="1060" name="Text Box 74"/>
            <p:cNvSpPr txBox="1">
              <a:spLocks noChangeArrowheads="1"/>
            </p:cNvSpPr>
            <p:nvPr/>
          </p:nvSpPr>
          <p:spPr bwMode="auto">
            <a:xfrm>
              <a:off x="3077" y="2206"/>
              <a:ext cx="100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Lst>
                <a:defRPr sz="2000">
                  <a:solidFill>
                    <a:schemeClr val="tx1"/>
                  </a:solidFill>
                  <a:latin typeface="Arial" charset="0"/>
                </a:defRPr>
              </a:lvl1pPr>
              <a:lvl2pPr marL="742950" indent="-285750" eaLnBrk="0" hangingPunct="0">
                <a:tabLst>
                  <a:tab pos="723900" algn="l"/>
                </a:tabLst>
                <a:defRPr sz="2000">
                  <a:solidFill>
                    <a:schemeClr val="tx1"/>
                  </a:solidFill>
                  <a:latin typeface="Arial" charset="0"/>
                </a:defRPr>
              </a:lvl2pPr>
              <a:lvl3pPr marL="1143000" indent="-228600" eaLnBrk="0" hangingPunct="0">
                <a:tabLst>
                  <a:tab pos="723900" algn="l"/>
                </a:tabLst>
                <a:defRPr sz="2000">
                  <a:solidFill>
                    <a:schemeClr val="tx1"/>
                  </a:solidFill>
                  <a:latin typeface="Arial" charset="0"/>
                </a:defRPr>
              </a:lvl3pPr>
              <a:lvl4pPr marL="1600200" indent="-228600" eaLnBrk="0" hangingPunct="0">
                <a:tabLst>
                  <a:tab pos="723900" algn="l"/>
                </a:tabLst>
                <a:defRPr sz="2000">
                  <a:solidFill>
                    <a:schemeClr val="tx1"/>
                  </a:solidFill>
                  <a:latin typeface="Arial" charset="0"/>
                </a:defRPr>
              </a:lvl4pPr>
              <a:lvl5pPr marL="2057400" indent="-228600" eaLnBrk="0" hangingPunct="0">
                <a:tabLst>
                  <a:tab pos="7239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Lst>
                <a:defRPr sz="2000">
                  <a:solidFill>
                    <a:schemeClr val="tx1"/>
                  </a:solidFill>
                  <a:latin typeface="Arial" charset="0"/>
                </a:defRPr>
              </a:lvl9pPr>
            </a:lstStyle>
            <a:p>
              <a:pPr eaLnBrk="1" hangingPunct="1"/>
              <a:r>
                <a:rPr lang="en-US" sz="1050" dirty="0" err="1">
                  <a:solidFill>
                    <a:srgbClr val="000000"/>
                  </a:solidFill>
                  <a:latin typeface="Times New Roman" pitchFamily="18" charset="0"/>
                </a:rPr>
                <a:t>Tjänsteadresserings</a:t>
              </a:r>
              <a:r>
                <a:rPr lang="sv-SE" sz="1050" dirty="0">
                  <a:solidFill>
                    <a:srgbClr val="000000"/>
                  </a:solidFill>
                  <a:latin typeface="Times New Roman" pitchFamily="18" charset="0"/>
                </a:rPr>
                <a:t>katalog</a:t>
              </a:r>
            </a:p>
          </p:txBody>
        </p:sp>
        <p:sp>
          <p:nvSpPr>
            <p:cNvPr id="1061" name="Line 75"/>
            <p:cNvSpPr>
              <a:spLocks noChangeShapeType="1"/>
            </p:cNvSpPr>
            <p:nvPr/>
          </p:nvSpPr>
          <p:spPr bwMode="auto">
            <a:xfrm flipV="1">
              <a:off x="3456" y="1391"/>
              <a:ext cx="1" cy="291"/>
            </a:xfrm>
            <a:prstGeom prst="line">
              <a:avLst/>
            </a:prstGeom>
            <a:noFill/>
            <a:ln w="12600">
              <a:solidFill>
                <a:srgbClr val="8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062" name="Text Box 76"/>
            <p:cNvSpPr txBox="1">
              <a:spLocks noChangeArrowheads="1"/>
            </p:cNvSpPr>
            <p:nvPr/>
          </p:nvSpPr>
          <p:spPr bwMode="auto">
            <a:xfrm>
              <a:off x="3447" y="1488"/>
              <a:ext cx="25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825">
                  <a:solidFill>
                    <a:srgbClr val="000000"/>
                  </a:solidFill>
                  <a:latin typeface="Times New Roman" pitchFamily="18" charset="0"/>
                </a:rPr>
                <a:t>HTTP</a:t>
              </a:r>
            </a:p>
          </p:txBody>
        </p:sp>
        <p:grpSp>
          <p:nvGrpSpPr>
            <p:cNvPr id="1063" name="Group 77"/>
            <p:cNvGrpSpPr>
              <a:grpSpLocks/>
            </p:cNvGrpSpPr>
            <p:nvPr/>
          </p:nvGrpSpPr>
          <p:grpSpPr bwMode="auto">
            <a:xfrm>
              <a:off x="3983" y="864"/>
              <a:ext cx="146" cy="97"/>
              <a:chOff x="3983" y="864"/>
              <a:chExt cx="146" cy="97"/>
            </a:xfrm>
          </p:grpSpPr>
          <p:sp>
            <p:nvSpPr>
              <p:cNvPr id="1064" name="Line 78"/>
              <p:cNvSpPr>
                <a:spLocks noChangeShapeType="1"/>
              </p:cNvSpPr>
              <p:nvPr/>
            </p:nvSpPr>
            <p:spPr bwMode="auto">
              <a:xfrm flipH="1">
                <a:off x="3983" y="912"/>
                <a:ext cx="107"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065" name="AutoShape 79"/>
              <p:cNvSpPr>
                <a:spLocks noChangeArrowheads="1"/>
              </p:cNvSpPr>
              <p:nvPr/>
            </p:nvSpPr>
            <p:spPr bwMode="auto">
              <a:xfrm flipH="1">
                <a:off x="4087" y="864"/>
                <a:ext cx="41"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sp>
            <p:nvSpPr>
              <p:cNvPr id="1066" name="AutoShape 80"/>
              <p:cNvSpPr>
                <a:spLocks noChangeArrowheads="1"/>
              </p:cNvSpPr>
              <p:nvPr/>
            </p:nvSpPr>
            <p:spPr bwMode="auto">
              <a:xfrm rot="10800000">
                <a:off x="4088" y="913"/>
                <a:ext cx="41"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grpSp>
      </p:grpSp>
      <p:sp>
        <p:nvSpPr>
          <p:cNvPr id="3" name="Vertical Scroll 2"/>
          <p:cNvSpPr/>
          <p:nvPr/>
        </p:nvSpPr>
        <p:spPr>
          <a:xfrm>
            <a:off x="63167" y="1461758"/>
            <a:ext cx="1648675" cy="60878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25" dirty="0">
                <a:solidFill>
                  <a:schemeClr val="tx1"/>
                </a:solidFill>
              </a:rPr>
              <a:t>Konsumentens</a:t>
            </a:r>
          </a:p>
          <a:p>
            <a:pPr algn="ctr"/>
            <a:r>
              <a:rPr lang="sv-SE" sz="1425" dirty="0">
                <a:solidFill>
                  <a:schemeClr val="tx1"/>
                </a:solidFill>
              </a:rPr>
              <a:t>HSA-id</a:t>
            </a:r>
          </a:p>
        </p:txBody>
      </p:sp>
      <p:sp>
        <p:nvSpPr>
          <p:cNvPr id="87" name="Vertical Scroll 86"/>
          <p:cNvSpPr/>
          <p:nvPr/>
        </p:nvSpPr>
        <p:spPr>
          <a:xfrm>
            <a:off x="3857583" y="1464096"/>
            <a:ext cx="1443789" cy="60878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25" dirty="0">
                <a:solidFill>
                  <a:schemeClr val="tx1"/>
                </a:solidFill>
              </a:rPr>
              <a:t>TPs</a:t>
            </a:r>
          </a:p>
          <a:p>
            <a:pPr algn="ctr"/>
            <a:r>
              <a:rPr lang="sv-SE" sz="1425" dirty="0">
                <a:solidFill>
                  <a:schemeClr val="tx1"/>
                </a:solidFill>
              </a:rPr>
              <a:t>HSA-id</a:t>
            </a:r>
          </a:p>
        </p:txBody>
      </p:sp>
      <p:sp>
        <p:nvSpPr>
          <p:cNvPr id="88" name="Vertical Scroll 87"/>
          <p:cNvSpPr/>
          <p:nvPr/>
        </p:nvSpPr>
        <p:spPr>
          <a:xfrm>
            <a:off x="6861510" y="1435641"/>
            <a:ext cx="1649044" cy="60878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25" dirty="0">
                <a:solidFill>
                  <a:schemeClr val="tx1"/>
                </a:solidFill>
              </a:rPr>
              <a:t>Producentens</a:t>
            </a:r>
          </a:p>
          <a:p>
            <a:pPr algn="ctr"/>
            <a:r>
              <a:rPr lang="sv-SE" sz="1425" dirty="0">
                <a:solidFill>
                  <a:schemeClr val="tx1"/>
                </a:solidFill>
              </a:rPr>
              <a:t>HSA-id</a:t>
            </a:r>
          </a:p>
        </p:txBody>
      </p:sp>
      <p:cxnSp>
        <p:nvCxnSpPr>
          <p:cNvPr id="7" name="Straight Connector 6"/>
          <p:cNvCxnSpPr>
            <a:stCxn id="3" idx="2"/>
          </p:cNvCxnSpPr>
          <p:nvPr/>
        </p:nvCxnSpPr>
        <p:spPr>
          <a:xfrm flipH="1">
            <a:off x="785061" y="2070542"/>
            <a:ext cx="102444" cy="95126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87" idx="2"/>
          </p:cNvCxnSpPr>
          <p:nvPr/>
        </p:nvCxnSpPr>
        <p:spPr>
          <a:xfrm>
            <a:off x="4579477" y="2072881"/>
            <a:ext cx="0" cy="2845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88" idx="2"/>
            <a:endCxn id="1088" idx="0"/>
          </p:cNvCxnSpPr>
          <p:nvPr/>
        </p:nvCxnSpPr>
        <p:spPr>
          <a:xfrm>
            <a:off x="7686032" y="2044425"/>
            <a:ext cx="1039638" cy="10275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6937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ubrik 1"/>
          <p:cNvSpPr>
            <a:spLocks noGrp="1"/>
          </p:cNvSpPr>
          <p:nvPr>
            <p:ph type="title"/>
          </p:nvPr>
        </p:nvSpPr>
        <p:spPr>
          <a:xfrm>
            <a:off x="471419" y="-93322"/>
            <a:ext cx="8201162" cy="519113"/>
          </a:xfrm>
        </p:spPr>
        <p:txBody>
          <a:bodyPr>
            <a:normAutofit fontScale="90000"/>
          </a:bodyPr>
          <a:lstStyle/>
          <a:p>
            <a:pPr algn="ctr" eaLnBrk="1" hangingPunct="1"/>
            <a:r>
              <a:rPr lang="sv-SE" dirty="0" smtClean="0"/>
              <a:t>Vägval</a:t>
            </a:r>
          </a:p>
        </p:txBody>
      </p:sp>
      <p:sp>
        <p:nvSpPr>
          <p:cNvPr id="4" name="Platshållare för bildnummer 3"/>
          <p:cNvSpPr>
            <a:spLocks noGrp="1"/>
          </p:cNvSpPr>
          <p:nvPr>
            <p:ph type="sldNum" sz="quarter" idx="4294967295"/>
          </p:nvPr>
        </p:nvSpPr>
        <p:spPr>
          <a:xfrm>
            <a:off x="323850" y="5535216"/>
            <a:ext cx="622300" cy="161925"/>
          </a:xfrm>
          <a:prstGeom prst="rect">
            <a:avLst/>
          </a:prstGeom>
        </p:spPr>
        <p:txBody>
          <a:bodyPr/>
          <a:lstStyle/>
          <a:p>
            <a:pPr>
              <a:defRPr/>
            </a:pPr>
            <a:fld id="{69DCE50A-89A9-40BF-BC91-EA9D1FD42AE9}" type="slidenum">
              <a:rPr lang="en-US" smtClean="0"/>
              <a:pPr>
                <a:defRPr/>
              </a:pPr>
              <a:t>31</a:t>
            </a:fld>
            <a:endParaRPr lang="en-US"/>
          </a:p>
        </p:txBody>
      </p:sp>
      <p:grpSp>
        <p:nvGrpSpPr>
          <p:cNvPr id="1031" name="Group 1"/>
          <p:cNvGrpSpPr>
            <a:grpSpLocks/>
          </p:cNvGrpSpPr>
          <p:nvPr/>
        </p:nvGrpSpPr>
        <p:grpSpPr bwMode="auto">
          <a:xfrm>
            <a:off x="127591" y="1648053"/>
            <a:ext cx="8888818" cy="3431189"/>
            <a:chOff x="56" y="240"/>
            <a:chExt cx="4990" cy="2161"/>
          </a:xfrm>
        </p:grpSpPr>
        <p:grpSp>
          <p:nvGrpSpPr>
            <p:cNvPr id="1037" name="Group 2"/>
            <p:cNvGrpSpPr>
              <a:grpSpLocks/>
            </p:cNvGrpSpPr>
            <p:nvPr/>
          </p:nvGrpSpPr>
          <p:grpSpPr bwMode="auto">
            <a:xfrm>
              <a:off x="4512" y="865"/>
              <a:ext cx="273" cy="87"/>
              <a:chOff x="4512" y="865"/>
              <a:chExt cx="273" cy="87"/>
            </a:xfrm>
          </p:grpSpPr>
          <p:sp>
            <p:nvSpPr>
              <p:cNvPr id="1111" name="Line 3"/>
              <p:cNvSpPr>
                <a:spLocks noChangeShapeType="1"/>
              </p:cNvSpPr>
              <p:nvPr/>
            </p:nvSpPr>
            <p:spPr bwMode="auto">
              <a:xfrm flipH="1">
                <a:off x="4597" y="906"/>
                <a:ext cx="188"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12" name="Oval 4"/>
              <p:cNvSpPr>
                <a:spLocks noChangeArrowheads="1"/>
              </p:cNvSpPr>
              <p:nvPr/>
            </p:nvSpPr>
            <p:spPr bwMode="auto">
              <a:xfrm rot="-5400000">
                <a:off x="4511" y="866"/>
                <a:ext cx="87" cy="86"/>
              </a:xfrm>
              <a:prstGeom prst="ellipse">
                <a:avLst/>
              </a:prstGeom>
              <a:solidFill>
                <a:srgbClr val="E9E8D0"/>
              </a:solidFill>
              <a:ln w="19080">
                <a:solidFill>
                  <a:srgbClr val="000000"/>
                </a:solidFill>
                <a:miter lim="800000"/>
                <a:headEnd/>
                <a:tailEnd/>
              </a:ln>
            </p:spPr>
            <p:txBody>
              <a:bodyPr wrap="none" anchor="ctr"/>
              <a:lstStyle/>
              <a:p>
                <a:endParaRPr lang="sv-SE" sz="1425"/>
              </a:p>
            </p:txBody>
          </p:sp>
        </p:grpSp>
        <p:sp>
          <p:nvSpPr>
            <p:cNvPr id="1038" name="AutoShape 5"/>
            <p:cNvSpPr>
              <a:spLocks noChangeArrowheads="1"/>
            </p:cNvSpPr>
            <p:nvPr/>
          </p:nvSpPr>
          <p:spPr bwMode="auto">
            <a:xfrm>
              <a:off x="1248" y="240"/>
              <a:ext cx="2806" cy="1248"/>
            </a:xfrm>
            <a:prstGeom prst="roundRect">
              <a:avLst>
                <a:gd name="adj" fmla="val 3940"/>
              </a:avLst>
            </a:prstGeom>
            <a:solidFill>
              <a:srgbClr val="E4F3F4">
                <a:alpha val="45882"/>
              </a:srgbClr>
            </a:solidFill>
            <a:ln w="25560">
              <a:solidFill>
                <a:srgbClr val="000000"/>
              </a:solidFill>
              <a:miter lim="800000"/>
              <a:headEnd/>
              <a:tailEnd/>
            </a:ln>
          </p:spPr>
          <p:txBody>
            <a:bodyPr wrap="none" anchor="ctr"/>
            <a:lstStyle/>
            <a:p>
              <a:endParaRPr lang="sv-SE" sz="1425"/>
            </a:p>
          </p:txBody>
        </p:sp>
        <p:grpSp>
          <p:nvGrpSpPr>
            <p:cNvPr id="1039" name="Group 6"/>
            <p:cNvGrpSpPr>
              <a:grpSpLocks/>
            </p:cNvGrpSpPr>
            <p:nvPr/>
          </p:nvGrpSpPr>
          <p:grpSpPr bwMode="auto">
            <a:xfrm>
              <a:off x="2736" y="865"/>
              <a:ext cx="273" cy="87"/>
              <a:chOff x="2736" y="865"/>
              <a:chExt cx="273" cy="87"/>
            </a:xfrm>
          </p:grpSpPr>
          <p:sp>
            <p:nvSpPr>
              <p:cNvPr id="1109" name="Line 7"/>
              <p:cNvSpPr>
                <a:spLocks noChangeShapeType="1"/>
              </p:cNvSpPr>
              <p:nvPr/>
            </p:nvSpPr>
            <p:spPr bwMode="auto">
              <a:xfrm flipH="1">
                <a:off x="2821" y="906"/>
                <a:ext cx="188"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10" name="Oval 8"/>
              <p:cNvSpPr>
                <a:spLocks noChangeArrowheads="1"/>
              </p:cNvSpPr>
              <p:nvPr/>
            </p:nvSpPr>
            <p:spPr bwMode="auto">
              <a:xfrm rot="-5400000">
                <a:off x="2735" y="866"/>
                <a:ext cx="87" cy="86"/>
              </a:xfrm>
              <a:prstGeom prst="ellipse">
                <a:avLst/>
              </a:prstGeom>
              <a:solidFill>
                <a:srgbClr val="E9E8D0"/>
              </a:solidFill>
              <a:ln w="19080">
                <a:solidFill>
                  <a:srgbClr val="000000"/>
                </a:solidFill>
                <a:miter lim="800000"/>
                <a:headEnd/>
                <a:tailEnd/>
              </a:ln>
            </p:spPr>
            <p:txBody>
              <a:bodyPr wrap="none" anchor="ctr"/>
              <a:lstStyle/>
              <a:p>
                <a:endParaRPr lang="sv-SE" sz="1425"/>
              </a:p>
            </p:txBody>
          </p:sp>
        </p:grpSp>
        <p:grpSp>
          <p:nvGrpSpPr>
            <p:cNvPr id="1040" name="Group 9"/>
            <p:cNvGrpSpPr>
              <a:grpSpLocks/>
            </p:cNvGrpSpPr>
            <p:nvPr/>
          </p:nvGrpSpPr>
          <p:grpSpPr bwMode="auto">
            <a:xfrm>
              <a:off x="1104" y="865"/>
              <a:ext cx="273" cy="87"/>
              <a:chOff x="1104" y="865"/>
              <a:chExt cx="273" cy="87"/>
            </a:xfrm>
          </p:grpSpPr>
          <p:sp>
            <p:nvSpPr>
              <p:cNvPr id="1107" name="Line 10"/>
              <p:cNvSpPr>
                <a:spLocks noChangeShapeType="1"/>
              </p:cNvSpPr>
              <p:nvPr/>
            </p:nvSpPr>
            <p:spPr bwMode="auto">
              <a:xfrm flipH="1">
                <a:off x="1189" y="906"/>
                <a:ext cx="188"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08" name="Oval 11"/>
              <p:cNvSpPr>
                <a:spLocks noChangeArrowheads="1"/>
              </p:cNvSpPr>
              <p:nvPr/>
            </p:nvSpPr>
            <p:spPr bwMode="auto">
              <a:xfrm rot="-5400000">
                <a:off x="1103" y="866"/>
                <a:ext cx="87" cy="86"/>
              </a:xfrm>
              <a:prstGeom prst="ellipse">
                <a:avLst/>
              </a:prstGeom>
              <a:solidFill>
                <a:srgbClr val="E9E8D0"/>
              </a:solidFill>
              <a:ln w="19080">
                <a:solidFill>
                  <a:srgbClr val="000000"/>
                </a:solidFill>
                <a:miter lim="800000"/>
                <a:headEnd/>
                <a:tailEnd/>
              </a:ln>
            </p:spPr>
            <p:txBody>
              <a:bodyPr wrap="none" anchor="ctr"/>
              <a:lstStyle/>
              <a:p>
                <a:endParaRPr lang="sv-SE" sz="1425"/>
              </a:p>
            </p:txBody>
          </p:sp>
        </p:grpSp>
        <p:grpSp>
          <p:nvGrpSpPr>
            <p:cNvPr id="1041" name="Group 12"/>
            <p:cNvGrpSpPr>
              <a:grpSpLocks/>
            </p:cNvGrpSpPr>
            <p:nvPr/>
          </p:nvGrpSpPr>
          <p:grpSpPr bwMode="auto">
            <a:xfrm>
              <a:off x="2207" y="864"/>
              <a:ext cx="146" cy="97"/>
              <a:chOff x="2207" y="864"/>
              <a:chExt cx="146" cy="97"/>
            </a:xfrm>
          </p:grpSpPr>
          <p:sp>
            <p:nvSpPr>
              <p:cNvPr id="1104" name="Line 13"/>
              <p:cNvSpPr>
                <a:spLocks noChangeShapeType="1"/>
              </p:cNvSpPr>
              <p:nvPr/>
            </p:nvSpPr>
            <p:spPr bwMode="auto">
              <a:xfrm flipH="1">
                <a:off x="2207" y="912"/>
                <a:ext cx="107"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05" name="AutoShape 14"/>
              <p:cNvSpPr>
                <a:spLocks noChangeArrowheads="1"/>
              </p:cNvSpPr>
              <p:nvPr/>
            </p:nvSpPr>
            <p:spPr bwMode="auto">
              <a:xfrm flipH="1">
                <a:off x="2311" y="864"/>
                <a:ext cx="41"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sp>
            <p:nvSpPr>
              <p:cNvPr id="1106" name="AutoShape 15"/>
              <p:cNvSpPr>
                <a:spLocks noChangeArrowheads="1"/>
              </p:cNvSpPr>
              <p:nvPr/>
            </p:nvSpPr>
            <p:spPr bwMode="auto">
              <a:xfrm rot="10800000">
                <a:off x="2312" y="913"/>
                <a:ext cx="41"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grpSp>
        <p:pic>
          <p:nvPicPr>
            <p:cNvPr id="1042"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 y="1190"/>
              <a:ext cx="157"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43" name="Oval 17"/>
            <p:cNvSpPr>
              <a:spLocks noChangeArrowheads="1"/>
            </p:cNvSpPr>
            <p:nvPr/>
          </p:nvSpPr>
          <p:spPr bwMode="auto">
            <a:xfrm rot="-5400000">
              <a:off x="3417" y="1737"/>
              <a:ext cx="87" cy="86"/>
            </a:xfrm>
            <a:prstGeom prst="ellipse">
              <a:avLst/>
            </a:prstGeom>
            <a:solidFill>
              <a:srgbClr val="E9E8D0"/>
            </a:solidFill>
            <a:ln w="19080">
              <a:solidFill>
                <a:srgbClr val="000000"/>
              </a:solidFill>
              <a:miter lim="800000"/>
              <a:headEnd/>
              <a:tailEnd/>
            </a:ln>
          </p:spPr>
          <p:txBody>
            <a:bodyPr wrap="none" anchor="ctr"/>
            <a:lstStyle/>
            <a:p>
              <a:endParaRPr lang="sv-SE" sz="1425"/>
            </a:p>
          </p:txBody>
        </p:sp>
        <p:sp>
          <p:nvSpPr>
            <p:cNvPr id="1044" name="Line 18"/>
            <p:cNvSpPr>
              <a:spLocks noChangeShapeType="1"/>
            </p:cNvSpPr>
            <p:nvPr/>
          </p:nvSpPr>
          <p:spPr bwMode="auto">
            <a:xfrm>
              <a:off x="3461" y="1822"/>
              <a:ext cx="5" cy="144"/>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grpSp>
          <p:nvGrpSpPr>
            <p:cNvPr id="1045" name="Group 19"/>
            <p:cNvGrpSpPr>
              <a:grpSpLocks/>
            </p:cNvGrpSpPr>
            <p:nvPr/>
          </p:nvGrpSpPr>
          <p:grpSpPr bwMode="auto">
            <a:xfrm>
              <a:off x="2919" y="528"/>
              <a:ext cx="1063" cy="695"/>
              <a:chOff x="2919" y="528"/>
              <a:chExt cx="1063" cy="695"/>
            </a:xfrm>
          </p:grpSpPr>
          <p:sp>
            <p:nvSpPr>
              <p:cNvPr id="1091" name="AutoShape 20"/>
              <p:cNvSpPr>
                <a:spLocks noChangeArrowheads="1"/>
              </p:cNvSpPr>
              <p:nvPr/>
            </p:nvSpPr>
            <p:spPr bwMode="auto">
              <a:xfrm>
                <a:off x="2919" y="528"/>
                <a:ext cx="1063" cy="695"/>
              </a:xfrm>
              <a:prstGeom prst="roundRect">
                <a:avLst>
                  <a:gd name="adj" fmla="val 10130"/>
                </a:avLst>
              </a:prstGeom>
              <a:solidFill>
                <a:srgbClr val="FFFFFF"/>
              </a:solidFill>
              <a:ln w="9360">
                <a:solidFill>
                  <a:srgbClr val="000000"/>
                </a:solidFill>
                <a:miter lim="800000"/>
                <a:headEnd/>
                <a:tailEnd/>
              </a:ln>
            </p:spPr>
            <p:txBody>
              <a:bodyPr wrap="none" anchor="ctr"/>
              <a:lstStyle/>
              <a:p>
                <a:endParaRPr lang="sv-SE" sz="1425"/>
              </a:p>
            </p:txBody>
          </p:sp>
          <p:sp>
            <p:nvSpPr>
              <p:cNvPr id="1092" name="Rectangle 21"/>
              <p:cNvSpPr>
                <a:spLocks noChangeArrowheads="1"/>
              </p:cNvSpPr>
              <p:nvPr/>
            </p:nvSpPr>
            <p:spPr bwMode="auto">
              <a:xfrm>
                <a:off x="3196" y="528"/>
                <a:ext cx="53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p>
                <a:pPr algn="ctr">
                  <a:tabLst>
                    <a:tab pos="542925" algn="l"/>
                  </a:tabLst>
                </a:pPr>
                <a:r>
                  <a:rPr lang="sv-SE" sz="975" dirty="0">
                    <a:solidFill>
                      <a:srgbClr val="000000"/>
                    </a:solidFill>
                    <a:latin typeface="Times New Roman" pitchFamily="18" charset="0"/>
                  </a:rPr>
                  <a:t>Vägvalsrouter</a:t>
                </a:r>
              </a:p>
            </p:txBody>
          </p:sp>
          <p:grpSp>
            <p:nvGrpSpPr>
              <p:cNvPr id="1093" name="Group 22"/>
              <p:cNvGrpSpPr>
                <a:grpSpLocks/>
              </p:cNvGrpSpPr>
              <p:nvPr/>
            </p:nvGrpSpPr>
            <p:grpSpPr bwMode="auto">
              <a:xfrm>
                <a:off x="3495" y="792"/>
                <a:ext cx="431" cy="288"/>
                <a:chOff x="3495" y="792"/>
                <a:chExt cx="431" cy="288"/>
              </a:xfrm>
            </p:grpSpPr>
            <p:graphicFrame>
              <p:nvGraphicFramePr>
                <p:cNvPr id="1028" name="Object 3"/>
                <p:cNvGraphicFramePr>
                  <a:graphicFrameLocks noChangeAspect="1"/>
                </p:cNvGraphicFramePr>
                <p:nvPr/>
              </p:nvGraphicFramePr>
              <p:xfrm>
                <a:off x="3495" y="792"/>
                <a:ext cx="431" cy="288"/>
              </p:xfrm>
              <a:graphic>
                <a:graphicData uri="http://schemas.openxmlformats.org/presentationml/2006/ole">
                  <mc:AlternateContent xmlns:mc="http://schemas.openxmlformats.org/markup-compatibility/2006">
                    <mc:Choice xmlns:v="urn:schemas-microsoft-com:vml" Requires="v">
                      <p:oleObj spid="_x0000_s8320" r:id="rId5" imgW="670680" imgH="422640" progId="">
                        <p:embed/>
                      </p:oleObj>
                    </mc:Choice>
                    <mc:Fallback>
                      <p:oleObj r:id="rId5" imgW="670680" imgH="4226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5" y="792"/>
                              <a:ext cx="431" cy="28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8" name="Rectangle 24"/>
                <p:cNvSpPr>
                  <a:spLocks noChangeArrowheads="1"/>
                </p:cNvSpPr>
                <p:nvPr/>
              </p:nvSpPr>
              <p:spPr bwMode="auto">
                <a:xfrm>
                  <a:off x="3542" y="837"/>
                  <a:ext cx="348" cy="199"/>
                </a:xfrm>
                <a:prstGeom prst="rect">
                  <a:avLst/>
                </a:prstGeom>
                <a:solidFill>
                  <a:srgbClr val="FFFFFF"/>
                </a:solidFill>
                <a:ln w="9360">
                  <a:solidFill>
                    <a:srgbClr val="000000"/>
                  </a:solidFill>
                  <a:round/>
                  <a:headEnd/>
                  <a:tailEnd/>
                </a:ln>
              </p:spPr>
              <p:txBody>
                <a:bodyPr wrap="none" anchor="ctr"/>
                <a:lstStyle/>
                <a:p>
                  <a:endParaRPr lang="sv-SE" sz="1425"/>
                </a:p>
              </p:txBody>
            </p:sp>
            <p:sp>
              <p:nvSpPr>
                <p:cNvPr id="1099" name="Line 25"/>
                <p:cNvSpPr>
                  <a:spLocks noChangeShapeType="1"/>
                </p:cNvSpPr>
                <p:nvPr/>
              </p:nvSpPr>
              <p:spPr bwMode="auto">
                <a:xfrm>
                  <a:off x="3570" y="937"/>
                  <a:ext cx="94" cy="1"/>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sv-SE" sz="1425"/>
                </a:p>
              </p:txBody>
            </p:sp>
            <p:sp>
              <p:nvSpPr>
                <p:cNvPr id="1100" name="Line 26"/>
                <p:cNvSpPr>
                  <a:spLocks noChangeShapeType="1"/>
                </p:cNvSpPr>
                <p:nvPr/>
              </p:nvSpPr>
              <p:spPr bwMode="auto">
                <a:xfrm>
                  <a:off x="3761" y="996"/>
                  <a:ext cx="94" cy="1"/>
                </a:xfrm>
                <a:prstGeom prst="line">
                  <a:avLst/>
                </a:prstGeom>
                <a:noFill/>
                <a:ln w="9360">
                  <a:solidFill>
                    <a:srgbClr val="0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101" name="Line 27"/>
                <p:cNvSpPr>
                  <a:spLocks noChangeShapeType="1"/>
                </p:cNvSpPr>
                <p:nvPr/>
              </p:nvSpPr>
              <p:spPr bwMode="auto">
                <a:xfrm>
                  <a:off x="3761" y="877"/>
                  <a:ext cx="94" cy="1"/>
                </a:xfrm>
                <a:prstGeom prst="line">
                  <a:avLst/>
                </a:prstGeom>
                <a:noFill/>
                <a:ln w="9360">
                  <a:solidFill>
                    <a:srgbClr val="0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102" name="Line 28"/>
                <p:cNvSpPr>
                  <a:spLocks noChangeShapeType="1"/>
                </p:cNvSpPr>
                <p:nvPr/>
              </p:nvSpPr>
              <p:spPr bwMode="auto">
                <a:xfrm flipV="1">
                  <a:off x="3671" y="880"/>
                  <a:ext cx="95" cy="53"/>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03" name="Line 29"/>
                <p:cNvSpPr>
                  <a:spLocks noChangeShapeType="1"/>
                </p:cNvSpPr>
                <p:nvPr/>
              </p:nvSpPr>
              <p:spPr bwMode="auto">
                <a:xfrm>
                  <a:off x="3761" y="934"/>
                  <a:ext cx="94" cy="1"/>
                </a:xfrm>
                <a:prstGeom prst="line">
                  <a:avLst/>
                </a:prstGeom>
                <a:noFill/>
                <a:ln w="9360">
                  <a:solidFill>
                    <a:srgbClr val="0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grpSp>
          <p:grpSp>
            <p:nvGrpSpPr>
              <p:cNvPr id="1094" name="Group 30"/>
              <p:cNvGrpSpPr>
                <a:grpSpLocks/>
              </p:cNvGrpSpPr>
              <p:nvPr/>
            </p:nvGrpSpPr>
            <p:grpSpPr bwMode="auto">
              <a:xfrm>
                <a:off x="2959" y="792"/>
                <a:ext cx="488" cy="288"/>
                <a:chOff x="2959" y="792"/>
                <a:chExt cx="488" cy="288"/>
              </a:xfrm>
            </p:grpSpPr>
            <p:graphicFrame>
              <p:nvGraphicFramePr>
                <p:cNvPr id="1027" name="Object 4"/>
                <p:cNvGraphicFramePr>
                  <a:graphicFrameLocks noChangeAspect="1"/>
                </p:cNvGraphicFramePr>
                <p:nvPr/>
              </p:nvGraphicFramePr>
              <p:xfrm>
                <a:off x="2959" y="792"/>
                <a:ext cx="488" cy="288"/>
              </p:xfrm>
              <a:graphic>
                <a:graphicData uri="http://schemas.openxmlformats.org/presentationml/2006/ole">
                  <mc:AlternateContent xmlns:mc="http://schemas.openxmlformats.org/markup-compatibility/2006">
                    <mc:Choice xmlns:v="urn:schemas-microsoft-com:vml" Requires="v">
                      <p:oleObj spid="_x0000_s8321" r:id="rId7" imgW="670680" imgH="422640" progId="">
                        <p:embed/>
                      </p:oleObj>
                    </mc:Choice>
                    <mc:Fallback>
                      <p:oleObj r:id="rId7" imgW="670680" imgH="4226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9" y="792"/>
                              <a:ext cx="488" cy="28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5" name="Rectangle 32"/>
                <p:cNvSpPr>
                  <a:spLocks noChangeArrowheads="1"/>
                </p:cNvSpPr>
                <p:nvPr/>
              </p:nvSpPr>
              <p:spPr bwMode="auto">
                <a:xfrm>
                  <a:off x="3005" y="837"/>
                  <a:ext cx="394" cy="199"/>
                </a:xfrm>
                <a:prstGeom prst="rect">
                  <a:avLst/>
                </a:prstGeom>
                <a:solidFill>
                  <a:srgbClr val="FFFFFF"/>
                </a:solidFill>
                <a:ln w="9360">
                  <a:solidFill>
                    <a:srgbClr val="000000"/>
                  </a:solidFill>
                  <a:round/>
                  <a:headEnd/>
                  <a:tailEnd/>
                </a:ln>
              </p:spPr>
              <p:txBody>
                <a:bodyPr wrap="none" anchor="ctr"/>
                <a:lstStyle/>
                <a:p>
                  <a:endParaRPr lang="sv-SE" sz="1425"/>
                </a:p>
              </p:txBody>
            </p:sp>
            <p:sp>
              <p:nvSpPr>
                <p:cNvPr id="1096" name="Line 33"/>
                <p:cNvSpPr>
                  <a:spLocks noChangeShapeType="1"/>
                </p:cNvSpPr>
                <p:nvPr/>
              </p:nvSpPr>
              <p:spPr bwMode="auto">
                <a:xfrm>
                  <a:off x="3004" y="838"/>
                  <a:ext cx="392" cy="19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097" name="Line 34"/>
                <p:cNvSpPr>
                  <a:spLocks noChangeShapeType="1"/>
                </p:cNvSpPr>
                <p:nvPr/>
              </p:nvSpPr>
              <p:spPr bwMode="auto">
                <a:xfrm flipH="1">
                  <a:off x="3005" y="838"/>
                  <a:ext cx="394" cy="19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grpSp>
        </p:grpSp>
        <p:sp>
          <p:nvSpPr>
            <p:cNvPr id="1046" name="Text Box 35"/>
            <p:cNvSpPr txBox="1">
              <a:spLocks noChangeArrowheads="1"/>
            </p:cNvSpPr>
            <p:nvPr/>
          </p:nvSpPr>
          <p:spPr bwMode="auto">
            <a:xfrm>
              <a:off x="2631" y="964"/>
              <a:ext cx="19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825">
                  <a:solidFill>
                    <a:srgbClr val="000000"/>
                  </a:solidFill>
                  <a:latin typeface="Times New Roman" pitchFamily="18" charset="0"/>
                </a:rPr>
                <a:t>VM</a:t>
              </a:r>
            </a:p>
          </p:txBody>
        </p:sp>
        <p:grpSp>
          <p:nvGrpSpPr>
            <p:cNvPr id="1047" name="Group 36"/>
            <p:cNvGrpSpPr>
              <a:grpSpLocks/>
            </p:cNvGrpSpPr>
            <p:nvPr/>
          </p:nvGrpSpPr>
          <p:grpSpPr bwMode="auto">
            <a:xfrm>
              <a:off x="4656" y="703"/>
              <a:ext cx="279" cy="305"/>
              <a:chOff x="4656" y="703"/>
              <a:chExt cx="279" cy="305"/>
            </a:xfrm>
          </p:grpSpPr>
          <p:sp>
            <p:nvSpPr>
              <p:cNvPr id="1088" name="Rectangle 37"/>
              <p:cNvSpPr>
                <a:spLocks noChangeArrowheads="1"/>
              </p:cNvSpPr>
              <p:nvPr/>
            </p:nvSpPr>
            <p:spPr bwMode="auto">
              <a:xfrm>
                <a:off x="4700" y="703"/>
                <a:ext cx="235" cy="305"/>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89" name="Rectangle 38"/>
              <p:cNvSpPr>
                <a:spLocks noChangeArrowheads="1"/>
              </p:cNvSpPr>
              <p:nvPr/>
            </p:nvSpPr>
            <p:spPr bwMode="auto">
              <a:xfrm>
                <a:off x="4656" y="741"/>
                <a:ext cx="101" cy="44"/>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90" name="Rectangle 39"/>
              <p:cNvSpPr>
                <a:spLocks noChangeArrowheads="1"/>
              </p:cNvSpPr>
              <p:nvPr/>
            </p:nvSpPr>
            <p:spPr bwMode="auto">
              <a:xfrm>
                <a:off x="4657" y="812"/>
                <a:ext cx="101" cy="44"/>
              </a:xfrm>
              <a:prstGeom prst="rect">
                <a:avLst/>
              </a:prstGeom>
              <a:solidFill>
                <a:srgbClr val="BBE0E3"/>
              </a:solidFill>
              <a:ln w="25560">
                <a:solidFill>
                  <a:srgbClr val="000000"/>
                </a:solidFill>
                <a:round/>
                <a:headEnd/>
                <a:tailEnd/>
              </a:ln>
            </p:spPr>
            <p:txBody>
              <a:bodyPr wrap="none" anchor="ctr"/>
              <a:lstStyle/>
              <a:p>
                <a:endParaRPr lang="sv-SE" sz="1425"/>
              </a:p>
            </p:txBody>
          </p:sp>
        </p:grpSp>
        <p:sp>
          <p:nvSpPr>
            <p:cNvPr id="1048" name="Text Box 40"/>
            <p:cNvSpPr txBox="1">
              <a:spLocks noChangeArrowheads="1"/>
            </p:cNvSpPr>
            <p:nvPr/>
          </p:nvSpPr>
          <p:spPr bwMode="auto">
            <a:xfrm>
              <a:off x="4373" y="1054"/>
              <a:ext cx="67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 pos="1447800" algn="l"/>
                </a:tabLst>
                <a:defRPr sz="2000">
                  <a:solidFill>
                    <a:schemeClr val="tx1"/>
                  </a:solidFill>
                  <a:latin typeface="Arial" charset="0"/>
                </a:defRPr>
              </a:lvl1pPr>
              <a:lvl2pPr marL="742950" indent="-285750" eaLnBrk="0" hangingPunct="0">
                <a:tabLst>
                  <a:tab pos="723900" algn="l"/>
                  <a:tab pos="1447800" algn="l"/>
                </a:tabLst>
                <a:defRPr sz="2000">
                  <a:solidFill>
                    <a:schemeClr val="tx1"/>
                  </a:solidFill>
                  <a:latin typeface="Arial" charset="0"/>
                </a:defRPr>
              </a:lvl2pPr>
              <a:lvl3pPr marL="1143000" indent="-228600" eaLnBrk="0" hangingPunct="0">
                <a:tabLst>
                  <a:tab pos="723900" algn="l"/>
                  <a:tab pos="1447800" algn="l"/>
                </a:tabLst>
                <a:defRPr sz="2000">
                  <a:solidFill>
                    <a:schemeClr val="tx1"/>
                  </a:solidFill>
                  <a:latin typeface="Arial" charset="0"/>
                </a:defRPr>
              </a:lvl3pPr>
              <a:lvl4pPr marL="1600200" indent="-228600" eaLnBrk="0" hangingPunct="0">
                <a:tabLst>
                  <a:tab pos="723900" algn="l"/>
                  <a:tab pos="1447800" algn="l"/>
                </a:tabLst>
                <a:defRPr sz="2000">
                  <a:solidFill>
                    <a:schemeClr val="tx1"/>
                  </a:solidFill>
                  <a:latin typeface="Arial" charset="0"/>
                </a:defRPr>
              </a:lvl4pPr>
              <a:lvl5pPr marL="2057400" indent="-228600" eaLnBrk="0" hangingPunct="0">
                <a:tabLst>
                  <a:tab pos="723900" algn="l"/>
                  <a:tab pos="14478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 pos="14478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 pos="14478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 pos="14478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 pos="1447800" algn="l"/>
                </a:tabLst>
                <a:defRPr sz="2000">
                  <a:solidFill>
                    <a:schemeClr val="tx1"/>
                  </a:solidFill>
                  <a:latin typeface="Arial" charset="0"/>
                </a:defRPr>
              </a:lvl9pPr>
            </a:lstStyle>
            <a:p>
              <a:pPr eaLnBrk="1" hangingPunct="1"/>
              <a:r>
                <a:rPr lang="en-US" sz="1050">
                  <a:solidFill>
                    <a:srgbClr val="000000"/>
                  </a:solidFill>
                  <a:latin typeface="Times New Roman" pitchFamily="18" charset="0"/>
                </a:rPr>
                <a:t>Tjänste</a:t>
              </a:r>
              <a:r>
                <a:rPr lang="sv-SE" sz="1050">
                  <a:solidFill>
                    <a:srgbClr val="000000"/>
                  </a:solidFill>
                  <a:latin typeface="Times New Roman" pitchFamily="18" charset="0"/>
                </a:rPr>
                <a:t>p</a:t>
              </a:r>
              <a:r>
                <a:rPr lang="en-US" sz="1050">
                  <a:solidFill>
                    <a:srgbClr val="000000"/>
                  </a:solidFill>
                  <a:latin typeface="Times New Roman" pitchFamily="18" charset="0"/>
                </a:rPr>
                <a:t>roducent</a:t>
              </a:r>
            </a:p>
          </p:txBody>
        </p:sp>
        <p:grpSp>
          <p:nvGrpSpPr>
            <p:cNvPr id="1049" name="Group 41"/>
            <p:cNvGrpSpPr>
              <a:grpSpLocks/>
            </p:cNvGrpSpPr>
            <p:nvPr/>
          </p:nvGrpSpPr>
          <p:grpSpPr bwMode="auto">
            <a:xfrm>
              <a:off x="1288" y="552"/>
              <a:ext cx="936" cy="587"/>
              <a:chOff x="1288" y="552"/>
              <a:chExt cx="936" cy="587"/>
            </a:xfrm>
          </p:grpSpPr>
          <p:sp>
            <p:nvSpPr>
              <p:cNvPr id="1081" name="AutoShape 42"/>
              <p:cNvSpPr>
                <a:spLocks noChangeArrowheads="1"/>
              </p:cNvSpPr>
              <p:nvPr/>
            </p:nvSpPr>
            <p:spPr bwMode="auto">
              <a:xfrm>
                <a:off x="1288" y="552"/>
                <a:ext cx="936" cy="587"/>
              </a:xfrm>
              <a:prstGeom prst="roundRect">
                <a:avLst>
                  <a:gd name="adj" fmla="val 10130"/>
                </a:avLst>
              </a:prstGeom>
              <a:solidFill>
                <a:srgbClr val="FFFFFF"/>
              </a:solidFill>
              <a:ln w="9360">
                <a:solidFill>
                  <a:srgbClr val="000000"/>
                </a:solidFill>
                <a:miter lim="800000"/>
                <a:headEnd/>
                <a:tailEnd/>
              </a:ln>
            </p:spPr>
            <p:txBody>
              <a:bodyPr wrap="none" anchor="ctr"/>
              <a:lstStyle/>
              <a:p>
                <a:endParaRPr lang="sv-SE" sz="1425"/>
              </a:p>
            </p:txBody>
          </p:sp>
          <p:grpSp>
            <p:nvGrpSpPr>
              <p:cNvPr id="1082" name="Group 43"/>
              <p:cNvGrpSpPr>
                <a:grpSpLocks/>
              </p:cNvGrpSpPr>
              <p:nvPr/>
            </p:nvGrpSpPr>
            <p:grpSpPr bwMode="auto">
              <a:xfrm>
                <a:off x="1643" y="776"/>
                <a:ext cx="488" cy="308"/>
                <a:chOff x="1643" y="776"/>
                <a:chExt cx="488" cy="308"/>
              </a:xfrm>
            </p:grpSpPr>
            <p:graphicFrame>
              <p:nvGraphicFramePr>
                <p:cNvPr id="1026" name="Object 5"/>
                <p:cNvGraphicFramePr>
                  <a:graphicFrameLocks noChangeAspect="1"/>
                </p:cNvGraphicFramePr>
                <p:nvPr/>
              </p:nvGraphicFramePr>
              <p:xfrm>
                <a:off x="1643" y="776"/>
                <a:ext cx="488" cy="308"/>
              </p:xfrm>
              <a:graphic>
                <a:graphicData uri="http://schemas.openxmlformats.org/presentationml/2006/ole">
                  <mc:AlternateContent xmlns:mc="http://schemas.openxmlformats.org/markup-compatibility/2006">
                    <mc:Choice xmlns:v="urn:schemas-microsoft-com:vml" Requires="v">
                      <p:oleObj spid="_x0000_s8322" r:id="rId8" imgW="670680" imgH="422640" progId="">
                        <p:embed/>
                      </p:oleObj>
                    </mc:Choice>
                    <mc:Fallback>
                      <p:oleObj r:id="rId8" imgW="670680" imgH="4226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3" y="776"/>
                              <a:ext cx="488" cy="30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85" name="Rectangle 45"/>
                <p:cNvSpPr>
                  <a:spLocks noChangeArrowheads="1"/>
                </p:cNvSpPr>
                <p:nvPr/>
              </p:nvSpPr>
              <p:spPr bwMode="auto">
                <a:xfrm>
                  <a:off x="1689" y="825"/>
                  <a:ext cx="394" cy="212"/>
                </a:xfrm>
                <a:prstGeom prst="rect">
                  <a:avLst/>
                </a:prstGeom>
                <a:solidFill>
                  <a:srgbClr val="FFFFFF"/>
                </a:solidFill>
                <a:ln w="9360">
                  <a:solidFill>
                    <a:srgbClr val="000000"/>
                  </a:solidFill>
                  <a:round/>
                  <a:headEnd/>
                  <a:tailEnd/>
                </a:ln>
              </p:spPr>
              <p:txBody>
                <a:bodyPr wrap="none" anchor="ctr"/>
                <a:lstStyle/>
                <a:p>
                  <a:endParaRPr lang="sv-SE" sz="1425"/>
                </a:p>
              </p:txBody>
            </p:sp>
            <p:sp>
              <p:nvSpPr>
                <p:cNvPr id="1086" name="Line 46"/>
                <p:cNvSpPr>
                  <a:spLocks noChangeShapeType="1"/>
                </p:cNvSpPr>
                <p:nvPr/>
              </p:nvSpPr>
              <p:spPr bwMode="auto">
                <a:xfrm>
                  <a:off x="1688" y="826"/>
                  <a:ext cx="392" cy="211"/>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087" name="Line 47"/>
                <p:cNvSpPr>
                  <a:spLocks noChangeShapeType="1"/>
                </p:cNvSpPr>
                <p:nvPr/>
              </p:nvSpPr>
              <p:spPr bwMode="auto">
                <a:xfrm flipH="1">
                  <a:off x="1689" y="826"/>
                  <a:ext cx="394" cy="211"/>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grpSp>
          <p:sp>
            <p:nvSpPr>
              <p:cNvPr id="1083" name="AutoShape 48"/>
              <p:cNvSpPr>
                <a:spLocks noChangeArrowheads="1"/>
              </p:cNvSpPr>
              <p:nvPr/>
            </p:nvSpPr>
            <p:spPr bwMode="auto">
              <a:xfrm rot="16200000" flipH="1">
                <a:off x="1289" y="845"/>
                <a:ext cx="345" cy="152"/>
              </a:xfrm>
              <a:custGeom>
                <a:avLst/>
                <a:gdLst>
                  <a:gd name="T0" fmla="*/ 0 w 547688"/>
                  <a:gd name="T1" fmla="*/ 0 h 241300"/>
                  <a:gd name="T2" fmla="*/ 0 w 547688"/>
                  <a:gd name="T3" fmla="*/ 0 h 241300"/>
                  <a:gd name="T4" fmla="*/ 0 w 547688"/>
                  <a:gd name="T5" fmla="*/ 0 h 241300"/>
                  <a:gd name="T6" fmla="*/ 0 w 547688"/>
                  <a:gd name="T7" fmla="*/ 0 h 241300"/>
                  <a:gd name="T8" fmla="*/ 0 60000 65536"/>
                  <a:gd name="T9" fmla="*/ 0 60000 65536"/>
                  <a:gd name="T10" fmla="*/ 0 60000 65536"/>
                  <a:gd name="T11" fmla="*/ 0 60000 65536"/>
                  <a:gd name="T12" fmla="*/ 69850 w 547688"/>
                  <a:gd name="T13" fmla="*/ 30163 h 241300"/>
                  <a:gd name="T14" fmla="*/ 477838 w 547688"/>
                  <a:gd name="T15" fmla="*/ 241300 h 241300"/>
                </a:gdLst>
                <a:ahLst/>
                <a:cxnLst>
                  <a:cxn ang="T8">
                    <a:pos x="T0" y="T1"/>
                  </a:cxn>
                  <a:cxn ang="T9">
                    <a:pos x="T2" y="T3"/>
                  </a:cxn>
                  <a:cxn ang="T10">
                    <a:pos x="T4" y="T5"/>
                  </a:cxn>
                  <a:cxn ang="T11">
                    <a:pos x="T6" y="T7"/>
                  </a:cxn>
                </a:cxnLst>
                <a:rect l="T12" t="T13" r="T14" b="T15"/>
                <a:pathLst>
                  <a:path w="547688" h="241300">
                    <a:moveTo>
                      <a:pt x="0" y="241300"/>
                    </a:moveTo>
                    <a:lnTo>
                      <a:pt x="104198" y="0"/>
                    </a:lnTo>
                    <a:lnTo>
                      <a:pt x="443490" y="0"/>
                    </a:lnTo>
                    <a:lnTo>
                      <a:pt x="547688" y="241300"/>
                    </a:lnTo>
                    <a:close/>
                  </a:path>
                </a:pathLst>
              </a:custGeom>
              <a:solidFill>
                <a:srgbClr val="CCFFCC"/>
              </a:solidFill>
              <a:ln w="9360">
                <a:solidFill>
                  <a:srgbClr val="000000"/>
                </a:solidFill>
                <a:round/>
                <a:headEnd/>
                <a:tailEnd/>
              </a:ln>
            </p:spPr>
            <p:txBody>
              <a:bodyPr wrap="none" anchor="ctr"/>
              <a:lstStyle/>
              <a:p>
                <a:endParaRPr lang="sv-SE" sz="1425"/>
              </a:p>
            </p:txBody>
          </p:sp>
          <p:sp>
            <p:nvSpPr>
              <p:cNvPr id="1084" name="Text Box 49"/>
              <p:cNvSpPr txBox="1">
                <a:spLocks noChangeArrowheads="1"/>
              </p:cNvSpPr>
              <p:nvPr/>
            </p:nvSpPr>
            <p:spPr bwMode="auto">
              <a:xfrm>
                <a:off x="1305" y="558"/>
                <a:ext cx="55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Lst>
                  <a:defRPr sz="2000">
                    <a:solidFill>
                      <a:schemeClr val="tx1"/>
                    </a:solidFill>
                    <a:latin typeface="Arial" charset="0"/>
                  </a:defRPr>
                </a:lvl1pPr>
                <a:lvl2pPr marL="742950" indent="-285750" eaLnBrk="0" hangingPunct="0">
                  <a:tabLst>
                    <a:tab pos="723900" algn="l"/>
                  </a:tabLst>
                  <a:defRPr sz="2000">
                    <a:solidFill>
                      <a:schemeClr val="tx1"/>
                    </a:solidFill>
                    <a:latin typeface="Arial" charset="0"/>
                  </a:defRPr>
                </a:lvl2pPr>
                <a:lvl3pPr marL="1143000" indent="-228600" eaLnBrk="0" hangingPunct="0">
                  <a:tabLst>
                    <a:tab pos="723900" algn="l"/>
                  </a:tabLst>
                  <a:defRPr sz="2000">
                    <a:solidFill>
                      <a:schemeClr val="tx1"/>
                    </a:solidFill>
                    <a:latin typeface="Arial" charset="0"/>
                  </a:defRPr>
                </a:lvl3pPr>
                <a:lvl4pPr marL="1600200" indent="-228600" eaLnBrk="0" hangingPunct="0">
                  <a:tabLst>
                    <a:tab pos="723900" algn="l"/>
                  </a:tabLst>
                  <a:defRPr sz="2000">
                    <a:solidFill>
                      <a:schemeClr val="tx1"/>
                    </a:solidFill>
                    <a:latin typeface="Arial" charset="0"/>
                  </a:defRPr>
                </a:lvl4pPr>
                <a:lvl5pPr marL="2057400" indent="-228600" eaLnBrk="0" hangingPunct="0">
                  <a:tabLst>
                    <a:tab pos="7239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Lst>
                  <a:defRPr sz="2000">
                    <a:solidFill>
                      <a:schemeClr val="tx1"/>
                    </a:solidFill>
                    <a:latin typeface="Arial" charset="0"/>
                  </a:defRPr>
                </a:lvl9pPr>
              </a:lstStyle>
              <a:p>
                <a:pPr eaLnBrk="1" hangingPunct="1"/>
                <a:r>
                  <a:rPr lang="en-US" sz="1050">
                    <a:solidFill>
                      <a:srgbClr val="000000"/>
                    </a:solidFill>
                    <a:latin typeface="Times New Roman" pitchFamily="18" charset="0"/>
                  </a:rPr>
                  <a:t>Virtuell tjänst</a:t>
                </a:r>
              </a:p>
            </p:txBody>
          </p:sp>
        </p:grpSp>
        <p:sp>
          <p:nvSpPr>
            <p:cNvPr id="1050" name="Text Box 50"/>
            <p:cNvSpPr txBox="1">
              <a:spLocks noChangeArrowheads="1"/>
            </p:cNvSpPr>
            <p:nvPr/>
          </p:nvSpPr>
          <p:spPr bwMode="auto">
            <a:xfrm>
              <a:off x="699" y="699"/>
              <a:ext cx="42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825">
                  <a:solidFill>
                    <a:srgbClr val="000000"/>
                  </a:solidFill>
                  <a:latin typeface="Times New Roman" pitchFamily="18" charset="0"/>
                </a:rPr>
                <a:t>HTTPS/TLS</a:t>
              </a:r>
            </a:p>
          </p:txBody>
        </p:sp>
        <p:sp>
          <p:nvSpPr>
            <p:cNvPr id="1051" name="Line 51"/>
            <p:cNvSpPr>
              <a:spLocks noChangeShapeType="1"/>
            </p:cNvSpPr>
            <p:nvPr/>
          </p:nvSpPr>
          <p:spPr bwMode="auto">
            <a:xfrm flipH="1" flipV="1">
              <a:off x="710" y="911"/>
              <a:ext cx="364" cy="3"/>
            </a:xfrm>
            <a:prstGeom prst="line">
              <a:avLst/>
            </a:prstGeom>
            <a:noFill/>
            <a:ln w="12600">
              <a:solidFill>
                <a:srgbClr val="8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grpSp>
          <p:nvGrpSpPr>
            <p:cNvPr id="1052" name="Group 52"/>
            <p:cNvGrpSpPr>
              <a:grpSpLocks/>
            </p:cNvGrpSpPr>
            <p:nvPr/>
          </p:nvGrpSpPr>
          <p:grpSpPr bwMode="auto">
            <a:xfrm>
              <a:off x="327" y="744"/>
              <a:ext cx="385" cy="305"/>
              <a:chOff x="327" y="744"/>
              <a:chExt cx="385" cy="305"/>
            </a:xfrm>
          </p:grpSpPr>
          <p:grpSp>
            <p:nvGrpSpPr>
              <p:cNvPr id="1072" name="Group 53"/>
              <p:cNvGrpSpPr>
                <a:grpSpLocks/>
              </p:cNvGrpSpPr>
              <p:nvPr/>
            </p:nvGrpSpPr>
            <p:grpSpPr bwMode="auto">
              <a:xfrm>
                <a:off x="593" y="888"/>
                <a:ext cx="119" cy="68"/>
                <a:chOff x="593" y="888"/>
                <a:chExt cx="119" cy="68"/>
              </a:xfrm>
            </p:grpSpPr>
            <p:sp>
              <p:nvSpPr>
                <p:cNvPr id="1077" name="Line 54"/>
                <p:cNvSpPr>
                  <a:spLocks noChangeShapeType="1"/>
                </p:cNvSpPr>
                <p:nvPr/>
              </p:nvSpPr>
              <p:spPr bwMode="auto">
                <a:xfrm flipH="1">
                  <a:off x="593" y="921"/>
                  <a:ext cx="87"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grpSp>
              <p:nvGrpSpPr>
                <p:cNvPr id="1078" name="Group 55"/>
                <p:cNvGrpSpPr>
                  <a:grpSpLocks/>
                </p:cNvGrpSpPr>
                <p:nvPr/>
              </p:nvGrpSpPr>
              <p:grpSpPr bwMode="auto">
                <a:xfrm>
                  <a:off x="677" y="888"/>
                  <a:ext cx="35" cy="68"/>
                  <a:chOff x="677" y="888"/>
                  <a:chExt cx="35" cy="68"/>
                </a:xfrm>
              </p:grpSpPr>
              <p:sp>
                <p:nvSpPr>
                  <p:cNvPr id="1079" name="AutoShape 56"/>
                  <p:cNvSpPr>
                    <a:spLocks noChangeArrowheads="1"/>
                  </p:cNvSpPr>
                  <p:nvPr/>
                </p:nvSpPr>
                <p:spPr bwMode="auto">
                  <a:xfrm flipH="1">
                    <a:off x="678" y="888"/>
                    <a:ext cx="34" cy="3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sp>
                <p:nvSpPr>
                  <p:cNvPr id="1080" name="AutoShape 57"/>
                  <p:cNvSpPr>
                    <a:spLocks noChangeArrowheads="1"/>
                  </p:cNvSpPr>
                  <p:nvPr/>
                </p:nvSpPr>
                <p:spPr bwMode="auto">
                  <a:xfrm rot="10800000">
                    <a:off x="677" y="923"/>
                    <a:ext cx="34" cy="3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grpSp>
          </p:grpSp>
          <p:grpSp>
            <p:nvGrpSpPr>
              <p:cNvPr id="1073" name="Group 58"/>
              <p:cNvGrpSpPr>
                <a:grpSpLocks/>
              </p:cNvGrpSpPr>
              <p:nvPr/>
            </p:nvGrpSpPr>
            <p:grpSpPr bwMode="auto">
              <a:xfrm>
                <a:off x="327" y="744"/>
                <a:ext cx="279" cy="305"/>
                <a:chOff x="327" y="744"/>
                <a:chExt cx="279" cy="305"/>
              </a:xfrm>
            </p:grpSpPr>
            <p:sp>
              <p:nvSpPr>
                <p:cNvPr id="1074" name="Rectangle 59"/>
                <p:cNvSpPr>
                  <a:spLocks noChangeArrowheads="1"/>
                </p:cNvSpPr>
                <p:nvPr/>
              </p:nvSpPr>
              <p:spPr bwMode="auto">
                <a:xfrm>
                  <a:off x="371" y="744"/>
                  <a:ext cx="235" cy="305"/>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75" name="Rectangle 60"/>
                <p:cNvSpPr>
                  <a:spLocks noChangeArrowheads="1"/>
                </p:cNvSpPr>
                <p:nvPr/>
              </p:nvSpPr>
              <p:spPr bwMode="auto">
                <a:xfrm>
                  <a:off x="327" y="782"/>
                  <a:ext cx="101" cy="44"/>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76" name="Rectangle 61"/>
                <p:cNvSpPr>
                  <a:spLocks noChangeArrowheads="1"/>
                </p:cNvSpPr>
                <p:nvPr/>
              </p:nvSpPr>
              <p:spPr bwMode="auto">
                <a:xfrm>
                  <a:off x="328" y="853"/>
                  <a:ext cx="101" cy="44"/>
                </a:xfrm>
                <a:prstGeom prst="rect">
                  <a:avLst/>
                </a:prstGeom>
                <a:solidFill>
                  <a:srgbClr val="BBE0E3"/>
                </a:solidFill>
                <a:ln w="25560">
                  <a:solidFill>
                    <a:srgbClr val="000000"/>
                  </a:solidFill>
                  <a:round/>
                  <a:headEnd/>
                  <a:tailEnd/>
                </a:ln>
              </p:spPr>
              <p:txBody>
                <a:bodyPr wrap="none" anchor="ctr"/>
                <a:lstStyle/>
                <a:p>
                  <a:endParaRPr lang="sv-SE" sz="1425"/>
                </a:p>
              </p:txBody>
            </p:sp>
          </p:grpSp>
        </p:grpSp>
        <p:sp>
          <p:nvSpPr>
            <p:cNvPr id="1053" name="Line 62"/>
            <p:cNvSpPr>
              <a:spLocks noChangeShapeType="1"/>
            </p:cNvSpPr>
            <p:nvPr/>
          </p:nvSpPr>
          <p:spPr bwMode="auto">
            <a:xfrm flipH="1" flipV="1">
              <a:off x="2351" y="911"/>
              <a:ext cx="338" cy="3"/>
            </a:xfrm>
            <a:prstGeom prst="line">
              <a:avLst/>
            </a:prstGeom>
            <a:noFill/>
            <a:ln w="12600">
              <a:solidFill>
                <a:srgbClr val="8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054" name="Line 63"/>
            <p:cNvSpPr>
              <a:spLocks noChangeShapeType="1"/>
            </p:cNvSpPr>
            <p:nvPr/>
          </p:nvSpPr>
          <p:spPr bwMode="auto">
            <a:xfrm flipH="1" flipV="1">
              <a:off x="4127" y="911"/>
              <a:ext cx="338" cy="3"/>
            </a:xfrm>
            <a:prstGeom prst="line">
              <a:avLst/>
            </a:prstGeom>
            <a:noFill/>
            <a:ln w="12600">
              <a:solidFill>
                <a:srgbClr val="8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055" name="Text Box 64"/>
            <p:cNvSpPr txBox="1">
              <a:spLocks noChangeArrowheads="1"/>
            </p:cNvSpPr>
            <p:nvPr/>
          </p:nvSpPr>
          <p:spPr bwMode="auto">
            <a:xfrm>
              <a:off x="56" y="1038"/>
              <a:ext cx="706"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 pos="1447800" algn="l"/>
                </a:tabLst>
                <a:defRPr sz="2000">
                  <a:solidFill>
                    <a:schemeClr val="tx1"/>
                  </a:solidFill>
                  <a:latin typeface="Arial" charset="0"/>
                </a:defRPr>
              </a:lvl1pPr>
              <a:lvl2pPr marL="742950" indent="-285750" eaLnBrk="0" hangingPunct="0">
                <a:tabLst>
                  <a:tab pos="723900" algn="l"/>
                  <a:tab pos="1447800" algn="l"/>
                </a:tabLst>
                <a:defRPr sz="2000">
                  <a:solidFill>
                    <a:schemeClr val="tx1"/>
                  </a:solidFill>
                  <a:latin typeface="Arial" charset="0"/>
                </a:defRPr>
              </a:lvl2pPr>
              <a:lvl3pPr marL="1143000" indent="-228600" eaLnBrk="0" hangingPunct="0">
                <a:tabLst>
                  <a:tab pos="723900" algn="l"/>
                  <a:tab pos="1447800" algn="l"/>
                </a:tabLst>
                <a:defRPr sz="2000">
                  <a:solidFill>
                    <a:schemeClr val="tx1"/>
                  </a:solidFill>
                  <a:latin typeface="Arial" charset="0"/>
                </a:defRPr>
              </a:lvl3pPr>
              <a:lvl4pPr marL="1600200" indent="-228600" eaLnBrk="0" hangingPunct="0">
                <a:tabLst>
                  <a:tab pos="723900" algn="l"/>
                  <a:tab pos="1447800" algn="l"/>
                </a:tabLst>
                <a:defRPr sz="2000">
                  <a:solidFill>
                    <a:schemeClr val="tx1"/>
                  </a:solidFill>
                  <a:latin typeface="Arial" charset="0"/>
                </a:defRPr>
              </a:lvl4pPr>
              <a:lvl5pPr marL="2057400" indent="-228600" eaLnBrk="0" hangingPunct="0">
                <a:tabLst>
                  <a:tab pos="723900" algn="l"/>
                  <a:tab pos="14478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 pos="14478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 pos="14478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 pos="14478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 pos="1447800" algn="l"/>
                </a:tabLst>
                <a:defRPr sz="2000">
                  <a:solidFill>
                    <a:schemeClr val="tx1"/>
                  </a:solidFill>
                  <a:latin typeface="Arial" charset="0"/>
                </a:defRPr>
              </a:lvl9pPr>
            </a:lstStyle>
            <a:p>
              <a:pPr eaLnBrk="1" hangingPunct="1"/>
              <a:r>
                <a:rPr lang="en-US" sz="1050">
                  <a:solidFill>
                    <a:srgbClr val="000000"/>
                  </a:solidFill>
                  <a:latin typeface="Times New Roman" pitchFamily="18" charset="0"/>
                </a:rPr>
                <a:t>Tjänstekonsument</a:t>
              </a:r>
            </a:p>
          </p:txBody>
        </p:sp>
        <p:sp>
          <p:nvSpPr>
            <p:cNvPr id="1056" name="Text Box 65"/>
            <p:cNvSpPr txBox="1">
              <a:spLocks noChangeArrowheads="1"/>
            </p:cNvSpPr>
            <p:nvPr/>
          </p:nvSpPr>
          <p:spPr bwMode="auto">
            <a:xfrm>
              <a:off x="4107" y="672"/>
              <a:ext cx="42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825">
                  <a:solidFill>
                    <a:srgbClr val="000000"/>
                  </a:solidFill>
                  <a:latin typeface="Times New Roman" pitchFamily="18" charset="0"/>
                </a:rPr>
                <a:t>HTTPS/TLS</a:t>
              </a:r>
            </a:p>
          </p:txBody>
        </p:sp>
        <p:sp>
          <p:nvSpPr>
            <p:cNvPr id="1057" name="Text Box 66"/>
            <p:cNvSpPr txBox="1">
              <a:spLocks noChangeArrowheads="1"/>
            </p:cNvSpPr>
            <p:nvPr/>
          </p:nvSpPr>
          <p:spPr bwMode="auto">
            <a:xfrm>
              <a:off x="1272" y="276"/>
              <a:ext cx="594"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Lst>
                <a:defRPr sz="2000">
                  <a:solidFill>
                    <a:schemeClr val="tx1"/>
                  </a:solidFill>
                  <a:latin typeface="Arial" charset="0"/>
                </a:defRPr>
              </a:lvl1pPr>
              <a:lvl2pPr marL="742950" indent="-285750" eaLnBrk="0" hangingPunct="0">
                <a:tabLst>
                  <a:tab pos="723900" algn="l"/>
                </a:tabLst>
                <a:defRPr sz="2000">
                  <a:solidFill>
                    <a:schemeClr val="tx1"/>
                  </a:solidFill>
                  <a:latin typeface="Arial" charset="0"/>
                </a:defRPr>
              </a:lvl2pPr>
              <a:lvl3pPr marL="1143000" indent="-228600" eaLnBrk="0" hangingPunct="0">
                <a:tabLst>
                  <a:tab pos="723900" algn="l"/>
                </a:tabLst>
                <a:defRPr sz="2000">
                  <a:solidFill>
                    <a:schemeClr val="tx1"/>
                  </a:solidFill>
                  <a:latin typeface="Arial" charset="0"/>
                </a:defRPr>
              </a:lvl3pPr>
              <a:lvl4pPr marL="1600200" indent="-228600" eaLnBrk="0" hangingPunct="0">
                <a:tabLst>
                  <a:tab pos="723900" algn="l"/>
                </a:tabLst>
                <a:defRPr sz="2000">
                  <a:solidFill>
                    <a:schemeClr val="tx1"/>
                  </a:solidFill>
                  <a:latin typeface="Arial" charset="0"/>
                </a:defRPr>
              </a:lvl4pPr>
              <a:lvl5pPr marL="2057400" indent="-228600" eaLnBrk="0" hangingPunct="0">
                <a:tabLst>
                  <a:tab pos="7239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Lst>
                <a:defRPr sz="2000">
                  <a:solidFill>
                    <a:schemeClr val="tx1"/>
                  </a:solidFill>
                  <a:latin typeface="Arial" charset="0"/>
                </a:defRPr>
              </a:lvl9pPr>
            </a:lstStyle>
            <a:p>
              <a:pPr eaLnBrk="1" hangingPunct="1"/>
              <a:r>
                <a:rPr lang="en-US" sz="1500">
                  <a:solidFill>
                    <a:srgbClr val="000000"/>
                  </a:solidFill>
                  <a:latin typeface="Times New Roman" pitchFamily="18" charset="0"/>
                </a:rPr>
                <a:t>Mule ESB</a:t>
              </a:r>
            </a:p>
          </p:txBody>
        </p:sp>
        <p:grpSp>
          <p:nvGrpSpPr>
            <p:cNvPr id="1058" name="Group 67"/>
            <p:cNvGrpSpPr>
              <a:grpSpLocks/>
            </p:cNvGrpSpPr>
            <p:nvPr/>
          </p:nvGrpSpPr>
          <p:grpSpPr bwMode="auto">
            <a:xfrm>
              <a:off x="2350" y="384"/>
              <a:ext cx="340" cy="414"/>
              <a:chOff x="2350" y="384"/>
              <a:chExt cx="340" cy="414"/>
            </a:xfrm>
          </p:grpSpPr>
          <p:pic>
            <p:nvPicPr>
              <p:cNvPr id="1070" name="Picture 6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53" y="534"/>
                <a:ext cx="19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71" name="Text Box 69"/>
              <p:cNvSpPr txBox="1">
                <a:spLocks noChangeArrowheads="1"/>
              </p:cNvSpPr>
              <p:nvPr/>
            </p:nvSpPr>
            <p:spPr bwMode="auto">
              <a:xfrm>
                <a:off x="2350" y="384"/>
                <a:ext cx="34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Lst>
                  <a:defRPr sz="2000">
                    <a:solidFill>
                      <a:schemeClr val="tx1"/>
                    </a:solidFill>
                    <a:latin typeface="Arial" charset="0"/>
                  </a:defRPr>
                </a:lvl1pPr>
                <a:lvl2pPr marL="742950" indent="-285750" eaLnBrk="0" hangingPunct="0">
                  <a:tabLst>
                    <a:tab pos="723900" algn="l"/>
                  </a:tabLst>
                  <a:defRPr sz="2000">
                    <a:solidFill>
                      <a:schemeClr val="tx1"/>
                    </a:solidFill>
                    <a:latin typeface="Arial" charset="0"/>
                  </a:defRPr>
                </a:lvl2pPr>
                <a:lvl3pPr marL="1143000" indent="-228600" eaLnBrk="0" hangingPunct="0">
                  <a:tabLst>
                    <a:tab pos="723900" algn="l"/>
                  </a:tabLst>
                  <a:defRPr sz="2000">
                    <a:solidFill>
                      <a:schemeClr val="tx1"/>
                    </a:solidFill>
                    <a:latin typeface="Arial" charset="0"/>
                  </a:defRPr>
                </a:lvl3pPr>
                <a:lvl4pPr marL="1600200" indent="-228600" eaLnBrk="0" hangingPunct="0">
                  <a:tabLst>
                    <a:tab pos="723900" algn="l"/>
                  </a:tabLst>
                  <a:defRPr sz="2000">
                    <a:solidFill>
                      <a:schemeClr val="tx1"/>
                    </a:solidFill>
                    <a:latin typeface="Arial" charset="0"/>
                  </a:defRPr>
                </a:lvl4pPr>
                <a:lvl5pPr marL="2057400" indent="-228600" eaLnBrk="0" hangingPunct="0">
                  <a:tabLst>
                    <a:tab pos="7239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Lst>
                  <a:defRPr sz="2000">
                    <a:solidFill>
                      <a:schemeClr val="tx1"/>
                    </a:solidFill>
                    <a:latin typeface="Arial" charset="0"/>
                  </a:defRPr>
                </a:lvl9pPr>
              </a:lstStyle>
              <a:p>
                <a:pPr algn="ctr" eaLnBrk="1" hangingPunct="1"/>
                <a:r>
                  <a:rPr lang="en-US" sz="900">
                    <a:solidFill>
                      <a:srgbClr val="000000"/>
                    </a:solidFill>
                    <a:latin typeface="Times New Roman" pitchFamily="18" charset="0"/>
                  </a:rPr>
                  <a:t>Message</a:t>
                </a:r>
              </a:p>
            </p:txBody>
          </p:sp>
        </p:grpSp>
        <p:grpSp>
          <p:nvGrpSpPr>
            <p:cNvPr id="1059" name="Group 70"/>
            <p:cNvGrpSpPr>
              <a:grpSpLocks/>
            </p:cNvGrpSpPr>
            <p:nvPr/>
          </p:nvGrpSpPr>
          <p:grpSpPr bwMode="auto">
            <a:xfrm>
              <a:off x="3312" y="1901"/>
              <a:ext cx="279" cy="305"/>
              <a:chOff x="3312" y="1901"/>
              <a:chExt cx="279" cy="305"/>
            </a:xfrm>
          </p:grpSpPr>
          <p:sp>
            <p:nvSpPr>
              <p:cNvPr id="1067" name="Rectangle 71"/>
              <p:cNvSpPr>
                <a:spLocks noChangeArrowheads="1"/>
              </p:cNvSpPr>
              <p:nvPr/>
            </p:nvSpPr>
            <p:spPr bwMode="auto">
              <a:xfrm>
                <a:off x="3356" y="1901"/>
                <a:ext cx="235" cy="305"/>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68" name="Rectangle 72"/>
              <p:cNvSpPr>
                <a:spLocks noChangeArrowheads="1"/>
              </p:cNvSpPr>
              <p:nvPr/>
            </p:nvSpPr>
            <p:spPr bwMode="auto">
              <a:xfrm>
                <a:off x="3312" y="1939"/>
                <a:ext cx="101" cy="44"/>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69" name="Rectangle 73"/>
              <p:cNvSpPr>
                <a:spLocks noChangeArrowheads="1"/>
              </p:cNvSpPr>
              <p:nvPr/>
            </p:nvSpPr>
            <p:spPr bwMode="auto">
              <a:xfrm>
                <a:off x="3313" y="2010"/>
                <a:ext cx="101" cy="44"/>
              </a:xfrm>
              <a:prstGeom prst="rect">
                <a:avLst/>
              </a:prstGeom>
              <a:solidFill>
                <a:srgbClr val="BBE0E3"/>
              </a:solidFill>
              <a:ln w="25560">
                <a:solidFill>
                  <a:srgbClr val="000000"/>
                </a:solidFill>
                <a:round/>
                <a:headEnd/>
                <a:tailEnd/>
              </a:ln>
            </p:spPr>
            <p:txBody>
              <a:bodyPr wrap="none" anchor="ctr"/>
              <a:lstStyle/>
              <a:p>
                <a:endParaRPr lang="sv-SE" sz="1425"/>
              </a:p>
            </p:txBody>
          </p:sp>
        </p:grpSp>
        <p:sp>
          <p:nvSpPr>
            <p:cNvPr id="1060" name="Text Box 74"/>
            <p:cNvSpPr txBox="1">
              <a:spLocks noChangeArrowheads="1"/>
            </p:cNvSpPr>
            <p:nvPr/>
          </p:nvSpPr>
          <p:spPr bwMode="auto">
            <a:xfrm>
              <a:off x="3077" y="2206"/>
              <a:ext cx="100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Lst>
                <a:defRPr sz="2000">
                  <a:solidFill>
                    <a:schemeClr val="tx1"/>
                  </a:solidFill>
                  <a:latin typeface="Arial" charset="0"/>
                </a:defRPr>
              </a:lvl1pPr>
              <a:lvl2pPr marL="742950" indent="-285750" eaLnBrk="0" hangingPunct="0">
                <a:tabLst>
                  <a:tab pos="723900" algn="l"/>
                </a:tabLst>
                <a:defRPr sz="2000">
                  <a:solidFill>
                    <a:schemeClr val="tx1"/>
                  </a:solidFill>
                  <a:latin typeface="Arial" charset="0"/>
                </a:defRPr>
              </a:lvl2pPr>
              <a:lvl3pPr marL="1143000" indent="-228600" eaLnBrk="0" hangingPunct="0">
                <a:tabLst>
                  <a:tab pos="723900" algn="l"/>
                </a:tabLst>
                <a:defRPr sz="2000">
                  <a:solidFill>
                    <a:schemeClr val="tx1"/>
                  </a:solidFill>
                  <a:latin typeface="Arial" charset="0"/>
                </a:defRPr>
              </a:lvl3pPr>
              <a:lvl4pPr marL="1600200" indent="-228600" eaLnBrk="0" hangingPunct="0">
                <a:tabLst>
                  <a:tab pos="723900" algn="l"/>
                </a:tabLst>
                <a:defRPr sz="2000">
                  <a:solidFill>
                    <a:schemeClr val="tx1"/>
                  </a:solidFill>
                  <a:latin typeface="Arial" charset="0"/>
                </a:defRPr>
              </a:lvl4pPr>
              <a:lvl5pPr marL="2057400" indent="-228600" eaLnBrk="0" hangingPunct="0">
                <a:tabLst>
                  <a:tab pos="7239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Lst>
                <a:defRPr sz="2000">
                  <a:solidFill>
                    <a:schemeClr val="tx1"/>
                  </a:solidFill>
                  <a:latin typeface="Arial" charset="0"/>
                </a:defRPr>
              </a:lvl9pPr>
            </a:lstStyle>
            <a:p>
              <a:pPr eaLnBrk="1" hangingPunct="1"/>
              <a:r>
                <a:rPr lang="en-US" sz="1050" dirty="0" err="1">
                  <a:solidFill>
                    <a:srgbClr val="000000"/>
                  </a:solidFill>
                  <a:latin typeface="Times New Roman" pitchFamily="18" charset="0"/>
                </a:rPr>
                <a:t>Tjänsteadresserings</a:t>
              </a:r>
              <a:r>
                <a:rPr lang="sv-SE" sz="1050" dirty="0">
                  <a:solidFill>
                    <a:srgbClr val="000000"/>
                  </a:solidFill>
                  <a:latin typeface="Times New Roman" pitchFamily="18" charset="0"/>
                </a:rPr>
                <a:t>katalog</a:t>
              </a:r>
            </a:p>
          </p:txBody>
        </p:sp>
        <p:sp>
          <p:nvSpPr>
            <p:cNvPr id="1061" name="Line 75"/>
            <p:cNvSpPr>
              <a:spLocks noChangeShapeType="1"/>
            </p:cNvSpPr>
            <p:nvPr/>
          </p:nvSpPr>
          <p:spPr bwMode="auto">
            <a:xfrm flipV="1">
              <a:off x="3456" y="1391"/>
              <a:ext cx="1" cy="291"/>
            </a:xfrm>
            <a:prstGeom prst="line">
              <a:avLst/>
            </a:prstGeom>
            <a:noFill/>
            <a:ln w="12600">
              <a:solidFill>
                <a:srgbClr val="8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062" name="Text Box 76"/>
            <p:cNvSpPr txBox="1">
              <a:spLocks noChangeArrowheads="1"/>
            </p:cNvSpPr>
            <p:nvPr/>
          </p:nvSpPr>
          <p:spPr bwMode="auto">
            <a:xfrm>
              <a:off x="3447" y="1488"/>
              <a:ext cx="25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825">
                  <a:solidFill>
                    <a:srgbClr val="000000"/>
                  </a:solidFill>
                  <a:latin typeface="Times New Roman" pitchFamily="18" charset="0"/>
                </a:rPr>
                <a:t>HTTP</a:t>
              </a:r>
            </a:p>
          </p:txBody>
        </p:sp>
        <p:grpSp>
          <p:nvGrpSpPr>
            <p:cNvPr id="1063" name="Group 77"/>
            <p:cNvGrpSpPr>
              <a:grpSpLocks/>
            </p:cNvGrpSpPr>
            <p:nvPr/>
          </p:nvGrpSpPr>
          <p:grpSpPr bwMode="auto">
            <a:xfrm>
              <a:off x="3983" y="864"/>
              <a:ext cx="146" cy="97"/>
              <a:chOff x="3983" y="864"/>
              <a:chExt cx="146" cy="97"/>
            </a:xfrm>
          </p:grpSpPr>
          <p:sp>
            <p:nvSpPr>
              <p:cNvPr id="1064" name="Line 78"/>
              <p:cNvSpPr>
                <a:spLocks noChangeShapeType="1"/>
              </p:cNvSpPr>
              <p:nvPr/>
            </p:nvSpPr>
            <p:spPr bwMode="auto">
              <a:xfrm flipH="1">
                <a:off x="3983" y="912"/>
                <a:ext cx="107"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065" name="AutoShape 79"/>
              <p:cNvSpPr>
                <a:spLocks noChangeArrowheads="1"/>
              </p:cNvSpPr>
              <p:nvPr/>
            </p:nvSpPr>
            <p:spPr bwMode="auto">
              <a:xfrm flipH="1">
                <a:off x="4087" y="864"/>
                <a:ext cx="41"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sp>
            <p:nvSpPr>
              <p:cNvPr id="1066" name="AutoShape 80"/>
              <p:cNvSpPr>
                <a:spLocks noChangeArrowheads="1"/>
              </p:cNvSpPr>
              <p:nvPr/>
            </p:nvSpPr>
            <p:spPr bwMode="auto">
              <a:xfrm rot="10800000">
                <a:off x="4088" y="913"/>
                <a:ext cx="41"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grpSp>
      </p:grpSp>
      <p:sp>
        <p:nvSpPr>
          <p:cNvPr id="2" name="Oval 1"/>
          <p:cNvSpPr/>
          <p:nvPr/>
        </p:nvSpPr>
        <p:spPr>
          <a:xfrm>
            <a:off x="6134223" y="2385434"/>
            <a:ext cx="925513" cy="656035"/>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25"/>
          </a:p>
        </p:txBody>
      </p:sp>
      <p:cxnSp>
        <p:nvCxnSpPr>
          <p:cNvPr id="5" name="Straight Arrow Connector 4"/>
          <p:cNvCxnSpPr>
            <a:stCxn id="1067" idx="3"/>
            <a:endCxn id="2" idx="4"/>
          </p:cNvCxnSpPr>
          <p:nvPr/>
        </p:nvCxnSpPr>
        <p:spPr>
          <a:xfrm flipV="1">
            <a:off x="6424579" y="3041469"/>
            <a:ext cx="172401" cy="1486020"/>
          </a:xfrm>
          <a:prstGeom prst="curvedConnector2">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9634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ubrik 1"/>
          <p:cNvSpPr>
            <a:spLocks noGrp="1"/>
          </p:cNvSpPr>
          <p:nvPr>
            <p:ph type="title"/>
          </p:nvPr>
        </p:nvSpPr>
        <p:spPr>
          <a:xfrm>
            <a:off x="471419" y="8169"/>
            <a:ext cx="8201162" cy="519113"/>
          </a:xfrm>
        </p:spPr>
        <p:txBody>
          <a:bodyPr>
            <a:normAutofit fontScale="90000"/>
          </a:bodyPr>
          <a:lstStyle/>
          <a:p>
            <a:pPr algn="ctr" eaLnBrk="1" hangingPunct="1"/>
            <a:r>
              <a:rPr lang="sv-SE" dirty="0" smtClean="0"/>
              <a:t>Anropsbehörighet</a:t>
            </a:r>
          </a:p>
        </p:txBody>
      </p:sp>
      <p:sp>
        <p:nvSpPr>
          <p:cNvPr id="4" name="Platshållare för bildnummer 3"/>
          <p:cNvSpPr>
            <a:spLocks noGrp="1"/>
          </p:cNvSpPr>
          <p:nvPr>
            <p:ph type="sldNum" sz="quarter" idx="4294967295"/>
          </p:nvPr>
        </p:nvSpPr>
        <p:spPr>
          <a:xfrm>
            <a:off x="323850" y="5535216"/>
            <a:ext cx="622300" cy="161925"/>
          </a:xfrm>
          <a:prstGeom prst="rect">
            <a:avLst/>
          </a:prstGeom>
        </p:spPr>
        <p:txBody>
          <a:bodyPr/>
          <a:lstStyle/>
          <a:p>
            <a:pPr>
              <a:defRPr/>
            </a:pPr>
            <a:fld id="{69DCE50A-89A9-40BF-BC91-EA9D1FD42AE9}" type="slidenum">
              <a:rPr lang="en-US" smtClean="0"/>
              <a:pPr>
                <a:defRPr/>
              </a:pPr>
              <a:t>32</a:t>
            </a:fld>
            <a:endParaRPr lang="en-US"/>
          </a:p>
        </p:txBody>
      </p:sp>
      <p:grpSp>
        <p:nvGrpSpPr>
          <p:cNvPr id="1031" name="Group 1"/>
          <p:cNvGrpSpPr>
            <a:grpSpLocks/>
          </p:cNvGrpSpPr>
          <p:nvPr/>
        </p:nvGrpSpPr>
        <p:grpSpPr bwMode="auto">
          <a:xfrm>
            <a:off x="1" y="2094614"/>
            <a:ext cx="8761227" cy="2835766"/>
            <a:chOff x="56" y="240"/>
            <a:chExt cx="4990" cy="2161"/>
          </a:xfrm>
        </p:grpSpPr>
        <p:grpSp>
          <p:nvGrpSpPr>
            <p:cNvPr id="1037" name="Group 2"/>
            <p:cNvGrpSpPr>
              <a:grpSpLocks/>
            </p:cNvGrpSpPr>
            <p:nvPr/>
          </p:nvGrpSpPr>
          <p:grpSpPr bwMode="auto">
            <a:xfrm>
              <a:off x="4512" y="865"/>
              <a:ext cx="273" cy="87"/>
              <a:chOff x="4512" y="865"/>
              <a:chExt cx="273" cy="87"/>
            </a:xfrm>
          </p:grpSpPr>
          <p:sp>
            <p:nvSpPr>
              <p:cNvPr id="1111" name="Line 3"/>
              <p:cNvSpPr>
                <a:spLocks noChangeShapeType="1"/>
              </p:cNvSpPr>
              <p:nvPr/>
            </p:nvSpPr>
            <p:spPr bwMode="auto">
              <a:xfrm flipH="1">
                <a:off x="4597" y="906"/>
                <a:ext cx="188"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12" name="Oval 4"/>
              <p:cNvSpPr>
                <a:spLocks noChangeArrowheads="1"/>
              </p:cNvSpPr>
              <p:nvPr/>
            </p:nvSpPr>
            <p:spPr bwMode="auto">
              <a:xfrm rot="-5400000">
                <a:off x="4511" y="866"/>
                <a:ext cx="87" cy="86"/>
              </a:xfrm>
              <a:prstGeom prst="ellipse">
                <a:avLst/>
              </a:prstGeom>
              <a:solidFill>
                <a:srgbClr val="E9E8D0"/>
              </a:solidFill>
              <a:ln w="19080">
                <a:solidFill>
                  <a:srgbClr val="000000"/>
                </a:solidFill>
                <a:miter lim="800000"/>
                <a:headEnd/>
                <a:tailEnd/>
              </a:ln>
            </p:spPr>
            <p:txBody>
              <a:bodyPr wrap="none" anchor="ctr"/>
              <a:lstStyle/>
              <a:p>
                <a:endParaRPr lang="sv-SE" sz="1425"/>
              </a:p>
            </p:txBody>
          </p:sp>
        </p:grpSp>
        <p:sp>
          <p:nvSpPr>
            <p:cNvPr id="1038" name="AutoShape 5"/>
            <p:cNvSpPr>
              <a:spLocks noChangeArrowheads="1"/>
            </p:cNvSpPr>
            <p:nvPr/>
          </p:nvSpPr>
          <p:spPr bwMode="auto">
            <a:xfrm>
              <a:off x="1248" y="240"/>
              <a:ext cx="2806" cy="1248"/>
            </a:xfrm>
            <a:prstGeom prst="roundRect">
              <a:avLst>
                <a:gd name="adj" fmla="val 3940"/>
              </a:avLst>
            </a:prstGeom>
            <a:solidFill>
              <a:srgbClr val="E4F3F4">
                <a:alpha val="45882"/>
              </a:srgbClr>
            </a:solidFill>
            <a:ln w="25560">
              <a:solidFill>
                <a:srgbClr val="000000"/>
              </a:solidFill>
              <a:miter lim="800000"/>
              <a:headEnd/>
              <a:tailEnd/>
            </a:ln>
          </p:spPr>
          <p:txBody>
            <a:bodyPr wrap="none" anchor="ctr"/>
            <a:lstStyle/>
            <a:p>
              <a:endParaRPr lang="sv-SE" sz="1425"/>
            </a:p>
          </p:txBody>
        </p:sp>
        <p:grpSp>
          <p:nvGrpSpPr>
            <p:cNvPr id="1039" name="Group 6"/>
            <p:cNvGrpSpPr>
              <a:grpSpLocks/>
            </p:cNvGrpSpPr>
            <p:nvPr/>
          </p:nvGrpSpPr>
          <p:grpSpPr bwMode="auto">
            <a:xfrm>
              <a:off x="2736" y="865"/>
              <a:ext cx="273" cy="87"/>
              <a:chOff x="2736" y="865"/>
              <a:chExt cx="273" cy="87"/>
            </a:xfrm>
          </p:grpSpPr>
          <p:sp>
            <p:nvSpPr>
              <p:cNvPr id="1109" name="Line 7"/>
              <p:cNvSpPr>
                <a:spLocks noChangeShapeType="1"/>
              </p:cNvSpPr>
              <p:nvPr/>
            </p:nvSpPr>
            <p:spPr bwMode="auto">
              <a:xfrm flipH="1">
                <a:off x="2821" y="906"/>
                <a:ext cx="188"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10" name="Oval 8"/>
              <p:cNvSpPr>
                <a:spLocks noChangeArrowheads="1"/>
              </p:cNvSpPr>
              <p:nvPr/>
            </p:nvSpPr>
            <p:spPr bwMode="auto">
              <a:xfrm rot="-5400000">
                <a:off x="2735" y="866"/>
                <a:ext cx="87" cy="86"/>
              </a:xfrm>
              <a:prstGeom prst="ellipse">
                <a:avLst/>
              </a:prstGeom>
              <a:solidFill>
                <a:srgbClr val="E9E8D0"/>
              </a:solidFill>
              <a:ln w="19080">
                <a:solidFill>
                  <a:srgbClr val="000000"/>
                </a:solidFill>
                <a:miter lim="800000"/>
                <a:headEnd/>
                <a:tailEnd/>
              </a:ln>
            </p:spPr>
            <p:txBody>
              <a:bodyPr wrap="none" anchor="ctr"/>
              <a:lstStyle/>
              <a:p>
                <a:endParaRPr lang="sv-SE" sz="1425"/>
              </a:p>
            </p:txBody>
          </p:sp>
        </p:grpSp>
        <p:grpSp>
          <p:nvGrpSpPr>
            <p:cNvPr id="1040" name="Group 9"/>
            <p:cNvGrpSpPr>
              <a:grpSpLocks/>
            </p:cNvGrpSpPr>
            <p:nvPr/>
          </p:nvGrpSpPr>
          <p:grpSpPr bwMode="auto">
            <a:xfrm>
              <a:off x="1104" y="865"/>
              <a:ext cx="273" cy="87"/>
              <a:chOff x="1104" y="865"/>
              <a:chExt cx="273" cy="87"/>
            </a:xfrm>
          </p:grpSpPr>
          <p:sp>
            <p:nvSpPr>
              <p:cNvPr id="1107" name="Line 10"/>
              <p:cNvSpPr>
                <a:spLocks noChangeShapeType="1"/>
              </p:cNvSpPr>
              <p:nvPr/>
            </p:nvSpPr>
            <p:spPr bwMode="auto">
              <a:xfrm flipH="1">
                <a:off x="1189" y="906"/>
                <a:ext cx="188"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08" name="Oval 11"/>
              <p:cNvSpPr>
                <a:spLocks noChangeArrowheads="1"/>
              </p:cNvSpPr>
              <p:nvPr/>
            </p:nvSpPr>
            <p:spPr bwMode="auto">
              <a:xfrm rot="-5400000">
                <a:off x="1103" y="866"/>
                <a:ext cx="87" cy="86"/>
              </a:xfrm>
              <a:prstGeom prst="ellipse">
                <a:avLst/>
              </a:prstGeom>
              <a:solidFill>
                <a:srgbClr val="E9E8D0"/>
              </a:solidFill>
              <a:ln w="19080">
                <a:solidFill>
                  <a:srgbClr val="000000"/>
                </a:solidFill>
                <a:miter lim="800000"/>
                <a:headEnd/>
                <a:tailEnd/>
              </a:ln>
            </p:spPr>
            <p:txBody>
              <a:bodyPr wrap="none" anchor="ctr"/>
              <a:lstStyle/>
              <a:p>
                <a:endParaRPr lang="sv-SE" sz="1425"/>
              </a:p>
            </p:txBody>
          </p:sp>
        </p:grpSp>
        <p:grpSp>
          <p:nvGrpSpPr>
            <p:cNvPr id="1041" name="Group 12"/>
            <p:cNvGrpSpPr>
              <a:grpSpLocks/>
            </p:cNvGrpSpPr>
            <p:nvPr/>
          </p:nvGrpSpPr>
          <p:grpSpPr bwMode="auto">
            <a:xfrm>
              <a:off x="2207" y="864"/>
              <a:ext cx="146" cy="97"/>
              <a:chOff x="2207" y="864"/>
              <a:chExt cx="146" cy="97"/>
            </a:xfrm>
          </p:grpSpPr>
          <p:sp>
            <p:nvSpPr>
              <p:cNvPr id="1104" name="Line 13"/>
              <p:cNvSpPr>
                <a:spLocks noChangeShapeType="1"/>
              </p:cNvSpPr>
              <p:nvPr/>
            </p:nvSpPr>
            <p:spPr bwMode="auto">
              <a:xfrm flipH="1">
                <a:off x="2207" y="912"/>
                <a:ext cx="107"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05" name="AutoShape 14"/>
              <p:cNvSpPr>
                <a:spLocks noChangeArrowheads="1"/>
              </p:cNvSpPr>
              <p:nvPr/>
            </p:nvSpPr>
            <p:spPr bwMode="auto">
              <a:xfrm flipH="1">
                <a:off x="2311" y="864"/>
                <a:ext cx="41"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sp>
            <p:nvSpPr>
              <p:cNvPr id="1106" name="AutoShape 15"/>
              <p:cNvSpPr>
                <a:spLocks noChangeArrowheads="1"/>
              </p:cNvSpPr>
              <p:nvPr/>
            </p:nvSpPr>
            <p:spPr bwMode="auto">
              <a:xfrm rot="10800000">
                <a:off x="2312" y="913"/>
                <a:ext cx="41"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grpSp>
        <p:pic>
          <p:nvPicPr>
            <p:cNvPr id="1042"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 y="1190"/>
              <a:ext cx="157"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43" name="Oval 17"/>
            <p:cNvSpPr>
              <a:spLocks noChangeArrowheads="1"/>
            </p:cNvSpPr>
            <p:nvPr/>
          </p:nvSpPr>
          <p:spPr bwMode="auto">
            <a:xfrm rot="-5400000">
              <a:off x="3417" y="1737"/>
              <a:ext cx="87" cy="86"/>
            </a:xfrm>
            <a:prstGeom prst="ellipse">
              <a:avLst/>
            </a:prstGeom>
            <a:solidFill>
              <a:srgbClr val="E9E8D0"/>
            </a:solidFill>
            <a:ln w="19080">
              <a:solidFill>
                <a:srgbClr val="000000"/>
              </a:solidFill>
              <a:miter lim="800000"/>
              <a:headEnd/>
              <a:tailEnd/>
            </a:ln>
          </p:spPr>
          <p:txBody>
            <a:bodyPr wrap="none" anchor="ctr"/>
            <a:lstStyle/>
            <a:p>
              <a:endParaRPr lang="sv-SE" sz="1425"/>
            </a:p>
          </p:txBody>
        </p:sp>
        <p:sp>
          <p:nvSpPr>
            <p:cNvPr id="1044" name="Line 18"/>
            <p:cNvSpPr>
              <a:spLocks noChangeShapeType="1"/>
            </p:cNvSpPr>
            <p:nvPr/>
          </p:nvSpPr>
          <p:spPr bwMode="auto">
            <a:xfrm>
              <a:off x="3461" y="1822"/>
              <a:ext cx="5" cy="144"/>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grpSp>
          <p:nvGrpSpPr>
            <p:cNvPr id="1045" name="Group 19"/>
            <p:cNvGrpSpPr>
              <a:grpSpLocks/>
            </p:cNvGrpSpPr>
            <p:nvPr/>
          </p:nvGrpSpPr>
          <p:grpSpPr bwMode="auto">
            <a:xfrm>
              <a:off x="2919" y="528"/>
              <a:ext cx="1063" cy="695"/>
              <a:chOff x="2919" y="528"/>
              <a:chExt cx="1063" cy="695"/>
            </a:xfrm>
          </p:grpSpPr>
          <p:sp>
            <p:nvSpPr>
              <p:cNvPr id="1091" name="AutoShape 20"/>
              <p:cNvSpPr>
                <a:spLocks noChangeArrowheads="1"/>
              </p:cNvSpPr>
              <p:nvPr/>
            </p:nvSpPr>
            <p:spPr bwMode="auto">
              <a:xfrm>
                <a:off x="2919" y="528"/>
                <a:ext cx="1063" cy="695"/>
              </a:xfrm>
              <a:prstGeom prst="roundRect">
                <a:avLst>
                  <a:gd name="adj" fmla="val 10130"/>
                </a:avLst>
              </a:prstGeom>
              <a:solidFill>
                <a:srgbClr val="FFFFFF"/>
              </a:solidFill>
              <a:ln w="9360">
                <a:solidFill>
                  <a:srgbClr val="000000"/>
                </a:solidFill>
                <a:miter lim="800000"/>
                <a:headEnd/>
                <a:tailEnd/>
              </a:ln>
            </p:spPr>
            <p:txBody>
              <a:bodyPr wrap="none" anchor="ctr"/>
              <a:lstStyle/>
              <a:p>
                <a:endParaRPr lang="sv-SE" sz="1425"/>
              </a:p>
            </p:txBody>
          </p:sp>
          <p:sp>
            <p:nvSpPr>
              <p:cNvPr id="1092" name="Rectangle 21"/>
              <p:cNvSpPr>
                <a:spLocks noChangeArrowheads="1"/>
              </p:cNvSpPr>
              <p:nvPr/>
            </p:nvSpPr>
            <p:spPr bwMode="auto">
              <a:xfrm>
                <a:off x="3196" y="528"/>
                <a:ext cx="53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p>
                <a:pPr algn="ctr">
                  <a:tabLst>
                    <a:tab pos="542925" algn="l"/>
                  </a:tabLst>
                </a:pPr>
                <a:r>
                  <a:rPr lang="sv-SE" sz="975">
                    <a:solidFill>
                      <a:srgbClr val="000000"/>
                    </a:solidFill>
                    <a:latin typeface="Times New Roman" pitchFamily="18" charset="0"/>
                  </a:rPr>
                  <a:t>Vägvalsrouter</a:t>
                </a:r>
              </a:p>
            </p:txBody>
          </p:sp>
          <p:grpSp>
            <p:nvGrpSpPr>
              <p:cNvPr id="1093" name="Group 22"/>
              <p:cNvGrpSpPr>
                <a:grpSpLocks/>
              </p:cNvGrpSpPr>
              <p:nvPr/>
            </p:nvGrpSpPr>
            <p:grpSpPr bwMode="auto">
              <a:xfrm>
                <a:off x="3495" y="792"/>
                <a:ext cx="431" cy="288"/>
                <a:chOff x="3495" y="792"/>
                <a:chExt cx="431" cy="288"/>
              </a:xfrm>
            </p:grpSpPr>
            <p:graphicFrame>
              <p:nvGraphicFramePr>
                <p:cNvPr id="1028" name="Object 3"/>
                <p:cNvGraphicFramePr>
                  <a:graphicFrameLocks noChangeAspect="1"/>
                </p:cNvGraphicFramePr>
                <p:nvPr/>
              </p:nvGraphicFramePr>
              <p:xfrm>
                <a:off x="3495" y="792"/>
                <a:ext cx="431" cy="288"/>
              </p:xfrm>
              <a:graphic>
                <a:graphicData uri="http://schemas.openxmlformats.org/presentationml/2006/ole">
                  <mc:AlternateContent xmlns:mc="http://schemas.openxmlformats.org/markup-compatibility/2006">
                    <mc:Choice xmlns:v="urn:schemas-microsoft-com:vml" Requires="v">
                      <p:oleObj spid="_x0000_s9344" r:id="rId5" imgW="670680" imgH="422640" progId="">
                        <p:embed/>
                      </p:oleObj>
                    </mc:Choice>
                    <mc:Fallback>
                      <p:oleObj r:id="rId5" imgW="670680" imgH="4226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5" y="792"/>
                              <a:ext cx="431" cy="28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8" name="Rectangle 24"/>
                <p:cNvSpPr>
                  <a:spLocks noChangeArrowheads="1"/>
                </p:cNvSpPr>
                <p:nvPr/>
              </p:nvSpPr>
              <p:spPr bwMode="auto">
                <a:xfrm>
                  <a:off x="3542" y="837"/>
                  <a:ext cx="348" cy="199"/>
                </a:xfrm>
                <a:prstGeom prst="rect">
                  <a:avLst/>
                </a:prstGeom>
                <a:solidFill>
                  <a:srgbClr val="FFFFFF"/>
                </a:solidFill>
                <a:ln w="9360">
                  <a:solidFill>
                    <a:srgbClr val="000000"/>
                  </a:solidFill>
                  <a:round/>
                  <a:headEnd/>
                  <a:tailEnd/>
                </a:ln>
              </p:spPr>
              <p:txBody>
                <a:bodyPr wrap="none" anchor="ctr"/>
                <a:lstStyle/>
                <a:p>
                  <a:endParaRPr lang="sv-SE" sz="1425"/>
                </a:p>
              </p:txBody>
            </p:sp>
            <p:sp>
              <p:nvSpPr>
                <p:cNvPr id="1099" name="Line 25"/>
                <p:cNvSpPr>
                  <a:spLocks noChangeShapeType="1"/>
                </p:cNvSpPr>
                <p:nvPr/>
              </p:nvSpPr>
              <p:spPr bwMode="auto">
                <a:xfrm>
                  <a:off x="3570" y="937"/>
                  <a:ext cx="94" cy="1"/>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sv-SE" sz="1425"/>
                </a:p>
              </p:txBody>
            </p:sp>
            <p:sp>
              <p:nvSpPr>
                <p:cNvPr id="1100" name="Line 26"/>
                <p:cNvSpPr>
                  <a:spLocks noChangeShapeType="1"/>
                </p:cNvSpPr>
                <p:nvPr/>
              </p:nvSpPr>
              <p:spPr bwMode="auto">
                <a:xfrm>
                  <a:off x="3761" y="996"/>
                  <a:ext cx="94" cy="1"/>
                </a:xfrm>
                <a:prstGeom prst="line">
                  <a:avLst/>
                </a:prstGeom>
                <a:noFill/>
                <a:ln w="9360">
                  <a:solidFill>
                    <a:srgbClr val="0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101" name="Line 27"/>
                <p:cNvSpPr>
                  <a:spLocks noChangeShapeType="1"/>
                </p:cNvSpPr>
                <p:nvPr/>
              </p:nvSpPr>
              <p:spPr bwMode="auto">
                <a:xfrm>
                  <a:off x="3761" y="877"/>
                  <a:ext cx="94" cy="1"/>
                </a:xfrm>
                <a:prstGeom prst="line">
                  <a:avLst/>
                </a:prstGeom>
                <a:noFill/>
                <a:ln w="9360">
                  <a:solidFill>
                    <a:srgbClr val="0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102" name="Line 28"/>
                <p:cNvSpPr>
                  <a:spLocks noChangeShapeType="1"/>
                </p:cNvSpPr>
                <p:nvPr/>
              </p:nvSpPr>
              <p:spPr bwMode="auto">
                <a:xfrm flipV="1">
                  <a:off x="3671" y="880"/>
                  <a:ext cx="95" cy="53"/>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03" name="Line 29"/>
                <p:cNvSpPr>
                  <a:spLocks noChangeShapeType="1"/>
                </p:cNvSpPr>
                <p:nvPr/>
              </p:nvSpPr>
              <p:spPr bwMode="auto">
                <a:xfrm>
                  <a:off x="3761" y="934"/>
                  <a:ext cx="94" cy="1"/>
                </a:xfrm>
                <a:prstGeom prst="line">
                  <a:avLst/>
                </a:prstGeom>
                <a:noFill/>
                <a:ln w="9360">
                  <a:solidFill>
                    <a:srgbClr val="0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grpSp>
          <p:grpSp>
            <p:nvGrpSpPr>
              <p:cNvPr id="1094" name="Group 30"/>
              <p:cNvGrpSpPr>
                <a:grpSpLocks/>
              </p:cNvGrpSpPr>
              <p:nvPr/>
            </p:nvGrpSpPr>
            <p:grpSpPr bwMode="auto">
              <a:xfrm>
                <a:off x="2959" y="792"/>
                <a:ext cx="488" cy="288"/>
                <a:chOff x="2959" y="792"/>
                <a:chExt cx="488" cy="288"/>
              </a:xfrm>
            </p:grpSpPr>
            <p:graphicFrame>
              <p:nvGraphicFramePr>
                <p:cNvPr id="1027" name="Object 4"/>
                <p:cNvGraphicFramePr>
                  <a:graphicFrameLocks noChangeAspect="1"/>
                </p:cNvGraphicFramePr>
                <p:nvPr/>
              </p:nvGraphicFramePr>
              <p:xfrm>
                <a:off x="2959" y="792"/>
                <a:ext cx="488" cy="288"/>
              </p:xfrm>
              <a:graphic>
                <a:graphicData uri="http://schemas.openxmlformats.org/presentationml/2006/ole">
                  <mc:AlternateContent xmlns:mc="http://schemas.openxmlformats.org/markup-compatibility/2006">
                    <mc:Choice xmlns:v="urn:schemas-microsoft-com:vml" Requires="v">
                      <p:oleObj spid="_x0000_s9345" r:id="rId7" imgW="670680" imgH="422640" progId="">
                        <p:embed/>
                      </p:oleObj>
                    </mc:Choice>
                    <mc:Fallback>
                      <p:oleObj r:id="rId7" imgW="670680" imgH="4226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9" y="792"/>
                              <a:ext cx="488" cy="28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5" name="Rectangle 32"/>
                <p:cNvSpPr>
                  <a:spLocks noChangeArrowheads="1"/>
                </p:cNvSpPr>
                <p:nvPr/>
              </p:nvSpPr>
              <p:spPr bwMode="auto">
                <a:xfrm>
                  <a:off x="3005" y="837"/>
                  <a:ext cx="394" cy="199"/>
                </a:xfrm>
                <a:prstGeom prst="rect">
                  <a:avLst/>
                </a:prstGeom>
                <a:solidFill>
                  <a:srgbClr val="FFFFFF"/>
                </a:solidFill>
                <a:ln w="9360">
                  <a:solidFill>
                    <a:srgbClr val="000000"/>
                  </a:solidFill>
                  <a:round/>
                  <a:headEnd/>
                  <a:tailEnd/>
                </a:ln>
              </p:spPr>
              <p:txBody>
                <a:bodyPr wrap="none" anchor="ctr"/>
                <a:lstStyle/>
                <a:p>
                  <a:endParaRPr lang="sv-SE" sz="1425"/>
                </a:p>
              </p:txBody>
            </p:sp>
            <p:sp>
              <p:nvSpPr>
                <p:cNvPr id="1096" name="Line 33"/>
                <p:cNvSpPr>
                  <a:spLocks noChangeShapeType="1"/>
                </p:cNvSpPr>
                <p:nvPr/>
              </p:nvSpPr>
              <p:spPr bwMode="auto">
                <a:xfrm>
                  <a:off x="3004" y="838"/>
                  <a:ext cx="392" cy="19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097" name="Line 34"/>
                <p:cNvSpPr>
                  <a:spLocks noChangeShapeType="1"/>
                </p:cNvSpPr>
                <p:nvPr/>
              </p:nvSpPr>
              <p:spPr bwMode="auto">
                <a:xfrm flipH="1">
                  <a:off x="3005" y="838"/>
                  <a:ext cx="394" cy="19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grpSp>
        </p:grpSp>
        <p:sp>
          <p:nvSpPr>
            <p:cNvPr id="1046" name="Text Box 35"/>
            <p:cNvSpPr txBox="1">
              <a:spLocks noChangeArrowheads="1"/>
            </p:cNvSpPr>
            <p:nvPr/>
          </p:nvSpPr>
          <p:spPr bwMode="auto">
            <a:xfrm>
              <a:off x="2631" y="964"/>
              <a:ext cx="19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825">
                  <a:solidFill>
                    <a:srgbClr val="000000"/>
                  </a:solidFill>
                  <a:latin typeface="Times New Roman" pitchFamily="18" charset="0"/>
                </a:rPr>
                <a:t>VM</a:t>
              </a:r>
            </a:p>
          </p:txBody>
        </p:sp>
        <p:grpSp>
          <p:nvGrpSpPr>
            <p:cNvPr id="1047" name="Group 36"/>
            <p:cNvGrpSpPr>
              <a:grpSpLocks/>
            </p:cNvGrpSpPr>
            <p:nvPr/>
          </p:nvGrpSpPr>
          <p:grpSpPr bwMode="auto">
            <a:xfrm>
              <a:off x="4656" y="703"/>
              <a:ext cx="279" cy="305"/>
              <a:chOff x="4656" y="703"/>
              <a:chExt cx="279" cy="305"/>
            </a:xfrm>
          </p:grpSpPr>
          <p:sp>
            <p:nvSpPr>
              <p:cNvPr id="1088" name="Rectangle 37"/>
              <p:cNvSpPr>
                <a:spLocks noChangeArrowheads="1"/>
              </p:cNvSpPr>
              <p:nvPr/>
            </p:nvSpPr>
            <p:spPr bwMode="auto">
              <a:xfrm>
                <a:off x="4700" y="703"/>
                <a:ext cx="235" cy="305"/>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89" name="Rectangle 38"/>
              <p:cNvSpPr>
                <a:spLocks noChangeArrowheads="1"/>
              </p:cNvSpPr>
              <p:nvPr/>
            </p:nvSpPr>
            <p:spPr bwMode="auto">
              <a:xfrm>
                <a:off x="4656" y="741"/>
                <a:ext cx="101" cy="44"/>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90" name="Rectangle 39"/>
              <p:cNvSpPr>
                <a:spLocks noChangeArrowheads="1"/>
              </p:cNvSpPr>
              <p:nvPr/>
            </p:nvSpPr>
            <p:spPr bwMode="auto">
              <a:xfrm>
                <a:off x="4657" y="812"/>
                <a:ext cx="101" cy="44"/>
              </a:xfrm>
              <a:prstGeom prst="rect">
                <a:avLst/>
              </a:prstGeom>
              <a:solidFill>
                <a:srgbClr val="BBE0E3"/>
              </a:solidFill>
              <a:ln w="25560">
                <a:solidFill>
                  <a:srgbClr val="000000"/>
                </a:solidFill>
                <a:round/>
                <a:headEnd/>
                <a:tailEnd/>
              </a:ln>
            </p:spPr>
            <p:txBody>
              <a:bodyPr wrap="none" anchor="ctr"/>
              <a:lstStyle/>
              <a:p>
                <a:endParaRPr lang="sv-SE" sz="1425"/>
              </a:p>
            </p:txBody>
          </p:sp>
        </p:grpSp>
        <p:sp>
          <p:nvSpPr>
            <p:cNvPr id="1048" name="Text Box 40"/>
            <p:cNvSpPr txBox="1">
              <a:spLocks noChangeArrowheads="1"/>
            </p:cNvSpPr>
            <p:nvPr/>
          </p:nvSpPr>
          <p:spPr bwMode="auto">
            <a:xfrm>
              <a:off x="4373" y="1054"/>
              <a:ext cx="67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 pos="1447800" algn="l"/>
                </a:tabLst>
                <a:defRPr sz="2000">
                  <a:solidFill>
                    <a:schemeClr val="tx1"/>
                  </a:solidFill>
                  <a:latin typeface="Arial" charset="0"/>
                </a:defRPr>
              </a:lvl1pPr>
              <a:lvl2pPr marL="742950" indent="-285750" eaLnBrk="0" hangingPunct="0">
                <a:tabLst>
                  <a:tab pos="723900" algn="l"/>
                  <a:tab pos="1447800" algn="l"/>
                </a:tabLst>
                <a:defRPr sz="2000">
                  <a:solidFill>
                    <a:schemeClr val="tx1"/>
                  </a:solidFill>
                  <a:latin typeface="Arial" charset="0"/>
                </a:defRPr>
              </a:lvl2pPr>
              <a:lvl3pPr marL="1143000" indent="-228600" eaLnBrk="0" hangingPunct="0">
                <a:tabLst>
                  <a:tab pos="723900" algn="l"/>
                  <a:tab pos="1447800" algn="l"/>
                </a:tabLst>
                <a:defRPr sz="2000">
                  <a:solidFill>
                    <a:schemeClr val="tx1"/>
                  </a:solidFill>
                  <a:latin typeface="Arial" charset="0"/>
                </a:defRPr>
              </a:lvl3pPr>
              <a:lvl4pPr marL="1600200" indent="-228600" eaLnBrk="0" hangingPunct="0">
                <a:tabLst>
                  <a:tab pos="723900" algn="l"/>
                  <a:tab pos="1447800" algn="l"/>
                </a:tabLst>
                <a:defRPr sz="2000">
                  <a:solidFill>
                    <a:schemeClr val="tx1"/>
                  </a:solidFill>
                  <a:latin typeface="Arial" charset="0"/>
                </a:defRPr>
              </a:lvl4pPr>
              <a:lvl5pPr marL="2057400" indent="-228600" eaLnBrk="0" hangingPunct="0">
                <a:tabLst>
                  <a:tab pos="723900" algn="l"/>
                  <a:tab pos="14478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 pos="14478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 pos="14478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 pos="14478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 pos="1447800" algn="l"/>
                </a:tabLst>
                <a:defRPr sz="2000">
                  <a:solidFill>
                    <a:schemeClr val="tx1"/>
                  </a:solidFill>
                  <a:latin typeface="Arial" charset="0"/>
                </a:defRPr>
              </a:lvl9pPr>
            </a:lstStyle>
            <a:p>
              <a:pPr eaLnBrk="1" hangingPunct="1"/>
              <a:r>
                <a:rPr lang="en-US" sz="1050">
                  <a:solidFill>
                    <a:srgbClr val="000000"/>
                  </a:solidFill>
                  <a:latin typeface="Times New Roman" pitchFamily="18" charset="0"/>
                </a:rPr>
                <a:t>Tjänste</a:t>
              </a:r>
              <a:r>
                <a:rPr lang="sv-SE" sz="1050">
                  <a:solidFill>
                    <a:srgbClr val="000000"/>
                  </a:solidFill>
                  <a:latin typeface="Times New Roman" pitchFamily="18" charset="0"/>
                </a:rPr>
                <a:t>p</a:t>
              </a:r>
              <a:r>
                <a:rPr lang="en-US" sz="1050">
                  <a:solidFill>
                    <a:srgbClr val="000000"/>
                  </a:solidFill>
                  <a:latin typeface="Times New Roman" pitchFamily="18" charset="0"/>
                </a:rPr>
                <a:t>roducent</a:t>
              </a:r>
            </a:p>
          </p:txBody>
        </p:sp>
        <p:grpSp>
          <p:nvGrpSpPr>
            <p:cNvPr id="1049" name="Group 41"/>
            <p:cNvGrpSpPr>
              <a:grpSpLocks/>
            </p:cNvGrpSpPr>
            <p:nvPr/>
          </p:nvGrpSpPr>
          <p:grpSpPr bwMode="auto">
            <a:xfrm>
              <a:off x="1288" y="552"/>
              <a:ext cx="936" cy="587"/>
              <a:chOff x="1288" y="552"/>
              <a:chExt cx="936" cy="587"/>
            </a:xfrm>
          </p:grpSpPr>
          <p:sp>
            <p:nvSpPr>
              <p:cNvPr id="1081" name="AutoShape 42"/>
              <p:cNvSpPr>
                <a:spLocks noChangeArrowheads="1"/>
              </p:cNvSpPr>
              <p:nvPr/>
            </p:nvSpPr>
            <p:spPr bwMode="auto">
              <a:xfrm>
                <a:off x="1288" y="552"/>
                <a:ext cx="936" cy="587"/>
              </a:xfrm>
              <a:prstGeom prst="roundRect">
                <a:avLst>
                  <a:gd name="adj" fmla="val 10130"/>
                </a:avLst>
              </a:prstGeom>
              <a:solidFill>
                <a:srgbClr val="FFFFFF"/>
              </a:solidFill>
              <a:ln w="9360">
                <a:solidFill>
                  <a:srgbClr val="000000"/>
                </a:solidFill>
                <a:miter lim="800000"/>
                <a:headEnd/>
                <a:tailEnd/>
              </a:ln>
            </p:spPr>
            <p:txBody>
              <a:bodyPr wrap="none" anchor="ctr"/>
              <a:lstStyle/>
              <a:p>
                <a:endParaRPr lang="sv-SE" sz="1425"/>
              </a:p>
            </p:txBody>
          </p:sp>
          <p:grpSp>
            <p:nvGrpSpPr>
              <p:cNvPr id="1082" name="Group 43"/>
              <p:cNvGrpSpPr>
                <a:grpSpLocks/>
              </p:cNvGrpSpPr>
              <p:nvPr/>
            </p:nvGrpSpPr>
            <p:grpSpPr bwMode="auto">
              <a:xfrm>
                <a:off x="1643" y="776"/>
                <a:ext cx="488" cy="308"/>
                <a:chOff x="1643" y="776"/>
                <a:chExt cx="488" cy="308"/>
              </a:xfrm>
            </p:grpSpPr>
            <p:graphicFrame>
              <p:nvGraphicFramePr>
                <p:cNvPr id="1026" name="Object 5"/>
                <p:cNvGraphicFramePr>
                  <a:graphicFrameLocks noChangeAspect="1"/>
                </p:cNvGraphicFramePr>
                <p:nvPr/>
              </p:nvGraphicFramePr>
              <p:xfrm>
                <a:off x="1643" y="776"/>
                <a:ext cx="488" cy="308"/>
              </p:xfrm>
              <a:graphic>
                <a:graphicData uri="http://schemas.openxmlformats.org/presentationml/2006/ole">
                  <mc:AlternateContent xmlns:mc="http://schemas.openxmlformats.org/markup-compatibility/2006">
                    <mc:Choice xmlns:v="urn:schemas-microsoft-com:vml" Requires="v">
                      <p:oleObj spid="_x0000_s9346" r:id="rId8" imgW="670680" imgH="422640" progId="">
                        <p:embed/>
                      </p:oleObj>
                    </mc:Choice>
                    <mc:Fallback>
                      <p:oleObj r:id="rId8" imgW="670680" imgH="4226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3" y="776"/>
                              <a:ext cx="488" cy="30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85" name="Rectangle 45"/>
                <p:cNvSpPr>
                  <a:spLocks noChangeArrowheads="1"/>
                </p:cNvSpPr>
                <p:nvPr/>
              </p:nvSpPr>
              <p:spPr bwMode="auto">
                <a:xfrm>
                  <a:off x="1689" y="825"/>
                  <a:ext cx="394" cy="212"/>
                </a:xfrm>
                <a:prstGeom prst="rect">
                  <a:avLst/>
                </a:prstGeom>
                <a:solidFill>
                  <a:srgbClr val="FFFFFF"/>
                </a:solidFill>
                <a:ln w="9360">
                  <a:solidFill>
                    <a:srgbClr val="000000"/>
                  </a:solidFill>
                  <a:round/>
                  <a:headEnd/>
                  <a:tailEnd/>
                </a:ln>
              </p:spPr>
              <p:txBody>
                <a:bodyPr wrap="none" anchor="ctr"/>
                <a:lstStyle/>
                <a:p>
                  <a:endParaRPr lang="sv-SE" sz="1425"/>
                </a:p>
              </p:txBody>
            </p:sp>
            <p:sp>
              <p:nvSpPr>
                <p:cNvPr id="1086" name="Line 46"/>
                <p:cNvSpPr>
                  <a:spLocks noChangeShapeType="1"/>
                </p:cNvSpPr>
                <p:nvPr/>
              </p:nvSpPr>
              <p:spPr bwMode="auto">
                <a:xfrm>
                  <a:off x="1688" y="826"/>
                  <a:ext cx="392" cy="211"/>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087" name="Line 47"/>
                <p:cNvSpPr>
                  <a:spLocks noChangeShapeType="1"/>
                </p:cNvSpPr>
                <p:nvPr/>
              </p:nvSpPr>
              <p:spPr bwMode="auto">
                <a:xfrm flipH="1">
                  <a:off x="1689" y="826"/>
                  <a:ext cx="394" cy="211"/>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grpSp>
          <p:sp>
            <p:nvSpPr>
              <p:cNvPr id="1083" name="AutoShape 48"/>
              <p:cNvSpPr>
                <a:spLocks noChangeArrowheads="1"/>
              </p:cNvSpPr>
              <p:nvPr/>
            </p:nvSpPr>
            <p:spPr bwMode="auto">
              <a:xfrm rot="16200000" flipH="1">
                <a:off x="1289" y="845"/>
                <a:ext cx="345" cy="152"/>
              </a:xfrm>
              <a:custGeom>
                <a:avLst/>
                <a:gdLst>
                  <a:gd name="T0" fmla="*/ 0 w 547688"/>
                  <a:gd name="T1" fmla="*/ 0 h 241300"/>
                  <a:gd name="T2" fmla="*/ 0 w 547688"/>
                  <a:gd name="T3" fmla="*/ 0 h 241300"/>
                  <a:gd name="T4" fmla="*/ 0 w 547688"/>
                  <a:gd name="T5" fmla="*/ 0 h 241300"/>
                  <a:gd name="T6" fmla="*/ 0 w 547688"/>
                  <a:gd name="T7" fmla="*/ 0 h 241300"/>
                  <a:gd name="T8" fmla="*/ 0 60000 65536"/>
                  <a:gd name="T9" fmla="*/ 0 60000 65536"/>
                  <a:gd name="T10" fmla="*/ 0 60000 65536"/>
                  <a:gd name="T11" fmla="*/ 0 60000 65536"/>
                  <a:gd name="T12" fmla="*/ 69850 w 547688"/>
                  <a:gd name="T13" fmla="*/ 30163 h 241300"/>
                  <a:gd name="T14" fmla="*/ 477838 w 547688"/>
                  <a:gd name="T15" fmla="*/ 241300 h 241300"/>
                </a:gdLst>
                <a:ahLst/>
                <a:cxnLst>
                  <a:cxn ang="T8">
                    <a:pos x="T0" y="T1"/>
                  </a:cxn>
                  <a:cxn ang="T9">
                    <a:pos x="T2" y="T3"/>
                  </a:cxn>
                  <a:cxn ang="T10">
                    <a:pos x="T4" y="T5"/>
                  </a:cxn>
                  <a:cxn ang="T11">
                    <a:pos x="T6" y="T7"/>
                  </a:cxn>
                </a:cxnLst>
                <a:rect l="T12" t="T13" r="T14" b="T15"/>
                <a:pathLst>
                  <a:path w="547688" h="241300">
                    <a:moveTo>
                      <a:pt x="0" y="241300"/>
                    </a:moveTo>
                    <a:lnTo>
                      <a:pt x="104198" y="0"/>
                    </a:lnTo>
                    <a:lnTo>
                      <a:pt x="443490" y="0"/>
                    </a:lnTo>
                    <a:lnTo>
                      <a:pt x="547688" y="241300"/>
                    </a:lnTo>
                    <a:close/>
                  </a:path>
                </a:pathLst>
              </a:custGeom>
              <a:solidFill>
                <a:srgbClr val="CCFFCC"/>
              </a:solidFill>
              <a:ln w="9360">
                <a:solidFill>
                  <a:srgbClr val="000000"/>
                </a:solidFill>
                <a:round/>
                <a:headEnd/>
                <a:tailEnd/>
              </a:ln>
            </p:spPr>
            <p:txBody>
              <a:bodyPr wrap="none" anchor="ctr"/>
              <a:lstStyle/>
              <a:p>
                <a:endParaRPr lang="sv-SE" sz="1425"/>
              </a:p>
            </p:txBody>
          </p:sp>
          <p:sp>
            <p:nvSpPr>
              <p:cNvPr id="1084" name="Text Box 49"/>
              <p:cNvSpPr txBox="1">
                <a:spLocks noChangeArrowheads="1"/>
              </p:cNvSpPr>
              <p:nvPr/>
            </p:nvSpPr>
            <p:spPr bwMode="auto">
              <a:xfrm>
                <a:off x="1305" y="558"/>
                <a:ext cx="55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Lst>
                  <a:defRPr sz="2000">
                    <a:solidFill>
                      <a:schemeClr val="tx1"/>
                    </a:solidFill>
                    <a:latin typeface="Arial" charset="0"/>
                  </a:defRPr>
                </a:lvl1pPr>
                <a:lvl2pPr marL="742950" indent="-285750" eaLnBrk="0" hangingPunct="0">
                  <a:tabLst>
                    <a:tab pos="723900" algn="l"/>
                  </a:tabLst>
                  <a:defRPr sz="2000">
                    <a:solidFill>
                      <a:schemeClr val="tx1"/>
                    </a:solidFill>
                    <a:latin typeface="Arial" charset="0"/>
                  </a:defRPr>
                </a:lvl2pPr>
                <a:lvl3pPr marL="1143000" indent="-228600" eaLnBrk="0" hangingPunct="0">
                  <a:tabLst>
                    <a:tab pos="723900" algn="l"/>
                  </a:tabLst>
                  <a:defRPr sz="2000">
                    <a:solidFill>
                      <a:schemeClr val="tx1"/>
                    </a:solidFill>
                    <a:latin typeface="Arial" charset="0"/>
                  </a:defRPr>
                </a:lvl3pPr>
                <a:lvl4pPr marL="1600200" indent="-228600" eaLnBrk="0" hangingPunct="0">
                  <a:tabLst>
                    <a:tab pos="723900" algn="l"/>
                  </a:tabLst>
                  <a:defRPr sz="2000">
                    <a:solidFill>
                      <a:schemeClr val="tx1"/>
                    </a:solidFill>
                    <a:latin typeface="Arial" charset="0"/>
                  </a:defRPr>
                </a:lvl4pPr>
                <a:lvl5pPr marL="2057400" indent="-228600" eaLnBrk="0" hangingPunct="0">
                  <a:tabLst>
                    <a:tab pos="7239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Lst>
                  <a:defRPr sz="2000">
                    <a:solidFill>
                      <a:schemeClr val="tx1"/>
                    </a:solidFill>
                    <a:latin typeface="Arial" charset="0"/>
                  </a:defRPr>
                </a:lvl9pPr>
              </a:lstStyle>
              <a:p>
                <a:pPr eaLnBrk="1" hangingPunct="1"/>
                <a:r>
                  <a:rPr lang="en-US" sz="1050">
                    <a:solidFill>
                      <a:srgbClr val="000000"/>
                    </a:solidFill>
                    <a:latin typeface="Times New Roman" pitchFamily="18" charset="0"/>
                  </a:rPr>
                  <a:t>Virtuell tjänst</a:t>
                </a:r>
              </a:p>
            </p:txBody>
          </p:sp>
        </p:grpSp>
        <p:sp>
          <p:nvSpPr>
            <p:cNvPr id="1050" name="Text Box 50"/>
            <p:cNvSpPr txBox="1">
              <a:spLocks noChangeArrowheads="1"/>
            </p:cNvSpPr>
            <p:nvPr/>
          </p:nvSpPr>
          <p:spPr bwMode="auto">
            <a:xfrm>
              <a:off x="699" y="699"/>
              <a:ext cx="42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825">
                  <a:solidFill>
                    <a:srgbClr val="000000"/>
                  </a:solidFill>
                  <a:latin typeface="Times New Roman" pitchFamily="18" charset="0"/>
                </a:rPr>
                <a:t>HTTPS/TLS</a:t>
              </a:r>
            </a:p>
          </p:txBody>
        </p:sp>
        <p:sp>
          <p:nvSpPr>
            <p:cNvPr id="1051" name="Line 51"/>
            <p:cNvSpPr>
              <a:spLocks noChangeShapeType="1"/>
            </p:cNvSpPr>
            <p:nvPr/>
          </p:nvSpPr>
          <p:spPr bwMode="auto">
            <a:xfrm flipH="1" flipV="1">
              <a:off x="710" y="911"/>
              <a:ext cx="364" cy="3"/>
            </a:xfrm>
            <a:prstGeom prst="line">
              <a:avLst/>
            </a:prstGeom>
            <a:noFill/>
            <a:ln w="12600">
              <a:solidFill>
                <a:srgbClr val="8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grpSp>
          <p:nvGrpSpPr>
            <p:cNvPr id="1052" name="Group 52"/>
            <p:cNvGrpSpPr>
              <a:grpSpLocks/>
            </p:cNvGrpSpPr>
            <p:nvPr/>
          </p:nvGrpSpPr>
          <p:grpSpPr bwMode="auto">
            <a:xfrm>
              <a:off x="327" y="744"/>
              <a:ext cx="385" cy="305"/>
              <a:chOff x="327" y="744"/>
              <a:chExt cx="385" cy="305"/>
            </a:xfrm>
          </p:grpSpPr>
          <p:grpSp>
            <p:nvGrpSpPr>
              <p:cNvPr id="1072" name="Group 53"/>
              <p:cNvGrpSpPr>
                <a:grpSpLocks/>
              </p:cNvGrpSpPr>
              <p:nvPr/>
            </p:nvGrpSpPr>
            <p:grpSpPr bwMode="auto">
              <a:xfrm>
                <a:off x="593" y="888"/>
                <a:ext cx="119" cy="68"/>
                <a:chOff x="593" y="888"/>
                <a:chExt cx="119" cy="68"/>
              </a:xfrm>
            </p:grpSpPr>
            <p:sp>
              <p:nvSpPr>
                <p:cNvPr id="1077" name="Line 54"/>
                <p:cNvSpPr>
                  <a:spLocks noChangeShapeType="1"/>
                </p:cNvSpPr>
                <p:nvPr/>
              </p:nvSpPr>
              <p:spPr bwMode="auto">
                <a:xfrm flipH="1">
                  <a:off x="593" y="921"/>
                  <a:ext cx="87"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grpSp>
              <p:nvGrpSpPr>
                <p:cNvPr id="1078" name="Group 55"/>
                <p:cNvGrpSpPr>
                  <a:grpSpLocks/>
                </p:cNvGrpSpPr>
                <p:nvPr/>
              </p:nvGrpSpPr>
              <p:grpSpPr bwMode="auto">
                <a:xfrm>
                  <a:off x="677" y="888"/>
                  <a:ext cx="35" cy="68"/>
                  <a:chOff x="677" y="888"/>
                  <a:chExt cx="35" cy="68"/>
                </a:xfrm>
              </p:grpSpPr>
              <p:sp>
                <p:nvSpPr>
                  <p:cNvPr id="1079" name="AutoShape 56"/>
                  <p:cNvSpPr>
                    <a:spLocks noChangeArrowheads="1"/>
                  </p:cNvSpPr>
                  <p:nvPr/>
                </p:nvSpPr>
                <p:spPr bwMode="auto">
                  <a:xfrm flipH="1">
                    <a:off x="678" y="888"/>
                    <a:ext cx="34" cy="3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sp>
                <p:nvSpPr>
                  <p:cNvPr id="1080" name="AutoShape 57"/>
                  <p:cNvSpPr>
                    <a:spLocks noChangeArrowheads="1"/>
                  </p:cNvSpPr>
                  <p:nvPr/>
                </p:nvSpPr>
                <p:spPr bwMode="auto">
                  <a:xfrm rot="10800000">
                    <a:off x="677" y="923"/>
                    <a:ext cx="34" cy="3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grpSp>
          </p:grpSp>
          <p:grpSp>
            <p:nvGrpSpPr>
              <p:cNvPr id="1073" name="Group 58"/>
              <p:cNvGrpSpPr>
                <a:grpSpLocks/>
              </p:cNvGrpSpPr>
              <p:nvPr/>
            </p:nvGrpSpPr>
            <p:grpSpPr bwMode="auto">
              <a:xfrm>
                <a:off x="327" y="744"/>
                <a:ext cx="279" cy="305"/>
                <a:chOff x="327" y="744"/>
                <a:chExt cx="279" cy="305"/>
              </a:xfrm>
            </p:grpSpPr>
            <p:sp>
              <p:nvSpPr>
                <p:cNvPr id="1074" name="Rectangle 59"/>
                <p:cNvSpPr>
                  <a:spLocks noChangeArrowheads="1"/>
                </p:cNvSpPr>
                <p:nvPr/>
              </p:nvSpPr>
              <p:spPr bwMode="auto">
                <a:xfrm>
                  <a:off x="371" y="744"/>
                  <a:ext cx="235" cy="305"/>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75" name="Rectangle 60"/>
                <p:cNvSpPr>
                  <a:spLocks noChangeArrowheads="1"/>
                </p:cNvSpPr>
                <p:nvPr/>
              </p:nvSpPr>
              <p:spPr bwMode="auto">
                <a:xfrm>
                  <a:off x="327" y="782"/>
                  <a:ext cx="101" cy="44"/>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76" name="Rectangle 61"/>
                <p:cNvSpPr>
                  <a:spLocks noChangeArrowheads="1"/>
                </p:cNvSpPr>
                <p:nvPr/>
              </p:nvSpPr>
              <p:spPr bwMode="auto">
                <a:xfrm>
                  <a:off x="328" y="853"/>
                  <a:ext cx="101" cy="44"/>
                </a:xfrm>
                <a:prstGeom prst="rect">
                  <a:avLst/>
                </a:prstGeom>
                <a:solidFill>
                  <a:srgbClr val="BBE0E3"/>
                </a:solidFill>
                <a:ln w="25560">
                  <a:solidFill>
                    <a:srgbClr val="000000"/>
                  </a:solidFill>
                  <a:round/>
                  <a:headEnd/>
                  <a:tailEnd/>
                </a:ln>
              </p:spPr>
              <p:txBody>
                <a:bodyPr wrap="none" anchor="ctr"/>
                <a:lstStyle/>
                <a:p>
                  <a:endParaRPr lang="sv-SE" sz="1425"/>
                </a:p>
              </p:txBody>
            </p:sp>
          </p:grpSp>
        </p:grpSp>
        <p:sp>
          <p:nvSpPr>
            <p:cNvPr id="1053" name="Line 62"/>
            <p:cNvSpPr>
              <a:spLocks noChangeShapeType="1"/>
            </p:cNvSpPr>
            <p:nvPr/>
          </p:nvSpPr>
          <p:spPr bwMode="auto">
            <a:xfrm flipH="1" flipV="1">
              <a:off x="2351" y="911"/>
              <a:ext cx="338" cy="3"/>
            </a:xfrm>
            <a:prstGeom prst="line">
              <a:avLst/>
            </a:prstGeom>
            <a:noFill/>
            <a:ln w="12600">
              <a:solidFill>
                <a:srgbClr val="8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054" name="Line 63"/>
            <p:cNvSpPr>
              <a:spLocks noChangeShapeType="1"/>
            </p:cNvSpPr>
            <p:nvPr/>
          </p:nvSpPr>
          <p:spPr bwMode="auto">
            <a:xfrm flipH="1" flipV="1">
              <a:off x="4127" y="911"/>
              <a:ext cx="338" cy="3"/>
            </a:xfrm>
            <a:prstGeom prst="line">
              <a:avLst/>
            </a:prstGeom>
            <a:noFill/>
            <a:ln w="12600">
              <a:solidFill>
                <a:srgbClr val="8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055" name="Text Box 64"/>
            <p:cNvSpPr txBox="1">
              <a:spLocks noChangeArrowheads="1"/>
            </p:cNvSpPr>
            <p:nvPr/>
          </p:nvSpPr>
          <p:spPr bwMode="auto">
            <a:xfrm>
              <a:off x="56" y="1038"/>
              <a:ext cx="706"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 pos="1447800" algn="l"/>
                </a:tabLst>
                <a:defRPr sz="2000">
                  <a:solidFill>
                    <a:schemeClr val="tx1"/>
                  </a:solidFill>
                  <a:latin typeface="Arial" charset="0"/>
                </a:defRPr>
              </a:lvl1pPr>
              <a:lvl2pPr marL="742950" indent="-285750" eaLnBrk="0" hangingPunct="0">
                <a:tabLst>
                  <a:tab pos="723900" algn="l"/>
                  <a:tab pos="1447800" algn="l"/>
                </a:tabLst>
                <a:defRPr sz="2000">
                  <a:solidFill>
                    <a:schemeClr val="tx1"/>
                  </a:solidFill>
                  <a:latin typeface="Arial" charset="0"/>
                </a:defRPr>
              </a:lvl2pPr>
              <a:lvl3pPr marL="1143000" indent="-228600" eaLnBrk="0" hangingPunct="0">
                <a:tabLst>
                  <a:tab pos="723900" algn="l"/>
                  <a:tab pos="1447800" algn="l"/>
                </a:tabLst>
                <a:defRPr sz="2000">
                  <a:solidFill>
                    <a:schemeClr val="tx1"/>
                  </a:solidFill>
                  <a:latin typeface="Arial" charset="0"/>
                </a:defRPr>
              </a:lvl3pPr>
              <a:lvl4pPr marL="1600200" indent="-228600" eaLnBrk="0" hangingPunct="0">
                <a:tabLst>
                  <a:tab pos="723900" algn="l"/>
                  <a:tab pos="1447800" algn="l"/>
                </a:tabLst>
                <a:defRPr sz="2000">
                  <a:solidFill>
                    <a:schemeClr val="tx1"/>
                  </a:solidFill>
                  <a:latin typeface="Arial" charset="0"/>
                </a:defRPr>
              </a:lvl4pPr>
              <a:lvl5pPr marL="2057400" indent="-228600" eaLnBrk="0" hangingPunct="0">
                <a:tabLst>
                  <a:tab pos="723900" algn="l"/>
                  <a:tab pos="14478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 pos="14478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 pos="14478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 pos="14478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 pos="1447800" algn="l"/>
                </a:tabLst>
                <a:defRPr sz="2000">
                  <a:solidFill>
                    <a:schemeClr val="tx1"/>
                  </a:solidFill>
                  <a:latin typeface="Arial" charset="0"/>
                </a:defRPr>
              </a:lvl9pPr>
            </a:lstStyle>
            <a:p>
              <a:pPr eaLnBrk="1" hangingPunct="1"/>
              <a:r>
                <a:rPr lang="en-US" sz="1050">
                  <a:solidFill>
                    <a:srgbClr val="000000"/>
                  </a:solidFill>
                  <a:latin typeface="Times New Roman" pitchFamily="18" charset="0"/>
                </a:rPr>
                <a:t>Tjänstekonsument</a:t>
              </a:r>
            </a:p>
          </p:txBody>
        </p:sp>
        <p:sp>
          <p:nvSpPr>
            <p:cNvPr id="1056" name="Text Box 65"/>
            <p:cNvSpPr txBox="1">
              <a:spLocks noChangeArrowheads="1"/>
            </p:cNvSpPr>
            <p:nvPr/>
          </p:nvSpPr>
          <p:spPr bwMode="auto">
            <a:xfrm>
              <a:off x="4107" y="672"/>
              <a:ext cx="42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825">
                  <a:solidFill>
                    <a:srgbClr val="000000"/>
                  </a:solidFill>
                  <a:latin typeface="Times New Roman" pitchFamily="18" charset="0"/>
                </a:rPr>
                <a:t>HTTPS/TLS</a:t>
              </a:r>
            </a:p>
          </p:txBody>
        </p:sp>
        <p:sp>
          <p:nvSpPr>
            <p:cNvPr id="1057" name="Text Box 66"/>
            <p:cNvSpPr txBox="1">
              <a:spLocks noChangeArrowheads="1"/>
            </p:cNvSpPr>
            <p:nvPr/>
          </p:nvSpPr>
          <p:spPr bwMode="auto">
            <a:xfrm>
              <a:off x="1272" y="276"/>
              <a:ext cx="594"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Lst>
                <a:defRPr sz="2000">
                  <a:solidFill>
                    <a:schemeClr val="tx1"/>
                  </a:solidFill>
                  <a:latin typeface="Arial" charset="0"/>
                </a:defRPr>
              </a:lvl1pPr>
              <a:lvl2pPr marL="742950" indent="-285750" eaLnBrk="0" hangingPunct="0">
                <a:tabLst>
                  <a:tab pos="723900" algn="l"/>
                </a:tabLst>
                <a:defRPr sz="2000">
                  <a:solidFill>
                    <a:schemeClr val="tx1"/>
                  </a:solidFill>
                  <a:latin typeface="Arial" charset="0"/>
                </a:defRPr>
              </a:lvl2pPr>
              <a:lvl3pPr marL="1143000" indent="-228600" eaLnBrk="0" hangingPunct="0">
                <a:tabLst>
                  <a:tab pos="723900" algn="l"/>
                </a:tabLst>
                <a:defRPr sz="2000">
                  <a:solidFill>
                    <a:schemeClr val="tx1"/>
                  </a:solidFill>
                  <a:latin typeface="Arial" charset="0"/>
                </a:defRPr>
              </a:lvl3pPr>
              <a:lvl4pPr marL="1600200" indent="-228600" eaLnBrk="0" hangingPunct="0">
                <a:tabLst>
                  <a:tab pos="723900" algn="l"/>
                </a:tabLst>
                <a:defRPr sz="2000">
                  <a:solidFill>
                    <a:schemeClr val="tx1"/>
                  </a:solidFill>
                  <a:latin typeface="Arial" charset="0"/>
                </a:defRPr>
              </a:lvl4pPr>
              <a:lvl5pPr marL="2057400" indent="-228600" eaLnBrk="0" hangingPunct="0">
                <a:tabLst>
                  <a:tab pos="7239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Lst>
                <a:defRPr sz="2000">
                  <a:solidFill>
                    <a:schemeClr val="tx1"/>
                  </a:solidFill>
                  <a:latin typeface="Arial" charset="0"/>
                </a:defRPr>
              </a:lvl9pPr>
            </a:lstStyle>
            <a:p>
              <a:pPr eaLnBrk="1" hangingPunct="1"/>
              <a:r>
                <a:rPr lang="en-US" sz="1500">
                  <a:solidFill>
                    <a:srgbClr val="000000"/>
                  </a:solidFill>
                  <a:latin typeface="Times New Roman" pitchFamily="18" charset="0"/>
                </a:rPr>
                <a:t>Mule ESB</a:t>
              </a:r>
            </a:p>
          </p:txBody>
        </p:sp>
        <p:grpSp>
          <p:nvGrpSpPr>
            <p:cNvPr id="1058" name="Group 67"/>
            <p:cNvGrpSpPr>
              <a:grpSpLocks/>
            </p:cNvGrpSpPr>
            <p:nvPr/>
          </p:nvGrpSpPr>
          <p:grpSpPr bwMode="auto">
            <a:xfrm>
              <a:off x="2350" y="384"/>
              <a:ext cx="340" cy="414"/>
              <a:chOff x="2350" y="384"/>
              <a:chExt cx="340" cy="414"/>
            </a:xfrm>
          </p:grpSpPr>
          <p:pic>
            <p:nvPicPr>
              <p:cNvPr id="1070" name="Picture 6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53" y="534"/>
                <a:ext cx="19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71" name="Text Box 69"/>
              <p:cNvSpPr txBox="1">
                <a:spLocks noChangeArrowheads="1"/>
              </p:cNvSpPr>
              <p:nvPr/>
            </p:nvSpPr>
            <p:spPr bwMode="auto">
              <a:xfrm>
                <a:off x="2350" y="384"/>
                <a:ext cx="34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Lst>
                  <a:defRPr sz="2000">
                    <a:solidFill>
                      <a:schemeClr val="tx1"/>
                    </a:solidFill>
                    <a:latin typeface="Arial" charset="0"/>
                  </a:defRPr>
                </a:lvl1pPr>
                <a:lvl2pPr marL="742950" indent="-285750" eaLnBrk="0" hangingPunct="0">
                  <a:tabLst>
                    <a:tab pos="723900" algn="l"/>
                  </a:tabLst>
                  <a:defRPr sz="2000">
                    <a:solidFill>
                      <a:schemeClr val="tx1"/>
                    </a:solidFill>
                    <a:latin typeface="Arial" charset="0"/>
                  </a:defRPr>
                </a:lvl2pPr>
                <a:lvl3pPr marL="1143000" indent="-228600" eaLnBrk="0" hangingPunct="0">
                  <a:tabLst>
                    <a:tab pos="723900" algn="l"/>
                  </a:tabLst>
                  <a:defRPr sz="2000">
                    <a:solidFill>
                      <a:schemeClr val="tx1"/>
                    </a:solidFill>
                    <a:latin typeface="Arial" charset="0"/>
                  </a:defRPr>
                </a:lvl3pPr>
                <a:lvl4pPr marL="1600200" indent="-228600" eaLnBrk="0" hangingPunct="0">
                  <a:tabLst>
                    <a:tab pos="723900" algn="l"/>
                  </a:tabLst>
                  <a:defRPr sz="2000">
                    <a:solidFill>
                      <a:schemeClr val="tx1"/>
                    </a:solidFill>
                    <a:latin typeface="Arial" charset="0"/>
                  </a:defRPr>
                </a:lvl4pPr>
                <a:lvl5pPr marL="2057400" indent="-228600" eaLnBrk="0" hangingPunct="0">
                  <a:tabLst>
                    <a:tab pos="7239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Lst>
                  <a:defRPr sz="2000">
                    <a:solidFill>
                      <a:schemeClr val="tx1"/>
                    </a:solidFill>
                    <a:latin typeface="Arial" charset="0"/>
                  </a:defRPr>
                </a:lvl9pPr>
              </a:lstStyle>
              <a:p>
                <a:pPr algn="ctr" eaLnBrk="1" hangingPunct="1"/>
                <a:r>
                  <a:rPr lang="en-US" sz="900">
                    <a:solidFill>
                      <a:srgbClr val="000000"/>
                    </a:solidFill>
                    <a:latin typeface="Times New Roman" pitchFamily="18" charset="0"/>
                  </a:rPr>
                  <a:t>Message</a:t>
                </a:r>
              </a:p>
            </p:txBody>
          </p:sp>
        </p:grpSp>
        <p:grpSp>
          <p:nvGrpSpPr>
            <p:cNvPr id="1059" name="Group 70"/>
            <p:cNvGrpSpPr>
              <a:grpSpLocks/>
            </p:cNvGrpSpPr>
            <p:nvPr/>
          </p:nvGrpSpPr>
          <p:grpSpPr bwMode="auto">
            <a:xfrm>
              <a:off x="3312" y="1901"/>
              <a:ext cx="279" cy="305"/>
              <a:chOff x="3312" y="1901"/>
              <a:chExt cx="279" cy="305"/>
            </a:xfrm>
          </p:grpSpPr>
          <p:sp>
            <p:nvSpPr>
              <p:cNvPr id="1067" name="Rectangle 71"/>
              <p:cNvSpPr>
                <a:spLocks noChangeArrowheads="1"/>
              </p:cNvSpPr>
              <p:nvPr/>
            </p:nvSpPr>
            <p:spPr bwMode="auto">
              <a:xfrm>
                <a:off x="3356" y="1901"/>
                <a:ext cx="235" cy="305"/>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68" name="Rectangle 72"/>
              <p:cNvSpPr>
                <a:spLocks noChangeArrowheads="1"/>
              </p:cNvSpPr>
              <p:nvPr/>
            </p:nvSpPr>
            <p:spPr bwMode="auto">
              <a:xfrm>
                <a:off x="3312" y="1939"/>
                <a:ext cx="101" cy="44"/>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69" name="Rectangle 73"/>
              <p:cNvSpPr>
                <a:spLocks noChangeArrowheads="1"/>
              </p:cNvSpPr>
              <p:nvPr/>
            </p:nvSpPr>
            <p:spPr bwMode="auto">
              <a:xfrm>
                <a:off x="3313" y="2010"/>
                <a:ext cx="101" cy="44"/>
              </a:xfrm>
              <a:prstGeom prst="rect">
                <a:avLst/>
              </a:prstGeom>
              <a:solidFill>
                <a:srgbClr val="BBE0E3"/>
              </a:solidFill>
              <a:ln w="25560">
                <a:solidFill>
                  <a:srgbClr val="000000"/>
                </a:solidFill>
                <a:round/>
                <a:headEnd/>
                <a:tailEnd/>
              </a:ln>
            </p:spPr>
            <p:txBody>
              <a:bodyPr wrap="none" anchor="ctr"/>
              <a:lstStyle/>
              <a:p>
                <a:endParaRPr lang="sv-SE" sz="1425"/>
              </a:p>
            </p:txBody>
          </p:sp>
        </p:grpSp>
        <p:sp>
          <p:nvSpPr>
            <p:cNvPr id="1060" name="Text Box 74"/>
            <p:cNvSpPr txBox="1">
              <a:spLocks noChangeArrowheads="1"/>
            </p:cNvSpPr>
            <p:nvPr/>
          </p:nvSpPr>
          <p:spPr bwMode="auto">
            <a:xfrm>
              <a:off x="3077" y="2206"/>
              <a:ext cx="100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Lst>
                <a:defRPr sz="2000">
                  <a:solidFill>
                    <a:schemeClr val="tx1"/>
                  </a:solidFill>
                  <a:latin typeface="Arial" charset="0"/>
                </a:defRPr>
              </a:lvl1pPr>
              <a:lvl2pPr marL="742950" indent="-285750" eaLnBrk="0" hangingPunct="0">
                <a:tabLst>
                  <a:tab pos="723900" algn="l"/>
                </a:tabLst>
                <a:defRPr sz="2000">
                  <a:solidFill>
                    <a:schemeClr val="tx1"/>
                  </a:solidFill>
                  <a:latin typeface="Arial" charset="0"/>
                </a:defRPr>
              </a:lvl2pPr>
              <a:lvl3pPr marL="1143000" indent="-228600" eaLnBrk="0" hangingPunct="0">
                <a:tabLst>
                  <a:tab pos="723900" algn="l"/>
                </a:tabLst>
                <a:defRPr sz="2000">
                  <a:solidFill>
                    <a:schemeClr val="tx1"/>
                  </a:solidFill>
                  <a:latin typeface="Arial" charset="0"/>
                </a:defRPr>
              </a:lvl3pPr>
              <a:lvl4pPr marL="1600200" indent="-228600" eaLnBrk="0" hangingPunct="0">
                <a:tabLst>
                  <a:tab pos="723900" algn="l"/>
                </a:tabLst>
                <a:defRPr sz="2000">
                  <a:solidFill>
                    <a:schemeClr val="tx1"/>
                  </a:solidFill>
                  <a:latin typeface="Arial" charset="0"/>
                </a:defRPr>
              </a:lvl4pPr>
              <a:lvl5pPr marL="2057400" indent="-228600" eaLnBrk="0" hangingPunct="0">
                <a:tabLst>
                  <a:tab pos="7239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Lst>
                <a:defRPr sz="2000">
                  <a:solidFill>
                    <a:schemeClr val="tx1"/>
                  </a:solidFill>
                  <a:latin typeface="Arial" charset="0"/>
                </a:defRPr>
              </a:lvl9pPr>
            </a:lstStyle>
            <a:p>
              <a:pPr eaLnBrk="1" hangingPunct="1"/>
              <a:r>
                <a:rPr lang="en-US" sz="1050" dirty="0" err="1">
                  <a:solidFill>
                    <a:srgbClr val="000000"/>
                  </a:solidFill>
                  <a:latin typeface="Times New Roman" pitchFamily="18" charset="0"/>
                </a:rPr>
                <a:t>Tjänsteadresserings</a:t>
              </a:r>
              <a:r>
                <a:rPr lang="sv-SE" sz="1050" dirty="0">
                  <a:solidFill>
                    <a:srgbClr val="000000"/>
                  </a:solidFill>
                  <a:latin typeface="Times New Roman" pitchFamily="18" charset="0"/>
                </a:rPr>
                <a:t>katalog</a:t>
              </a:r>
            </a:p>
          </p:txBody>
        </p:sp>
        <p:sp>
          <p:nvSpPr>
            <p:cNvPr id="1061" name="Line 75"/>
            <p:cNvSpPr>
              <a:spLocks noChangeShapeType="1"/>
            </p:cNvSpPr>
            <p:nvPr/>
          </p:nvSpPr>
          <p:spPr bwMode="auto">
            <a:xfrm flipV="1">
              <a:off x="3456" y="1391"/>
              <a:ext cx="1" cy="291"/>
            </a:xfrm>
            <a:prstGeom prst="line">
              <a:avLst/>
            </a:prstGeom>
            <a:noFill/>
            <a:ln w="12600">
              <a:solidFill>
                <a:srgbClr val="8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062" name="Text Box 76"/>
            <p:cNvSpPr txBox="1">
              <a:spLocks noChangeArrowheads="1"/>
            </p:cNvSpPr>
            <p:nvPr/>
          </p:nvSpPr>
          <p:spPr bwMode="auto">
            <a:xfrm>
              <a:off x="3447" y="1488"/>
              <a:ext cx="25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825">
                  <a:solidFill>
                    <a:srgbClr val="000000"/>
                  </a:solidFill>
                  <a:latin typeface="Times New Roman" pitchFamily="18" charset="0"/>
                </a:rPr>
                <a:t>HTTP</a:t>
              </a:r>
            </a:p>
          </p:txBody>
        </p:sp>
        <p:grpSp>
          <p:nvGrpSpPr>
            <p:cNvPr id="1063" name="Group 77"/>
            <p:cNvGrpSpPr>
              <a:grpSpLocks/>
            </p:cNvGrpSpPr>
            <p:nvPr/>
          </p:nvGrpSpPr>
          <p:grpSpPr bwMode="auto">
            <a:xfrm>
              <a:off x="3983" y="864"/>
              <a:ext cx="146" cy="97"/>
              <a:chOff x="3983" y="864"/>
              <a:chExt cx="146" cy="97"/>
            </a:xfrm>
          </p:grpSpPr>
          <p:sp>
            <p:nvSpPr>
              <p:cNvPr id="1064" name="Line 78"/>
              <p:cNvSpPr>
                <a:spLocks noChangeShapeType="1"/>
              </p:cNvSpPr>
              <p:nvPr/>
            </p:nvSpPr>
            <p:spPr bwMode="auto">
              <a:xfrm flipH="1">
                <a:off x="3983" y="912"/>
                <a:ext cx="107"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065" name="AutoShape 79"/>
              <p:cNvSpPr>
                <a:spLocks noChangeArrowheads="1"/>
              </p:cNvSpPr>
              <p:nvPr/>
            </p:nvSpPr>
            <p:spPr bwMode="auto">
              <a:xfrm flipH="1">
                <a:off x="4087" y="864"/>
                <a:ext cx="41"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sp>
            <p:nvSpPr>
              <p:cNvPr id="1066" name="AutoShape 80"/>
              <p:cNvSpPr>
                <a:spLocks noChangeArrowheads="1"/>
              </p:cNvSpPr>
              <p:nvPr/>
            </p:nvSpPr>
            <p:spPr bwMode="auto">
              <a:xfrm rot="10800000">
                <a:off x="4088" y="913"/>
                <a:ext cx="41"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grpSp>
      </p:grpSp>
      <p:sp>
        <p:nvSpPr>
          <p:cNvPr id="2" name="Oval 1"/>
          <p:cNvSpPr/>
          <p:nvPr/>
        </p:nvSpPr>
        <p:spPr>
          <a:xfrm>
            <a:off x="4997814" y="2688036"/>
            <a:ext cx="925513" cy="656035"/>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25"/>
          </a:p>
        </p:txBody>
      </p:sp>
      <p:cxnSp>
        <p:nvCxnSpPr>
          <p:cNvPr id="5" name="Straight Arrow Connector 4"/>
          <p:cNvCxnSpPr>
            <a:stCxn id="1069" idx="1"/>
          </p:cNvCxnSpPr>
          <p:nvPr/>
        </p:nvCxnSpPr>
        <p:spPr>
          <a:xfrm rot="10800000">
            <a:off x="5466984" y="3393251"/>
            <a:ext cx="251519" cy="1052910"/>
          </a:xfrm>
          <a:prstGeom prst="curvedConnector2">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9522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ubrik 1"/>
          <p:cNvSpPr>
            <a:spLocks noGrp="1"/>
          </p:cNvSpPr>
          <p:nvPr>
            <p:ph type="title"/>
          </p:nvPr>
        </p:nvSpPr>
        <p:spPr>
          <a:xfrm>
            <a:off x="471419" y="-10877"/>
            <a:ext cx="8201162" cy="519113"/>
          </a:xfrm>
        </p:spPr>
        <p:txBody>
          <a:bodyPr>
            <a:normAutofit fontScale="90000"/>
          </a:bodyPr>
          <a:lstStyle/>
          <a:p>
            <a:pPr algn="ctr" eaLnBrk="1" hangingPunct="1"/>
            <a:r>
              <a:rPr lang="sv-SE" dirty="0" smtClean="0"/>
              <a:t>Anslutningar</a:t>
            </a:r>
          </a:p>
        </p:txBody>
      </p:sp>
      <p:sp>
        <p:nvSpPr>
          <p:cNvPr id="4" name="Platshållare för bildnummer 3"/>
          <p:cNvSpPr>
            <a:spLocks noGrp="1"/>
          </p:cNvSpPr>
          <p:nvPr>
            <p:ph type="sldNum" sz="quarter" idx="4294967295"/>
          </p:nvPr>
        </p:nvSpPr>
        <p:spPr>
          <a:xfrm>
            <a:off x="628650" y="5624514"/>
            <a:ext cx="2057400" cy="273844"/>
          </a:xfrm>
          <a:prstGeom prst="rect">
            <a:avLst/>
          </a:prstGeom>
        </p:spPr>
        <p:txBody>
          <a:bodyPr/>
          <a:lstStyle/>
          <a:p>
            <a:pPr>
              <a:defRPr/>
            </a:pPr>
            <a:fld id="{69DCE50A-89A9-40BF-BC91-EA9D1FD42AE9}" type="slidenum">
              <a:rPr lang="en-US" smtClean="0"/>
              <a:pPr>
                <a:defRPr/>
              </a:pPr>
              <a:t>33</a:t>
            </a:fld>
            <a:endParaRPr lang="en-US"/>
          </a:p>
        </p:txBody>
      </p:sp>
      <p:grpSp>
        <p:nvGrpSpPr>
          <p:cNvPr id="1031" name="Group 1"/>
          <p:cNvGrpSpPr>
            <a:grpSpLocks/>
          </p:cNvGrpSpPr>
          <p:nvPr/>
        </p:nvGrpSpPr>
        <p:grpSpPr bwMode="auto">
          <a:xfrm>
            <a:off x="688606" y="1853127"/>
            <a:ext cx="7921627" cy="2572941"/>
            <a:chOff x="56" y="240"/>
            <a:chExt cx="4990" cy="2161"/>
          </a:xfrm>
        </p:grpSpPr>
        <p:grpSp>
          <p:nvGrpSpPr>
            <p:cNvPr id="1037" name="Group 2"/>
            <p:cNvGrpSpPr>
              <a:grpSpLocks/>
            </p:cNvGrpSpPr>
            <p:nvPr/>
          </p:nvGrpSpPr>
          <p:grpSpPr bwMode="auto">
            <a:xfrm>
              <a:off x="4512" y="865"/>
              <a:ext cx="273" cy="87"/>
              <a:chOff x="4512" y="865"/>
              <a:chExt cx="273" cy="87"/>
            </a:xfrm>
          </p:grpSpPr>
          <p:sp>
            <p:nvSpPr>
              <p:cNvPr id="1111" name="Line 3"/>
              <p:cNvSpPr>
                <a:spLocks noChangeShapeType="1"/>
              </p:cNvSpPr>
              <p:nvPr/>
            </p:nvSpPr>
            <p:spPr bwMode="auto">
              <a:xfrm flipH="1">
                <a:off x="4597" y="906"/>
                <a:ext cx="188"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12" name="Oval 4"/>
              <p:cNvSpPr>
                <a:spLocks noChangeArrowheads="1"/>
              </p:cNvSpPr>
              <p:nvPr/>
            </p:nvSpPr>
            <p:spPr bwMode="auto">
              <a:xfrm rot="-5400000">
                <a:off x="4511" y="866"/>
                <a:ext cx="87" cy="86"/>
              </a:xfrm>
              <a:prstGeom prst="ellipse">
                <a:avLst/>
              </a:prstGeom>
              <a:solidFill>
                <a:srgbClr val="E9E8D0"/>
              </a:solidFill>
              <a:ln w="19080">
                <a:solidFill>
                  <a:srgbClr val="000000"/>
                </a:solidFill>
                <a:miter lim="800000"/>
                <a:headEnd/>
                <a:tailEnd/>
              </a:ln>
            </p:spPr>
            <p:txBody>
              <a:bodyPr wrap="none" anchor="ctr"/>
              <a:lstStyle/>
              <a:p>
                <a:endParaRPr lang="sv-SE" sz="1425"/>
              </a:p>
            </p:txBody>
          </p:sp>
        </p:grpSp>
        <p:sp>
          <p:nvSpPr>
            <p:cNvPr id="1038" name="AutoShape 5"/>
            <p:cNvSpPr>
              <a:spLocks noChangeArrowheads="1"/>
            </p:cNvSpPr>
            <p:nvPr/>
          </p:nvSpPr>
          <p:spPr bwMode="auto">
            <a:xfrm>
              <a:off x="1248" y="240"/>
              <a:ext cx="2806" cy="1248"/>
            </a:xfrm>
            <a:prstGeom prst="roundRect">
              <a:avLst>
                <a:gd name="adj" fmla="val 3940"/>
              </a:avLst>
            </a:prstGeom>
            <a:solidFill>
              <a:srgbClr val="E4F3F4">
                <a:alpha val="45882"/>
              </a:srgbClr>
            </a:solidFill>
            <a:ln w="25560">
              <a:solidFill>
                <a:srgbClr val="000000"/>
              </a:solidFill>
              <a:miter lim="800000"/>
              <a:headEnd/>
              <a:tailEnd/>
            </a:ln>
          </p:spPr>
          <p:txBody>
            <a:bodyPr wrap="none" anchor="ctr"/>
            <a:lstStyle/>
            <a:p>
              <a:endParaRPr lang="sv-SE" sz="1425"/>
            </a:p>
          </p:txBody>
        </p:sp>
        <p:grpSp>
          <p:nvGrpSpPr>
            <p:cNvPr id="1039" name="Group 6"/>
            <p:cNvGrpSpPr>
              <a:grpSpLocks/>
            </p:cNvGrpSpPr>
            <p:nvPr/>
          </p:nvGrpSpPr>
          <p:grpSpPr bwMode="auto">
            <a:xfrm>
              <a:off x="2736" y="865"/>
              <a:ext cx="273" cy="87"/>
              <a:chOff x="2736" y="865"/>
              <a:chExt cx="273" cy="87"/>
            </a:xfrm>
          </p:grpSpPr>
          <p:sp>
            <p:nvSpPr>
              <p:cNvPr id="1109" name="Line 7"/>
              <p:cNvSpPr>
                <a:spLocks noChangeShapeType="1"/>
              </p:cNvSpPr>
              <p:nvPr/>
            </p:nvSpPr>
            <p:spPr bwMode="auto">
              <a:xfrm flipH="1">
                <a:off x="2821" y="906"/>
                <a:ext cx="188"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10" name="Oval 8"/>
              <p:cNvSpPr>
                <a:spLocks noChangeArrowheads="1"/>
              </p:cNvSpPr>
              <p:nvPr/>
            </p:nvSpPr>
            <p:spPr bwMode="auto">
              <a:xfrm rot="-5400000">
                <a:off x="2735" y="866"/>
                <a:ext cx="87" cy="86"/>
              </a:xfrm>
              <a:prstGeom prst="ellipse">
                <a:avLst/>
              </a:prstGeom>
              <a:solidFill>
                <a:srgbClr val="E9E8D0"/>
              </a:solidFill>
              <a:ln w="19080">
                <a:solidFill>
                  <a:srgbClr val="000000"/>
                </a:solidFill>
                <a:miter lim="800000"/>
                <a:headEnd/>
                <a:tailEnd/>
              </a:ln>
            </p:spPr>
            <p:txBody>
              <a:bodyPr wrap="none" anchor="ctr"/>
              <a:lstStyle/>
              <a:p>
                <a:endParaRPr lang="sv-SE" sz="1425"/>
              </a:p>
            </p:txBody>
          </p:sp>
        </p:grpSp>
        <p:grpSp>
          <p:nvGrpSpPr>
            <p:cNvPr id="1040" name="Group 9"/>
            <p:cNvGrpSpPr>
              <a:grpSpLocks/>
            </p:cNvGrpSpPr>
            <p:nvPr/>
          </p:nvGrpSpPr>
          <p:grpSpPr bwMode="auto">
            <a:xfrm>
              <a:off x="1104" y="865"/>
              <a:ext cx="273" cy="87"/>
              <a:chOff x="1104" y="865"/>
              <a:chExt cx="273" cy="87"/>
            </a:xfrm>
          </p:grpSpPr>
          <p:sp>
            <p:nvSpPr>
              <p:cNvPr id="1107" name="Line 10"/>
              <p:cNvSpPr>
                <a:spLocks noChangeShapeType="1"/>
              </p:cNvSpPr>
              <p:nvPr/>
            </p:nvSpPr>
            <p:spPr bwMode="auto">
              <a:xfrm flipH="1">
                <a:off x="1189" y="906"/>
                <a:ext cx="188"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08" name="Oval 11"/>
              <p:cNvSpPr>
                <a:spLocks noChangeArrowheads="1"/>
              </p:cNvSpPr>
              <p:nvPr/>
            </p:nvSpPr>
            <p:spPr bwMode="auto">
              <a:xfrm rot="-5400000">
                <a:off x="1103" y="866"/>
                <a:ext cx="87" cy="86"/>
              </a:xfrm>
              <a:prstGeom prst="ellipse">
                <a:avLst/>
              </a:prstGeom>
              <a:solidFill>
                <a:srgbClr val="E9E8D0"/>
              </a:solidFill>
              <a:ln w="19080">
                <a:solidFill>
                  <a:srgbClr val="000000"/>
                </a:solidFill>
                <a:miter lim="800000"/>
                <a:headEnd/>
                <a:tailEnd/>
              </a:ln>
            </p:spPr>
            <p:txBody>
              <a:bodyPr wrap="none" anchor="ctr"/>
              <a:lstStyle/>
              <a:p>
                <a:endParaRPr lang="sv-SE" sz="1425"/>
              </a:p>
            </p:txBody>
          </p:sp>
        </p:grpSp>
        <p:grpSp>
          <p:nvGrpSpPr>
            <p:cNvPr id="1041" name="Group 12"/>
            <p:cNvGrpSpPr>
              <a:grpSpLocks/>
            </p:cNvGrpSpPr>
            <p:nvPr/>
          </p:nvGrpSpPr>
          <p:grpSpPr bwMode="auto">
            <a:xfrm>
              <a:off x="2207" y="864"/>
              <a:ext cx="146" cy="97"/>
              <a:chOff x="2207" y="864"/>
              <a:chExt cx="146" cy="97"/>
            </a:xfrm>
          </p:grpSpPr>
          <p:sp>
            <p:nvSpPr>
              <p:cNvPr id="1104" name="Line 13"/>
              <p:cNvSpPr>
                <a:spLocks noChangeShapeType="1"/>
              </p:cNvSpPr>
              <p:nvPr/>
            </p:nvSpPr>
            <p:spPr bwMode="auto">
              <a:xfrm flipH="1">
                <a:off x="2207" y="912"/>
                <a:ext cx="107"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05" name="AutoShape 14"/>
              <p:cNvSpPr>
                <a:spLocks noChangeArrowheads="1"/>
              </p:cNvSpPr>
              <p:nvPr/>
            </p:nvSpPr>
            <p:spPr bwMode="auto">
              <a:xfrm flipH="1">
                <a:off x="2311" y="864"/>
                <a:ext cx="41"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sp>
            <p:nvSpPr>
              <p:cNvPr id="1106" name="AutoShape 15"/>
              <p:cNvSpPr>
                <a:spLocks noChangeArrowheads="1"/>
              </p:cNvSpPr>
              <p:nvPr/>
            </p:nvSpPr>
            <p:spPr bwMode="auto">
              <a:xfrm rot="10800000">
                <a:off x="2312" y="913"/>
                <a:ext cx="41"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grpSp>
        <p:pic>
          <p:nvPicPr>
            <p:cNvPr id="1042"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 y="1190"/>
              <a:ext cx="157"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43" name="Oval 17"/>
            <p:cNvSpPr>
              <a:spLocks noChangeArrowheads="1"/>
            </p:cNvSpPr>
            <p:nvPr/>
          </p:nvSpPr>
          <p:spPr bwMode="auto">
            <a:xfrm rot="-5400000">
              <a:off x="3417" y="1737"/>
              <a:ext cx="87" cy="86"/>
            </a:xfrm>
            <a:prstGeom prst="ellipse">
              <a:avLst/>
            </a:prstGeom>
            <a:solidFill>
              <a:srgbClr val="E9E8D0"/>
            </a:solidFill>
            <a:ln w="19080">
              <a:solidFill>
                <a:srgbClr val="000000"/>
              </a:solidFill>
              <a:miter lim="800000"/>
              <a:headEnd/>
              <a:tailEnd/>
            </a:ln>
          </p:spPr>
          <p:txBody>
            <a:bodyPr wrap="none" anchor="ctr"/>
            <a:lstStyle/>
            <a:p>
              <a:endParaRPr lang="sv-SE" sz="1425"/>
            </a:p>
          </p:txBody>
        </p:sp>
        <p:sp>
          <p:nvSpPr>
            <p:cNvPr id="1044" name="Line 18"/>
            <p:cNvSpPr>
              <a:spLocks noChangeShapeType="1"/>
            </p:cNvSpPr>
            <p:nvPr/>
          </p:nvSpPr>
          <p:spPr bwMode="auto">
            <a:xfrm>
              <a:off x="3461" y="1822"/>
              <a:ext cx="5" cy="144"/>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grpSp>
          <p:nvGrpSpPr>
            <p:cNvPr id="1045" name="Group 19"/>
            <p:cNvGrpSpPr>
              <a:grpSpLocks/>
            </p:cNvGrpSpPr>
            <p:nvPr/>
          </p:nvGrpSpPr>
          <p:grpSpPr bwMode="auto">
            <a:xfrm>
              <a:off x="2919" y="528"/>
              <a:ext cx="1063" cy="695"/>
              <a:chOff x="2919" y="528"/>
              <a:chExt cx="1063" cy="695"/>
            </a:xfrm>
          </p:grpSpPr>
          <p:sp>
            <p:nvSpPr>
              <p:cNvPr id="1091" name="AutoShape 20"/>
              <p:cNvSpPr>
                <a:spLocks noChangeArrowheads="1"/>
              </p:cNvSpPr>
              <p:nvPr/>
            </p:nvSpPr>
            <p:spPr bwMode="auto">
              <a:xfrm>
                <a:off x="2919" y="528"/>
                <a:ext cx="1063" cy="695"/>
              </a:xfrm>
              <a:prstGeom prst="roundRect">
                <a:avLst>
                  <a:gd name="adj" fmla="val 10130"/>
                </a:avLst>
              </a:prstGeom>
              <a:solidFill>
                <a:srgbClr val="FFFFFF"/>
              </a:solidFill>
              <a:ln w="9360">
                <a:solidFill>
                  <a:srgbClr val="000000"/>
                </a:solidFill>
                <a:miter lim="800000"/>
                <a:headEnd/>
                <a:tailEnd/>
              </a:ln>
            </p:spPr>
            <p:txBody>
              <a:bodyPr wrap="none" anchor="ctr"/>
              <a:lstStyle/>
              <a:p>
                <a:endParaRPr lang="sv-SE" sz="1425"/>
              </a:p>
            </p:txBody>
          </p:sp>
          <p:sp>
            <p:nvSpPr>
              <p:cNvPr id="1092" name="Rectangle 21"/>
              <p:cNvSpPr>
                <a:spLocks noChangeArrowheads="1"/>
              </p:cNvSpPr>
              <p:nvPr/>
            </p:nvSpPr>
            <p:spPr bwMode="auto">
              <a:xfrm>
                <a:off x="3196" y="528"/>
                <a:ext cx="53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p>
                <a:pPr algn="ctr">
                  <a:tabLst>
                    <a:tab pos="542925" algn="l"/>
                  </a:tabLst>
                </a:pPr>
                <a:r>
                  <a:rPr lang="sv-SE" sz="975">
                    <a:solidFill>
                      <a:srgbClr val="000000"/>
                    </a:solidFill>
                    <a:latin typeface="Times New Roman" pitchFamily="18" charset="0"/>
                  </a:rPr>
                  <a:t>Vägvalsrouter</a:t>
                </a:r>
              </a:p>
            </p:txBody>
          </p:sp>
          <p:grpSp>
            <p:nvGrpSpPr>
              <p:cNvPr id="1093" name="Group 22"/>
              <p:cNvGrpSpPr>
                <a:grpSpLocks/>
              </p:cNvGrpSpPr>
              <p:nvPr/>
            </p:nvGrpSpPr>
            <p:grpSpPr bwMode="auto">
              <a:xfrm>
                <a:off x="3495" y="792"/>
                <a:ext cx="431" cy="288"/>
                <a:chOff x="3495" y="792"/>
                <a:chExt cx="431" cy="288"/>
              </a:xfrm>
            </p:grpSpPr>
            <p:graphicFrame>
              <p:nvGraphicFramePr>
                <p:cNvPr id="1028" name="Object 3"/>
                <p:cNvGraphicFramePr>
                  <a:graphicFrameLocks noChangeAspect="1"/>
                </p:cNvGraphicFramePr>
                <p:nvPr/>
              </p:nvGraphicFramePr>
              <p:xfrm>
                <a:off x="3495" y="792"/>
                <a:ext cx="431" cy="288"/>
              </p:xfrm>
              <a:graphic>
                <a:graphicData uri="http://schemas.openxmlformats.org/presentationml/2006/ole">
                  <mc:AlternateContent xmlns:mc="http://schemas.openxmlformats.org/markup-compatibility/2006">
                    <mc:Choice xmlns:v="urn:schemas-microsoft-com:vml" Requires="v">
                      <p:oleObj spid="_x0000_s10368" r:id="rId5" imgW="670680" imgH="422640" progId="">
                        <p:embed/>
                      </p:oleObj>
                    </mc:Choice>
                    <mc:Fallback>
                      <p:oleObj r:id="rId5" imgW="670680" imgH="4226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5" y="792"/>
                              <a:ext cx="431" cy="28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8" name="Rectangle 24"/>
                <p:cNvSpPr>
                  <a:spLocks noChangeArrowheads="1"/>
                </p:cNvSpPr>
                <p:nvPr/>
              </p:nvSpPr>
              <p:spPr bwMode="auto">
                <a:xfrm>
                  <a:off x="3542" y="837"/>
                  <a:ext cx="348" cy="199"/>
                </a:xfrm>
                <a:prstGeom prst="rect">
                  <a:avLst/>
                </a:prstGeom>
                <a:solidFill>
                  <a:srgbClr val="FFFFFF"/>
                </a:solidFill>
                <a:ln w="9360">
                  <a:solidFill>
                    <a:srgbClr val="000000"/>
                  </a:solidFill>
                  <a:round/>
                  <a:headEnd/>
                  <a:tailEnd/>
                </a:ln>
              </p:spPr>
              <p:txBody>
                <a:bodyPr wrap="none" anchor="ctr"/>
                <a:lstStyle/>
                <a:p>
                  <a:endParaRPr lang="sv-SE" sz="1425"/>
                </a:p>
              </p:txBody>
            </p:sp>
            <p:sp>
              <p:nvSpPr>
                <p:cNvPr id="1099" name="Line 25"/>
                <p:cNvSpPr>
                  <a:spLocks noChangeShapeType="1"/>
                </p:cNvSpPr>
                <p:nvPr/>
              </p:nvSpPr>
              <p:spPr bwMode="auto">
                <a:xfrm>
                  <a:off x="3570" y="937"/>
                  <a:ext cx="94" cy="1"/>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sv-SE" sz="1425"/>
                </a:p>
              </p:txBody>
            </p:sp>
            <p:sp>
              <p:nvSpPr>
                <p:cNvPr id="1100" name="Line 26"/>
                <p:cNvSpPr>
                  <a:spLocks noChangeShapeType="1"/>
                </p:cNvSpPr>
                <p:nvPr/>
              </p:nvSpPr>
              <p:spPr bwMode="auto">
                <a:xfrm>
                  <a:off x="3761" y="996"/>
                  <a:ext cx="94" cy="1"/>
                </a:xfrm>
                <a:prstGeom prst="line">
                  <a:avLst/>
                </a:prstGeom>
                <a:noFill/>
                <a:ln w="9360">
                  <a:solidFill>
                    <a:srgbClr val="0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101" name="Line 27"/>
                <p:cNvSpPr>
                  <a:spLocks noChangeShapeType="1"/>
                </p:cNvSpPr>
                <p:nvPr/>
              </p:nvSpPr>
              <p:spPr bwMode="auto">
                <a:xfrm>
                  <a:off x="3761" y="877"/>
                  <a:ext cx="94" cy="1"/>
                </a:xfrm>
                <a:prstGeom prst="line">
                  <a:avLst/>
                </a:prstGeom>
                <a:noFill/>
                <a:ln w="9360">
                  <a:solidFill>
                    <a:srgbClr val="0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102" name="Line 28"/>
                <p:cNvSpPr>
                  <a:spLocks noChangeShapeType="1"/>
                </p:cNvSpPr>
                <p:nvPr/>
              </p:nvSpPr>
              <p:spPr bwMode="auto">
                <a:xfrm flipV="1">
                  <a:off x="3671" y="880"/>
                  <a:ext cx="95" cy="53"/>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03" name="Line 29"/>
                <p:cNvSpPr>
                  <a:spLocks noChangeShapeType="1"/>
                </p:cNvSpPr>
                <p:nvPr/>
              </p:nvSpPr>
              <p:spPr bwMode="auto">
                <a:xfrm>
                  <a:off x="3761" y="934"/>
                  <a:ext cx="94" cy="1"/>
                </a:xfrm>
                <a:prstGeom prst="line">
                  <a:avLst/>
                </a:prstGeom>
                <a:noFill/>
                <a:ln w="9360">
                  <a:solidFill>
                    <a:srgbClr val="0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grpSp>
          <p:grpSp>
            <p:nvGrpSpPr>
              <p:cNvPr id="1094" name="Group 30"/>
              <p:cNvGrpSpPr>
                <a:grpSpLocks/>
              </p:cNvGrpSpPr>
              <p:nvPr/>
            </p:nvGrpSpPr>
            <p:grpSpPr bwMode="auto">
              <a:xfrm>
                <a:off x="2959" y="792"/>
                <a:ext cx="488" cy="288"/>
                <a:chOff x="2959" y="792"/>
                <a:chExt cx="488" cy="288"/>
              </a:xfrm>
            </p:grpSpPr>
            <p:graphicFrame>
              <p:nvGraphicFramePr>
                <p:cNvPr id="1027" name="Object 4"/>
                <p:cNvGraphicFramePr>
                  <a:graphicFrameLocks noChangeAspect="1"/>
                </p:cNvGraphicFramePr>
                <p:nvPr/>
              </p:nvGraphicFramePr>
              <p:xfrm>
                <a:off x="2959" y="792"/>
                <a:ext cx="488" cy="288"/>
              </p:xfrm>
              <a:graphic>
                <a:graphicData uri="http://schemas.openxmlformats.org/presentationml/2006/ole">
                  <mc:AlternateContent xmlns:mc="http://schemas.openxmlformats.org/markup-compatibility/2006">
                    <mc:Choice xmlns:v="urn:schemas-microsoft-com:vml" Requires="v">
                      <p:oleObj spid="_x0000_s10369" r:id="rId7" imgW="670680" imgH="422640" progId="">
                        <p:embed/>
                      </p:oleObj>
                    </mc:Choice>
                    <mc:Fallback>
                      <p:oleObj r:id="rId7" imgW="670680" imgH="4226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9" y="792"/>
                              <a:ext cx="488" cy="28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5" name="Rectangle 32"/>
                <p:cNvSpPr>
                  <a:spLocks noChangeArrowheads="1"/>
                </p:cNvSpPr>
                <p:nvPr/>
              </p:nvSpPr>
              <p:spPr bwMode="auto">
                <a:xfrm>
                  <a:off x="3005" y="837"/>
                  <a:ext cx="394" cy="199"/>
                </a:xfrm>
                <a:prstGeom prst="rect">
                  <a:avLst/>
                </a:prstGeom>
                <a:solidFill>
                  <a:srgbClr val="FFFFFF"/>
                </a:solidFill>
                <a:ln w="9360">
                  <a:solidFill>
                    <a:srgbClr val="000000"/>
                  </a:solidFill>
                  <a:round/>
                  <a:headEnd/>
                  <a:tailEnd/>
                </a:ln>
              </p:spPr>
              <p:txBody>
                <a:bodyPr wrap="none" anchor="ctr"/>
                <a:lstStyle/>
                <a:p>
                  <a:endParaRPr lang="sv-SE" sz="1425"/>
                </a:p>
              </p:txBody>
            </p:sp>
            <p:sp>
              <p:nvSpPr>
                <p:cNvPr id="1096" name="Line 33"/>
                <p:cNvSpPr>
                  <a:spLocks noChangeShapeType="1"/>
                </p:cNvSpPr>
                <p:nvPr/>
              </p:nvSpPr>
              <p:spPr bwMode="auto">
                <a:xfrm>
                  <a:off x="3004" y="838"/>
                  <a:ext cx="392" cy="19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097" name="Line 34"/>
                <p:cNvSpPr>
                  <a:spLocks noChangeShapeType="1"/>
                </p:cNvSpPr>
                <p:nvPr/>
              </p:nvSpPr>
              <p:spPr bwMode="auto">
                <a:xfrm flipH="1">
                  <a:off x="3005" y="838"/>
                  <a:ext cx="394" cy="19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grpSp>
        </p:grpSp>
        <p:sp>
          <p:nvSpPr>
            <p:cNvPr id="1046" name="Text Box 35"/>
            <p:cNvSpPr txBox="1">
              <a:spLocks noChangeArrowheads="1"/>
            </p:cNvSpPr>
            <p:nvPr/>
          </p:nvSpPr>
          <p:spPr bwMode="auto">
            <a:xfrm>
              <a:off x="2631" y="964"/>
              <a:ext cx="19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825">
                  <a:solidFill>
                    <a:srgbClr val="000000"/>
                  </a:solidFill>
                  <a:latin typeface="Times New Roman" pitchFamily="18" charset="0"/>
                </a:rPr>
                <a:t>VM</a:t>
              </a:r>
            </a:p>
          </p:txBody>
        </p:sp>
        <p:grpSp>
          <p:nvGrpSpPr>
            <p:cNvPr id="1047" name="Group 36"/>
            <p:cNvGrpSpPr>
              <a:grpSpLocks/>
            </p:cNvGrpSpPr>
            <p:nvPr/>
          </p:nvGrpSpPr>
          <p:grpSpPr bwMode="auto">
            <a:xfrm>
              <a:off x="4656" y="703"/>
              <a:ext cx="279" cy="305"/>
              <a:chOff x="4656" y="703"/>
              <a:chExt cx="279" cy="305"/>
            </a:xfrm>
          </p:grpSpPr>
          <p:sp>
            <p:nvSpPr>
              <p:cNvPr id="1088" name="Rectangle 37"/>
              <p:cNvSpPr>
                <a:spLocks noChangeArrowheads="1"/>
              </p:cNvSpPr>
              <p:nvPr/>
            </p:nvSpPr>
            <p:spPr bwMode="auto">
              <a:xfrm>
                <a:off x="4700" y="703"/>
                <a:ext cx="235" cy="305"/>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89" name="Rectangle 38"/>
              <p:cNvSpPr>
                <a:spLocks noChangeArrowheads="1"/>
              </p:cNvSpPr>
              <p:nvPr/>
            </p:nvSpPr>
            <p:spPr bwMode="auto">
              <a:xfrm>
                <a:off x="4656" y="741"/>
                <a:ext cx="101" cy="44"/>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90" name="Rectangle 39"/>
              <p:cNvSpPr>
                <a:spLocks noChangeArrowheads="1"/>
              </p:cNvSpPr>
              <p:nvPr/>
            </p:nvSpPr>
            <p:spPr bwMode="auto">
              <a:xfrm>
                <a:off x="4657" y="812"/>
                <a:ext cx="101" cy="44"/>
              </a:xfrm>
              <a:prstGeom prst="rect">
                <a:avLst/>
              </a:prstGeom>
              <a:solidFill>
                <a:srgbClr val="BBE0E3"/>
              </a:solidFill>
              <a:ln w="25560">
                <a:solidFill>
                  <a:srgbClr val="000000"/>
                </a:solidFill>
                <a:round/>
                <a:headEnd/>
                <a:tailEnd/>
              </a:ln>
            </p:spPr>
            <p:txBody>
              <a:bodyPr wrap="none" anchor="ctr"/>
              <a:lstStyle/>
              <a:p>
                <a:endParaRPr lang="sv-SE" sz="1425"/>
              </a:p>
            </p:txBody>
          </p:sp>
        </p:grpSp>
        <p:sp>
          <p:nvSpPr>
            <p:cNvPr id="1048" name="Text Box 40"/>
            <p:cNvSpPr txBox="1">
              <a:spLocks noChangeArrowheads="1"/>
            </p:cNvSpPr>
            <p:nvPr/>
          </p:nvSpPr>
          <p:spPr bwMode="auto">
            <a:xfrm>
              <a:off x="4373" y="1054"/>
              <a:ext cx="67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 pos="1447800" algn="l"/>
                </a:tabLst>
                <a:defRPr sz="2000">
                  <a:solidFill>
                    <a:schemeClr val="tx1"/>
                  </a:solidFill>
                  <a:latin typeface="Arial" charset="0"/>
                </a:defRPr>
              </a:lvl1pPr>
              <a:lvl2pPr marL="742950" indent="-285750" eaLnBrk="0" hangingPunct="0">
                <a:tabLst>
                  <a:tab pos="723900" algn="l"/>
                  <a:tab pos="1447800" algn="l"/>
                </a:tabLst>
                <a:defRPr sz="2000">
                  <a:solidFill>
                    <a:schemeClr val="tx1"/>
                  </a:solidFill>
                  <a:latin typeface="Arial" charset="0"/>
                </a:defRPr>
              </a:lvl2pPr>
              <a:lvl3pPr marL="1143000" indent="-228600" eaLnBrk="0" hangingPunct="0">
                <a:tabLst>
                  <a:tab pos="723900" algn="l"/>
                  <a:tab pos="1447800" algn="l"/>
                </a:tabLst>
                <a:defRPr sz="2000">
                  <a:solidFill>
                    <a:schemeClr val="tx1"/>
                  </a:solidFill>
                  <a:latin typeface="Arial" charset="0"/>
                </a:defRPr>
              </a:lvl3pPr>
              <a:lvl4pPr marL="1600200" indent="-228600" eaLnBrk="0" hangingPunct="0">
                <a:tabLst>
                  <a:tab pos="723900" algn="l"/>
                  <a:tab pos="1447800" algn="l"/>
                </a:tabLst>
                <a:defRPr sz="2000">
                  <a:solidFill>
                    <a:schemeClr val="tx1"/>
                  </a:solidFill>
                  <a:latin typeface="Arial" charset="0"/>
                </a:defRPr>
              </a:lvl4pPr>
              <a:lvl5pPr marL="2057400" indent="-228600" eaLnBrk="0" hangingPunct="0">
                <a:tabLst>
                  <a:tab pos="723900" algn="l"/>
                  <a:tab pos="14478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 pos="14478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 pos="14478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 pos="14478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 pos="1447800" algn="l"/>
                </a:tabLst>
                <a:defRPr sz="2000">
                  <a:solidFill>
                    <a:schemeClr val="tx1"/>
                  </a:solidFill>
                  <a:latin typeface="Arial" charset="0"/>
                </a:defRPr>
              </a:lvl9pPr>
            </a:lstStyle>
            <a:p>
              <a:pPr eaLnBrk="1" hangingPunct="1"/>
              <a:r>
                <a:rPr lang="en-US" sz="1050" dirty="0" err="1">
                  <a:solidFill>
                    <a:srgbClr val="000000"/>
                  </a:solidFill>
                  <a:latin typeface="Times New Roman" pitchFamily="18" charset="0"/>
                </a:rPr>
                <a:t>Tjänste</a:t>
              </a:r>
              <a:r>
                <a:rPr lang="sv-SE" sz="1050" dirty="0">
                  <a:solidFill>
                    <a:srgbClr val="000000"/>
                  </a:solidFill>
                  <a:latin typeface="Times New Roman" pitchFamily="18" charset="0"/>
                </a:rPr>
                <a:t>p</a:t>
              </a:r>
              <a:r>
                <a:rPr lang="en-US" sz="1050" dirty="0" err="1">
                  <a:solidFill>
                    <a:srgbClr val="000000"/>
                  </a:solidFill>
                  <a:latin typeface="Times New Roman" pitchFamily="18" charset="0"/>
                </a:rPr>
                <a:t>roducent</a:t>
              </a:r>
              <a:endParaRPr lang="en-US" sz="1050" dirty="0">
                <a:solidFill>
                  <a:srgbClr val="000000"/>
                </a:solidFill>
                <a:latin typeface="Times New Roman" pitchFamily="18" charset="0"/>
              </a:endParaRPr>
            </a:p>
          </p:txBody>
        </p:sp>
        <p:grpSp>
          <p:nvGrpSpPr>
            <p:cNvPr id="1049" name="Group 41"/>
            <p:cNvGrpSpPr>
              <a:grpSpLocks/>
            </p:cNvGrpSpPr>
            <p:nvPr/>
          </p:nvGrpSpPr>
          <p:grpSpPr bwMode="auto">
            <a:xfrm>
              <a:off x="1288" y="552"/>
              <a:ext cx="936" cy="587"/>
              <a:chOff x="1288" y="552"/>
              <a:chExt cx="936" cy="587"/>
            </a:xfrm>
          </p:grpSpPr>
          <p:sp>
            <p:nvSpPr>
              <p:cNvPr id="1081" name="AutoShape 42"/>
              <p:cNvSpPr>
                <a:spLocks noChangeArrowheads="1"/>
              </p:cNvSpPr>
              <p:nvPr/>
            </p:nvSpPr>
            <p:spPr bwMode="auto">
              <a:xfrm>
                <a:off x="1288" y="552"/>
                <a:ext cx="936" cy="587"/>
              </a:xfrm>
              <a:prstGeom prst="roundRect">
                <a:avLst>
                  <a:gd name="adj" fmla="val 10130"/>
                </a:avLst>
              </a:prstGeom>
              <a:solidFill>
                <a:srgbClr val="FFFFFF"/>
              </a:solidFill>
              <a:ln w="9360">
                <a:solidFill>
                  <a:srgbClr val="000000"/>
                </a:solidFill>
                <a:miter lim="800000"/>
                <a:headEnd/>
                <a:tailEnd/>
              </a:ln>
            </p:spPr>
            <p:txBody>
              <a:bodyPr wrap="none" anchor="ctr"/>
              <a:lstStyle/>
              <a:p>
                <a:endParaRPr lang="sv-SE" sz="1425"/>
              </a:p>
            </p:txBody>
          </p:sp>
          <p:grpSp>
            <p:nvGrpSpPr>
              <p:cNvPr id="1082" name="Group 43"/>
              <p:cNvGrpSpPr>
                <a:grpSpLocks/>
              </p:cNvGrpSpPr>
              <p:nvPr/>
            </p:nvGrpSpPr>
            <p:grpSpPr bwMode="auto">
              <a:xfrm>
                <a:off x="1643" y="776"/>
                <a:ext cx="488" cy="308"/>
                <a:chOff x="1643" y="776"/>
                <a:chExt cx="488" cy="308"/>
              </a:xfrm>
            </p:grpSpPr>
            <p:graphicFrame>
              <p:nvGraphicFramePr>
                <p:cNvPr id="1026" name="Object 5"/>
                <p:cNvGraphicFramePr>
                  <a:graphicFrameLocks noChangeAspect="1"/>
                </p:cNvGraphicFramePr>
                <p:nvPr/>
              </p:nvGraphicFramePr>
              <p:xfrm>
                <a:off x="1643" y="776"/>
                <a:ext cx="488" cy="308"/>
              </p:xfrm>
              <a:graphic>
                <a:graphicData uri="http://schemas.openxmlformats.org/presentationml/2006/ole">
                  <mc:AlternateContent xmlns:mc="http://schemas.openxmlformats.org/markup-compatibility/2006">
                    <mc:Choice xmlns:v="urn:schemas-microsoft-com:vml" Requires="v">
                      <p:oleObj spid="_x0000_s10370" r:id="rId8" imgW="670680" imgH="422640" progId="">
                        <p:embed/>
                      </p:oleObj>
                    </mc:Choice>
                    <mc:Fallback>
                      <p:oleObj r:id="rId8" imgW="670680" imgH="4226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3" y="776"/>
                              <a:ext cx="488" cy="30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85" name="Rectangle 45"/>
                <p:cNvSpPr>
                  <a:spLocks noChangeArrowheads="1"/>
                </p:cNvSpPr>
                <p:nvPr/>
              </p:nvSpPr>
              <p:spPr bwMode="auto">
                <a:xfrm>
                  <a:off x="1689" y="825"/>
                  <a:ext cx="394" cy="212"/>
                </a:xfrm>
                <a:prstGeom prst="rect">
                  <a:avLst/>
                </a:prstGeom>
                <a:solidFill>
                  <a:srgbClr val="FFFFFF"/>
                </a:solidFill>
                <a:ln w="9360">
                  <a:solidFill>
                    <a:srgbClr val="000000"/>
                  </a:solidFill>
                  <a:round/>
                  <a:headEnd/>
                  <a:tailEnd/>
                </a:ln>
              </p:spPr>
              <p:txBody>
                <a:bodyPr wrap="none" anchor="ctr"/>
                <a:lstStyle/>
                <a:p>
                  <a:endParaRPr lang="sv-SE" sz="1425"/>
                </a:p>
              </p:txBody>
            </p:sp>
            <p:sp>
              <p:nvSpPr>
                <p:cNvPr id="1086" name="Line 46"/>
                <p:cNvSpPr>
                  <a:spLocks noChangeShapeType="1"/>
                </p:cNvSpPr>
                <p:nvPr/>
              </p:nvSpPr>
              <p:spPr bwMode="auto">
                <a:xfrm>
                  <a:off x="1688" y="826"/>
                  <a:ext cx="392" cy="211"/>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087" name="Line 47"/>
                <p:cNvSpPr>
                  <a:spLocks noChangeShapeType="1"/>
                </p:cNvSpPr>
                <p:nvPr/>
              </p:nvSpPr>
              <p:spPr bwMode="auto">
                <a:xfrm flipH="1">
                  <a:off x="1689" y="826"/>
                  <a:ext cx="394" cy="211"/>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grpSp>
          <p:sp>
            <p:nvSpPr>
              <p:cNvPr id="1083" name="AutoShape 48"/>
              <p:cNvSpPr>
                <a:spLocks noChangeArrowheads="1"/>
              </p:cNvSpPr>
              <p:nvPr/>
            </p:nvSpPr>
            <p:spPr bwMode="auto">
              <a:xfrm rot="16200000" flipH="1">
                <a:off x="1289" y="845"/>
                <a:ext cx="345" cy="152"/>
              </a:xfrm>
              <a:custGeom>
                <a:avLst/>
                <a:gdLst>
                  <a:gd name="T0" fmla="*/ 0 w 547688"/>
                  <a:gd name="T1" fmla="*/ 0 h 241300"/>
                  <a:gd name="T2" fmla="*/ 0 w 547688"/>
                  <a:gd name="T3" fmla="*/ 0 h 241300"/>
                  <a:gd name="T4" fmla="*/ 0 w 547688"/>
                  <a:gd name="T5" fmla="*/ 0 h 241300"/>
                  <a:gd name="T6" fmla="*/ 0 w 547688"/>
                  <a:gd name="T7" fmla="*/ 0 h 241300"/>
                  <a:gd name="T8" fmla="*/ 0 60000 65536"/>
                  <a:gd name="T9" fmla="*/ 0 60000 65536"/>
                  <a:gd name="T10" fmla="*/ 0 60000 65536"/>
                  <a:gd name="T11" fmla="*/ 0 60000 65536"/>
                  <a:gd name="T12" fmla="*/ 69850 w 547688"/>
                  <a:gd name="T13" fmla="*/ 30163 h 241300"/>
                  <a:gd name="T14" fmla="*/ 477838 w 547688"/>
                  <a:gd name="T15" fmla="*/ 241300 h 241300"/>
                </a:gdLst>
                <a:ahLst/>
                <a:cxnLst>
                  <a:cxn ang="T8">
                    <a:pos x="T0" y="T1"/>
                  </a:cxn>
                  <a:cxn ang="T9">
                    <a:pos x="T2" y="T3"/>
                  </a:cxn>
                  <a:cxn ang="T10">
                    <a:pos x="T4" y="T5"/>
                  </a:cxn>
                  <a:cxn ang="T11">
                    <a:pos x="T6" y="T7"/>
                  </a:cxn>
                </a:cxnLst>
                <a:rect l="T12" t="T13" r="T14" b="T15"/>
                <a:pathLst>
                  <a:path w="547688" h="241300">
                    <a:moveTo>
                      <a:pt x="0" y="241300"/>
                    </a:moveTo>
                    <a:lnTo>
                      <a:pt x="104198" y="0"/>
                    </a:lnTo>
                    <a:lnTo>
                      <a:pt x="443490" y="0"/>
                    </a:lnTo>
                    <a:lnTo>
                      <a:pt x="547688" y="241300"/>
                    </a:lnTo>
                    <a:close/>
                  </a:path>
                </a:pathLst>
              </a:custGeom>
              <a:solidFill>
                <a:srgbClr val="CCFFCC"/>
              </a:solidFill>
              <a:ln w="9360">
                <a:solidFill>
                  <a:srgbClr val="000000"/>
                </a:solidFill>
                <a:round/>
                <a:headEnd/>
                <a:tailEnd/>
              </a:ln>
            </p:spPr>
            <p:txBody>
              <a:bodyPr wrap="none" anchor="ctr"/>
              <a:lstStyle/>
              <a:p>
                <a:endParaRPr lang="sv-SE" sz="1425"/>
              </a:p>
            </p:txBody>
          </p:sp>
          <p:sp>
            <p:nvSpPr>
              <p:cNvPr id="1084" name="Text Box 49"/>
              <p:cNvSpPr txBox="1">
                <a:spLocks noChangeArrowheads="1"/>
              </p:cNvSpPr>
              <p:nvPr/>
            </p:nvSpPr>
            <p:spPr bwMode="auto">
              <a:xfrm>
                <a:off x="1305" y="558"/>
                <a:ext cx="55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Lst>
                  <a:defRPr sz="2000">
                    <a:solidFill>
                      <a:schemeClr val="tx1"/>
                    </a:solidFill>
                    <a:latin typeface="Arial" charset="0"/>
                  </a:defRPr>
                </a:lvl1pPr>
                <a:lvl2pPr marL="742950" indent="-285750" eaLnBrk="0" hangingPunct="0">
                  <a:tabLst>
                    <a:tab pos="723900" algn="l"/>
                  </a:tabLst>
                  <a:defRPr sz="2000">
                    <a:solidFill>
                      <a:schemeClr val="tx1"/>
                    </a:solidFill>
                    <a:latin typeface="Arial" charset="0"/>
                  </a:defRPr>
                </a:lvl2pPr>
                <a:lvl3pPr marL="1143000" indent="-228600" eaLnBrk="0" hangingPunct="0">
                  <a:tabLst>
                    <a:tab pos="723900" algn="l"/>
                  </a:tabLst>
                  <a:defRPr sz="2000">
                    <a:solidFill>
                      <a:schemeClr val="tx1"/>
                    </a:solidFill>
                    <a:latin typeface="Arial" charset="0"/>
                  </a:defRPr>
                </a:lvl3pPr>
                <a:lvl4pPr marL="1600200" indent="-228600" eaLnBrk="0" hangingPunct="0">
                  <a:tabLst>
                    <a:tab pos="723900" algn="l"/>
                  </a:tabLst>
                  <a:defRPr sz="2000">
                    <a:solidFill>
                      <a:schemeClr val="tx1"/>
                    </a:solidFill>
                    <a:latin typeface="Arial" charset="0"/>
                  </a:defRPr>
                </a:lvl4pPr>
                <a:lvl5pPr marL="2057400" indent="-228600" eaLnBrk="0" hangingPunct="0">
                  <a:tabLst>
                    <a:tab pos="7239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Lst>
                  <a:defRPr sz="2000">
                    <a:solidFill>
                      <a:schemeClr val="tx1"/>
                    </a:solidFill>
                    <a:latin typeface="Arial" charset="0"/>
                  </a:defRPr>
                </a:lvl9pPr>
              </a:lstStyle>
              <a:p>
                <a:pPr eaLnBrk="1" hangingPunct="1"/>
                <a:r>
                  <a:rPr lang="en-US" sz="1050">
                    <a:solidFill>
                      <a:srgbClr val="000000"/>
                    </a:solidFill>
                    <a:latin typeface="Times New Roman" pitchFamily="18" charset="0"/>
                  </a:rPr>
                  <a:t>Virtuell tjänst</a:t>
                </a:r>
              </a:p>
            </p:txBody>
          </p:sp>
        </p:grpSp>
        <p:sp>
          <p:nvSpPr>
            <p:cNvPr id="1050" name="Text Box 50"/>
            <p:cNvSpPr txBox="1">
              <a:spLocks noChangeArrowheads="1"/>
            </p:cNvSpPr>
            <p:nvPr/>
          </p:nvSpPr>
          <p:spPr bwMode="auto">
            <a:xfrm>
              <a:off x="699" y="699"/>
              <a:ext cx="42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825">
                  <a:solidFill>
                    <a:srgbClr val="000000"/>
                  </a:solidFill>
                  <a:latin typeface="Times New Roman" pitchFamily="18" charset="0"/>
                </a:rPr>
                <a:t>HTTPS/TLS</a:t>
              </a:r>
            </a:p>
          </p:txBody>
        </p:sp>
        <p:sp>
          <p:nvSpPr>
            <p:cNvPr id="1051" name="Line 51"/>
            <p:cNvSpPr>
              <a:spLocks noChangeShapeType="1"/>
            </p:cNvSpPr>
            <p:nvPr/>
          </p:nvSpPr>
          <p:spPr bwMode="auto">
            <a:xfrm flipH="1" flipV="1">
              <a:off x="710" y="911"/>
              <a:ext cx="364" cy="3"/>
            </a:xfrm>
            <a:prstGeom prst="line">
              <a:avLst/>
            </a:prstGeom>
            <a:noFill/>
            <a:ln w="12600">
              <a:solidFill>
                <a:srgbClr val="8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grpSp>
          <p:nvGrpSpPr>
            <p:cNvPr id="1052" name="Group 52"/>
            <p:cNvGrpSpPr>
              <a:grpSpLocks/>
            </p:cNvGrpSpPr>
            <p:nvPr/>
          </p:nvGrpSpPr>
          <p:grpSpPr bwMode="auto">
            <a:xfrm>
              <a:off x="327" y="744"/>
              <a:ext cx="385" cy="305"/>
              <a:chOff x="327" y="744"/>
              <a:chExt cx="385" cy="305"/>
            </a:xfrm>
          </p:grpSpPr>
          <p:grpSp>
            <p:nvGrpSpPr>
              <p:cNvPr id="1072" name="Group 53"/>
              <p:cNvGrpSpPr>
                <a:grpSpLocks/>
              </p:cNvGrpSpPr>
              <p:nvPr/>
            </p:nvGrpSpPr>
            <p:grpSpPr bwMode="auto">
              <a:xfrm>
                <a:off x="593" y="888"/>
                <a:ext cx="119" cy="68"/>
                <a:chOff x="593" y="888"/>
                <a:chExt cx="119" cy="68"/>
              </a:xfrm>
            </p:grpSpPr>
            <p:sp>
              <p:nvSpPr>
                <p:cNvPr id="1077" name="Line 54"/>
                <p:cNvSpPr>
                  <a:spLocks noChangeShapeType="1"/>
                </p:cNvSpPr>
                <p:nvPr/>
              </p:nvSpPr>
              <p:spPr bwMode="auto">
                <a:xfrm flipH="1">
                  <a:off x="593" y="921"/>
                  <a:ext cx="87"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grpSp>
              <p:nvGrpSpPr>
                <p:cNvPr id="1078" name="Group 55"/>
                <p:cNvGrpSpPr>
                  <a:grpSpLocks/>
                </p:cNvGrpSpPr>
                <p:nvPr/>
              </p:nvGrpSpPr>
              <p:grpSpPr bwMode="auto">
                <a:xfrm>
                  <a:off x="677" y="888"/>
                  <a:ext cx="35" cy="68"/>
                  <a:chOff x="677" y="888"/>
                  <a:chExt cx="35" cy="68"/>
                </a:xfrm>
              </p:grpSpPr>
              <p:sp>
                <p:nvSpPr>
                  <p:cNvPr id="1079" name="AutoShape 56"/>
                  <p:cNvSpPr>
                    <a:spLocks noChangeArrowheads="1"/>
                  </p:cNvSpPr>
                  <p:nvPr/>
                </p:nvSpPr>
                <p:spPr bwMode="auto">
                  <a:xfrm flipH="1">
                    <a:off x="678" y="888"/>
                    <a:ext cx="34" cy="3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sp>
                <p:nvSpPr>
                  <p:cNvPr id="1080" name="AutoShape 57"/>
                  <p:cNvSpPr>
                    <a:spLocks noChangeArrowheads="1"/>
                  </p:cNvSpPr>
                  <p:nvPr/>
                </p:nvSpPr>
                <p:spPr bwMode="auto">
                  <a:xfrm rot="10800000">
                    <a:off x="677" y="923"/>
                    <a:ext cx="34" cy="3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grpSp>
          </p:grpSp>
          <p:grpSp>
            <p:nvGrpSpPr>
              <p:cNvPr id="1073" name="Group 58"/>
              <p:cNvGrpSpPr>
                <a:grpSpLocks/>
              </p:cNvGrpSpPr>
              <p:nvPr/>
            </p:nvGrpSpPr>
            <p:grpSpPr bwMode="auto">
              <a:xfrm>
                <a:off x="327" y="744"/>
                <a:ext cx="279" cy="305"/>
                <a:chOff x="327" y="744"/>
                <a:chExt cx="279" cy="305"/>
              </a:xfrm>
            </p:grpSpPr>
            <p:sp>
              <p:nvSpPr>
                <p:cNvPr id="1074" name="Rectangle 59"/>
                <p:cNvSpPr>
                  <a:spLocks noChangeArrowheads="1"/>
                </p:cNvSpPr>
                <p:nvPr/>
              </p:nvSpPr>
              <p:spPr bwMode="auto">
                <a:xfrm>
                  <a:off x="371" y="744"/>
                  <a:ext cx="235" cy="305"/>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75" name="Rectangle 60"/>
                <p:cNvSpPr>
                  <a:spLocks noChangeArrowheads="1"/>
                </p:cNvSpPr>
                <p:nvPr/>
              </p:nvSpPr>
              <p:spPr bwMode="auto">
                <a:xfrm>
                  <a:off x="327" y="782"/>
                  <a:ext cx="101" cy="44"/>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76" name="Rectangle 61"/>
                <p:cNvSpPr>
                  <a:spLocks noChangeArrowheads="1"/>
                </p:cNvSpPr>
                <p:nvPr/>
              </p:nvSpPr>
              <p:spPr bwMode="auto">
                <a:xfrm>
                  <a:off x="328" y="853"/>
                  <a:ext cx="101" cy="44"/>
                </a:xfrm>
                <a:prstGeom prst="rect">
                  <a:avLst/>
                </a:prstGeom>
                <a:solidFill>
                  <a:srgbClr val="BBE0E3"/>
                </a:solidFill>
                <a:ln w="25560">
                  <a:solidFill>
                    <a:srgbClr val="000000"/>
                  </a:solidFill>
                  <a:round/>
                  <a:headEnd/>
                  <a:tailEnd/>
                </a:ln>
              </p:spPr>
              <p:txBody>
                <a:bodyPr wrap="none" anchor="ctr"/>
                <a:lstStyle/>
                <a:p>
                  <a:endParaRPr lang="sv-SE" sz="1425"/>
                </a:p>
              </p:txBody>
            </p:sp>
          </p:grpSp>
        </p:grpSp>
        <p:sp>
          <p:nvSpPr>
            <p:cNvPr id="1053" name="Line 62"/>
            <p:cNvSpPr>
              <a:spLocks noChangeShapeType="1"/>
            </p:cNvSpPr>
            <p:nvPr/>
          </p:nvSpPr>
          <p:spPr bwMode="auto">
            <a:xfrm flipH="1" flipV="1">
              <a:off x="2351" y="911"/>
              <a:ext cx="338" cy="3"/>
            </a:xfrm>
            <a:prstGeom prst="line">
              <a:avLst/>
            </a:prstGeom>
            <a:noFill/>
            <a:ln w="12600">
              <a:solidFill>
                <a:srgbClr val="8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054" name="Line 63"/>
            <p:cNvSpPr>
              <a:spLocks noChangeShapeType="1"/>
            </p:cNvSpPr>
            <p:nvPr/>
          </p:nvSpPr>
          <p:spPr bwMode="auto">
            <a:xfrm flipH="1" flipV="1">
              <a:off x="4127" y="911"/>
              <a:ext cx="338" cy="3"/>
            </a:xfrm>
            <a:prstGeom prst="line">
              <a:avLst/>
            </a:prstGeom>
            <a:noFill/>
            <a:ln w="12600">
              <a:solidFill>
                <a:srgbClr val="8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055" name="Text Box 64"/>
            <p:cNvSpPr txBox="1">
              <a:spLocks noChangeArrowheads="1"/>
            </p:cNvSpPr>
            <p:nvPr/>
          </p:nvSpPr>
          <p:spPr bwMode="auto">
            <a:xfrm>
              <a:off x="56" y="1038"/>
              <a:ext cx="706"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 pos="1447800" algn="l"/>
                </a:tabLst>
                <a:defRPr sz="2000">
                  <a:solidFill>
                    <a:schemeClr val="tx1"/>
                  </a:solidFill>
                  <a:latin typeface="Arial" charset="0"/>
                </a:defRPr>
              </a:lvl1pPr>
              <a:lvl2pPr marL="742950" indent="-285750" eaLnBrk="0" hangingPunct="0">
                <a:tabLst>
                  <a:tab pos="723900" algn="l"/>
                  <a:tab pos="1447800" algn="l"/>
                </a:tabLst>
                <a:defRPr sz="2000">
                  <a:solidFill>
                    <a:schemeClr val="tx1"/>
                  </a:solidFill>
                  <a:latin typeface="Arial" charset="0"/>
                </a:defRPr>
              </a:lvl2pPr>
              <a:lvl3pPr marL="1143000" indent="-228600" eaLnBrk="0" hangingPunct="0">
                <a:tabLst>
                  <a:tab pos="723900" algn="l"/>
                  <a:tab pos="1447800" algn="l"/>
                </a:tabLst>
                <a:defRPr sz="2000">
                  <a:solidFill>
                    <a:schemeClr val="tx1"/>
                  </a:solidFill>
                  <a:latin typeface="Arial" charset="0"/>
                </a:defRPr>
              </a:lvl3pPr>
              <a:lvl4pPr marL="1600200" indent="-228600" eaLnBrk="0" hangingPunct="0">
                <a:tabLst>
                  <a:tab pos="723900" algn="l"/>
                  <a:tab pos="1447800" algn="l"/>
                </a:tabLst>
                <a:defRPr sz="2000">
                  <a:solidFill>
                    <a:schemeClr val="tx1"/>
                  </a:solidFill>
                  <a:latin typeface="Arial" charset="0"/>
                </a:defRPr>
              </a:lvl4pPr>
              <a:lvl5pPr marL="2057400" indent="-228600" eaLnBrk="0" hangingPunct="0">
                <a:tabLst>
                  <a:tab pos="723900" algn="l"/>
                  <a:tab pos="14478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 pos="14478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 pos="14478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 pos="14478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 pos="1447800" algn="l"/>
                </a:tabLst>
                <a:defRPr sz="2000">
                  <a:solidFill>
                    <a:schemeClr val="tx1"/>
                  </a:solidFill>
                  <a:latin typeface="Arial" charset="0"/>
                </a:defRPr>
              </a:lvl9pPr>
            </a:lstStyle>
            <a:p>
              <a:pPr eaLnBrk="1" hangingPunct="1"/>
              <a:r>
                <a:rPr lang="en-US" sz="1050">
                  <a:solidFill>
                    <a:srgbClr val="000000"/>
                  </a:solidFill>
                  <a:latin typeface="Times New Roman" pitchFamily="18" charset="0"/>
                </a:rPr>
                <a:t>Tjänstekonsument</a:t>
              </a:r>
            </a:p>
          </p:txBody>
        </p:sp>
        <p:sp>
          <p:nvSpPr>
            <p:cNvPr id="1056" name="Text Box 65"/>
            <p:cNvSpPr txBox="1">
              <a:spLocks noChangeArrowheads="1"/>
            </p:cNvSpPr>
            <p:nvPr/>
          </p:nvSpPr>
          <p:spPr bwMode="auto">
            <a:xfrm>
              <a:off x="4107" y="672"/>
              <a:ext cx="42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825">
                  <a:solidFill>
                    <a:srgbClr val="000000"/>
                  </a:solidFill>
                  <a:latin typeface="Times New Roman" pitchFamily="18" charset="0"/>
                </a:rPr>
                <a:t>HTTPS/TLS</a:t>
              </a:r>
            </a:p>
          </p:txBody>
        </p:sp>
        <p:sp>
          <p:nvSpPr>
            <p:cNvPr id="1057" name="Text Box 66"/>
            <p:cNvSpPr txBox="1">
              <a:spLocks noChangeArrowheads="1"/>
            </p:cNvSpPr>
            <p:nvPr/>
          </p:nvSpPr>
          <p:spPr bwMode="auto">
            <a:xfrm>
              <a:off x="1272" y="276"/>
              <a:ext cx="594"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Lst>
                <a:defRPr sz="2000">
                  <a:solidFill>
                    <a:schemeClr val="tx1"/>
                  </a:solidFill>
                  <a:latin typeface="Arial" charset="0"/>
                </a:defRPr>
              </a:lvl1pPr>
              <a:lvl2pPr marL="742950" indent="-285750" eaLnBrk="0" hangingPunct="0">
                <a:tabLst>
                  <a:tab pos="723900" algn="l"/>
                </a:tabLst>
                <a:defRPr sz="2000">
                  <a:solidFill>
                    <a:schemeClr val="tx1"/>
                  </a:solidFill>
                  <a:latin typeface="Arial" charset="0"/>
                </a:defRPr>
              </a:lvl2pPr>
              <a:lvl3pPr marL="1143000" indent="-228600" eaLnBrk="0" hangingPunct="0">
                <a:tabLst>
                  <a:tab pos="723900" algn="l"/>
                </a:tabLst>
                <a:defRPr sz="2000">
                  <a:solidFill>
                    <a:schemeClr val="tx1"/>
                  </a:solidFill>
                  <a:latin typeface="Arial" charset="0"/>
                </a:defRPr>
              </a:lvl3pPr>
              <a:lvl4pPr marL="1600200" indent="-228600" eaLnBrk="0" hangingPunct="0">
                <a:tabLst>
                  <a:tab pos="723900" algn="l"/>
                </a:tabLst>
                <a:defRPr sz="2000">
                  <a:solidFill>
                    <a:schemeClr val="tx1"/>
                  </a:solidFill>
                  <a:latin typeface="Arial" charset="0"/>
                </a:defRPr>
              </a:lvl4pPr>
              <a:lvl5pPr marL="2057400" indent="-228600" eaLnBrk="0" hangingPunct="0">
                <a:tabLst>
                  <a:tab pos="7239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Lst>
                <a:defRPr sz="2000">
                  <a:solidFill>
                    <a:schemeClr val="tx1"/>
                  </a:solidFill>
                  <a:latin typeface="Arial" charset="0"/>
                </a:defRPr>
              </a:lvl9pPr>
            </a:lstStyle>
            <a:p>
              <a:pPr eaLnBrk="1" hangingPunct="1"/>
              <a:r>
                <a:rPr lang="en-US" sz="1500">
                  <a:solidFill>
                    <a:srgbClr val="000000"/>
                  </a:solidFill>
                  <a:latin typeface="Times New Roman" pitchFamily="18" charset="0"/>
                </a:rPr>
                <a:t>Mule ESB</a:t>
              </a:r>
            </a:p>
          </p:txBody>
        </p:sp>
        <p:grpSp>
          <p:nvGrpSpPr>
            <p:cNvPr id="1058" name="Group 67"/>
            <p:cNvGrpSpPr>
              <a:grpSpLocks/>
            </p:cNvGrpSpPr>
            <p:nvPr/>
          </p:nvGrpSpPr>
          <p:grpSpPr bwMode="auto">
            <a:xfrm>
              <a:off x="2350" y="384"/>
              <a:ext cx="340" cy="414"/>
              <a:chOff x="2350" y="384"/>
              <a:chExt cx="340" cy="414"/>
            </a:xfrm>
          </p:grpSpPr>
          <p:pic>
            <p:nvPicPr>
              <p:cNvPr id="1070" name="Picture 6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53" y="534"/>
                <a:ext cx="19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71" name="Text Box 69"/>
              <p:cNvSpPr txBox="1">
                <a:spLocks noChangeArrowheads="1"/>
              </p:cNvSpPr>
              <p:nvPr/>
            </p:nvSpPr>
            <p:spPr bwMode="auto">
              <a:xfrm>
                <a:off x="2350" y="384"/>
                <a:ext cx="34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Lst>
                  <a:defRPr sz="2000">
                    <a:solidFill>
                      <a:schemeClr val="tx1"/>
                    </a:solidFill>
                    <a:latin typeface="Arial" charset="0"/>
                  </a:defRPr>
                </a:lvl1pPr>
                <a:lvl2pPr marL="742950" indent="-285750" eaLnBrk="0" hangingPunct="0">
                  <a:tabLst>
                    <a:tab pos="723900" algn="l"/>
                  </a:tabLst>
                  <a:defRPr sz="2000">
                    <a:solidFill>
                      <a:schemeClr val="tx1"/>
                    </a:solidFill>
                    <a:latin typeface="Arial" charset="0"/>
                  </a:defRPr>
                </a:lvl2pPr>
                <a:lvl3pPr marL="1143000" indent="-228600" eaLnBrk="0" hangingPunct="0">
                  <a:tabLst>
                    <a:tab pos="723900" algn="l"/>
                  </a:tabLst>
                  <a:defRPr sz="2000">
                    <a:solidFill>
                      <a:schemeClr val="tx1"/>
                    </a:solidFill>
                    <a:latin typeface="Arial" charset="0"/>
                  </a:defRPr>
                </a:lvl3pPr>
                <a:lvl4pPr marL="1600200" indent="-228600" eaLnBrk="0" hangingPunct="0">
                  <a:tabLst>
                    <a:tab pos="723900" algn="l"/>
                  </a:tabLst>
                  <a:defRPr sz="2000">
                    <a:solidFill>
                      <a:schemeClr val="tx1"/>
                    </a:solidFill>
                    <a:latin typeface="Arial" charset="0"/>
                  </a:defRPr>
                </a:lvl4pPr>
                <a:lvl5pPr marL="2057400" indent="-228600" eaLnBrk="0" hangingPunct="0">
                  <a:tabLst>
                    <a:tab pos="7239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Lst>
                  <a:defRPr sz="2000">
                    <a:solidFill>
                      <a:schemeClr val="tx1"/>
                    </a:solidFill>
                    <a:latin typeface="Arial" charset="0"/>
                  </a:defRPr>
                </a:lvl9pPr>
              </a:lstStyle>
              <a:p>
                <a:pPr algn="ctr" eaLnBrk="1" hangingPunct="1"/>
                <a:r>
                  <a:rPr lang="en-US" sz="900">
                    <a:solidFill>
                      <a:srgbClr val="000000"/>
                    </a:solidFill>
                    <a:latin typeface="Times New Roman" pitchFamily="18" charset="0"/>
                  </a:rPr>
                  <a:t>Message</a:t>
                </a:r>
              </a:p>
            </p:txBody>
          </p:sp>
        </p:grpSp>
        <p:grpSp>
          <p:nvGrpSpPr>
            <p:cNvPr id="1059" name="Group 70"/>
            <p:cNvGrpSpPr>
              <a:grpSpLocks/>
            </p:cNvGrpSpPr>
            <p:nvPr/>
          </p:nvGrpSpPr>
          <p:grpSpPr bwMode="auto">
            <a:xfrm>
              <a:off x="3312" y="1901"/>
              <a:ext cx="279" cy="305"/>
              <a:chOff x="3312" y="1901"/>
              <a:chExt cx="279" cy="305"/>
            </a:xfrm>
          </p:grpSpPr>
          <p:sp>
            <p:nvSpPr>
              <p:cNvPr id="1067" name="Rectangle 71"/>
              <p:cNvSpPr>
                <a:spLocks noChangeArrowheads="1"/>
              </p:cNvSpPr>
              <p:nvPr/>
            </p:nvSpPr>
            <p:spPr bwMode="auto">
              <a:xfrm>
                <a:off x="3356" y="1901"/>
                <a:ext cx="235" cy="305"/>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68" name="Rectangle 72"/>
              <p:cNvSpPr>
                <a:spLocks noChangeArrowheads="1"/>
              </p:cNvSpPr>
              <p:nvPr/>
            </p:nvSpPr>
            <p:spPr bwMode="auto">
              <a:xfrm>
                <a:off x="3312" y="1939"/>
                <a:ext cx="101" cy="44"/>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69" name="Rectangle 73"/>
              <p:cNvSpPr>
                <a:spLocks noChangeArrowheads="1"/>
              </p:cNvSpPr>
              <p:nvPr/>
            </p:nvSpPr>
            <p:spPr bwMode="auto">
              <a:xfrm>
                <a:off x="3313" y="2010"/>
                <a:ext cx="101" cy="44"/>
              </a:xfrm>
              <a:prstGeom prst="rect">
                <a:avLst/>
              </a:prstGeom>
              <a:solidFill>
                <a:srgbClr val="BBE0E3"/>
              </a:solidFill>
              <a:ln w="25560">
                <a:solidFill>
                  <a:srgbClr val="000000"/>
                </a:solidFill>
                <a:round/>
                <a:headEnd/>
                <a:tailEnd/>
              </a:ln>
            </p:spPr>
            <p:txBody>
              <a:bodyPr wrap="none" anchor="ctr"/>
              <a:lstStyle/>
              <a:p>
                <a:endParaRPr lang="sv-SE" sz="1425"/>
              </a:p>
            </p:txBody>
          </p:sp>
        </p:grpSp>
        <p:sp>
          <p:nvSpPr>
            <p:cNvPr id="1060" name="Text Box 74"/>
            <p:cNvSpPr txBox="1">
              <a:spLocks noChangeArrowheads="1"/>
            </p:cNvSpPr>
            <p:nvPr/>
          </p:nvSpPr>
          <p:spPr bwMode="auto">
            <a:xfrm>
              <a:off x="3077" y="2206"/>
              <a:ext cx="58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Lst>
                <a:defRPr sz="2000">
                  <a:solidFill>
                    <a:schemeClr val="tx1"/>
                  </a:solidFill>
                  <a:latin typeface="Arial" charset="0"/>
                </a:defRPr>
              </a:lvl1pPr>
              <a:lvl2pPr marL="742950" indent="-285750" eaLnBrk="0" hangingPunct="0">
                <a:tabLst>
                  <a:tab pos="723900" algn="l"/>
                </a:tabLst>
                <a:defRPr sz="2000">
                  <a:solidFill>
                    <a:schemeClr val="tx1"/>
                  </a:solidFill>
                  <a:latin typeface="Arial" charset="0"/>
                </a:defRPr>
              </a:lvl2pPr>
              <a:lvl3pPr marL="1143000" indent="-228600" eaLnBrk="0" hangingPunct="0">
                <a:tabLst>
                  <a:tab pos="723900" algn="l"/>
                </a:tabLst>
                <a:defRPr sz="2000">
                  <a:solidFill>
                    <a:schemeClr val="tx1"/>
                  </a:solidFill>
                  <a:latin typeface="Arial" charset="0"/>
                </a:defRPr>
              </a:lvl3pPr>
              <a:lvl4pPr marL="1600200" indent="-228600" eaLnBrk="0" hangingPunct="0">
                <a:tabLst>
                  <a:tab pos="723900" algn="l"/>
                </a:tabLst>
                <a:defRPr sz="2000">
                  <a:solidFill>
                    <a:schemeClr val="tx1"/>
                  </a:solidFill>
                  <a:latin typeface="Arial" charset="0"/>
                </a:defRPr>
              </a:lvl4pPr>
              <a:lvl5pPr marL="2057400" indent="-228600" eaLnBrk="0" hangingPunct="0">
                <a:tabLst>
                  <a:tab pos="7239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Lst>
                <a:defRPr sz="2000">
                  <a:solidFill>
                    <a:schemeClr val="tx1"/>
                  </a:solidFill>
                  <a:latin typeface="Arial" charset="0"/>
                </a:defRPr>
              </a:lvl9pPr>
            </a:lstStyle>
            <a:p>
              <a:pPr eaLnBrk="1" hangingPunct="1"/>
              <a:r>
                <a:rPr lang="en-US" sz="1050">
                  <a:solidFill>
                    <a:srgbClr val="000000"/>
                  </a:solidFill>
                  <a:latin typeface="Times New Roman" pitchFamily="18" charset="0"/>
                </a:rPr>
                <a:t>Tjänste</a:t>
              </a:r>
              <a:r>
                <a:rPr lang="sv-SE" sz="1050">
                  <a:solidFill>
                    <a:srgbClr val="000000"/>
                  </a:solidFill>
                  <a:latin typeface="Times New Roman" pitchFamily="18" charset="0"/>
                </a:rPr>
                <a:t>katalog</a:t>
              </a:r>
            </a:p>
          </p:txBody>
        </p:sp>
        <p:sp>
          <p:nvSpPr>
            <p:cNvPr id="1061" name="Line 75"/>
            <p:cNvSpPr>
              <a:spLocks noChangeShapeType="1"/>
            </p:cNvSpPr>
            <p:nvPr/>
          </p:nvSpPr>
          <p:spPr bwMode="auto">
            <a:xfrm flipV="1">
              <a:off x="3456" y="1391"/>
              <a:ext cx="1" cy="291"/>
            </a:xfrm>
            <a:prstGeom prst="line">
              <a:avLst/>
            </a:prstGeom>
            <a:noFill/>
            <a:ln w="12600">
              <a:solidFill>
                <a:srgbClr val="8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062" name="Text Box 76"/>
            <p:cNvSpPr txBox="1">
              <a:spLocks noChangeArrowheads="1"/>
            </p:cNvSpPr>
            <p:nvPr/>
          </p:nvSpPr>
          <p:spPr bwMode="auto">
            <a:xfrm>
              <a:off x="3447" y="1488"/>
              <a:ext cx="25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825">
                  <a:solidFill>
                    <a:srgbClr val="000000"/>
                  </a:solidFill>
                  <a:latin typeface="Times New Roman" pitchFamily="18" charset="0"/>
                </a:rPr>
                <a:t>HTTP</a:t>
              </a:r>
            </a:p>
          </p:txBody>
        </p:sp>
        <p:grpSp>
          <p:nvGrpSpPr>
            <p:cNvPr id="1063" name="Group 77"/>
            <p:cNvGrpSpPr>
              <a:grpSpLocks/>
            </p:cNvGrpSpPr>
            <p:nvPr/>
          </p:nvGrpSpPr>
          <p:grpSpPr bwMode="auto">
            <a:xfrm>
              <a:off x="3983" y="864"/>
              <a:ext cx="146" cy="97"/>
              <a:chOff x="3983" y="864"/>
              <a:chExt cx="146" cy="97"/>
            </a:xfrm>
          </p:grpSpPr>
          <p:sp>
            <p:nvSpPr>
              <p:cNvPr id="1064" name="Line 78"/>
              <p:cNvSpPr>
                <a:spLocks noChangeShapeType="1"/>
              </p:cNvSpPr>
              <p:nvPr/>
            </p:nvSpPr>
            <p:spPr bwMode="auto">
              <a:xfrm flipH="1">
                <a:off x="3983" y="912"/>
                <a:ext cx="107"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065" name="AutoShape 79"/>
              <p:cNvSpPr>
                <a:spLocks noChangeArrowheads="1"/>
              </p:cNvSpPr>
              <p:nvPr/>
            </p:nvSpPr>
            <p:spPr bwMode="auto">
              <a:xfrm flipH="1">
                <a:off x="4087" y="864"/>
                <a:ext cx="41"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sp>
            <p:nvSpPr>
              <p:cNvPr id="1066" name="AutoShape 80"/>
              <p:cNvSpPr>
                <a:spLocks noChangeArrowheads="1"/>
              </p:cNvSpPr>
              <p:nvPr/>
            </p:nvSpPr>
            <p:spPr bwMode="auto">
              <a:xfrm rot="10800000">
                <a:off x="4088" y="913"/>
                <a:ext cx="41"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grpSp>
      </p:grpSp>
      <p:grpSp>
        <p:nvGrpSpPr>
          <p:cNvPr id="17" name="Group 16"/>
          <p:cNvGrpSpPr/>
          <p:nvPr/>
        </p:nvGrpSpPr>
        <p:grpSpPr>
          <a:xfrm>
            <a:off x="2347948" y="4261256"/>
            <a:ext cx="1298540" cy="824024"/>
            <a:chOff x="7209631" y="4797881"/>
            <a:chExt cx="1322808" cy="427085"/>
          </a:xfrm>
        </p:grpSpPr>
        <p:sp>
          <p:nvSpPr>
            <p:cNvPr id="15" name="Folded Corner 14"/>
            <p:cNvSpPr/>
            <p:nvPr/>
          </p:nvSpPr>
          <p:spPr bwMode="auto">
            <a:xfrm>
              <a:off x="7209631" y="4797881"/>
              <a:ext cx="1322808" cy="179486"/>
            </a:xfrm>
            <a:prstGeom prst="foldedCorner">
              <a:avLst/>
            </a:prstGeom>
            <a:noFill/>
            <a:ln w="25400">
              <a:solidFill>
                <a:schemeClr val="tx1"/>
              </a:solidFill>
            </a:ln>
            <a:effectLst/>
            <a:extLst/>
          </p:spPr>
          <p:txBody>
            <a:bodyPr vert="horz" wrap="square" lIns="67500" tIns="35100" rIns="67500" bIns="35100" numCol="1" rtlCol="0" anchor="t" anchorCtr="0" compatLnSpc="1">
              <a:prstTxWarp prst="textNoShape">
                <a:avLst/>
              </a:prstTxWarp>
              <a:spAutoFit/>
            </a:bodyPr>
            <a:lstStyle/>
            <a:p>
              <a:pPr defTabSz="717947"/>
              <a:endParaRPr lang="sv-SE" sz="1425"/>
            </a:p>
          </p:txBody>
        </p:sp>
        <p:sp>
          <p:nvSpPr>
            <p:cNvPr id="16" name="TextBox 15"/>
            <p:cNvSpPr txBox="1"/>
            <p:nvPr/>
          </p:nvSpPr>
          <p:spPr>
            <a:xfrm>
              <a:off x="7264591" y="4836141"/>
              <a:ext cx="1259340" cy="388825"/>
            </a:xfrm>
            <a:prstGeom prst="rect">
              <a:avLst/>
            </a:prstGeom>
            <a:noFill/>
          </p:spPr>
          <p:txBody>
            <a:bodyPr wrap="none" rtlCol="0">
              <a:spAutoFit/>
            </a:bodyPr>
            <a:lstStyle/>
            <a:p>
              <a:r>
                <a:rPr lang="sv-SE" sz="1425" dirty="0"/>
                <a:t>A, B, C, D – </a:t>
              </a:r>
            </a:p>
            <a:p>
              <a:r>
                <a:rPr lang="sv-SE" sz="1425" dirty="0"/>
                <a:t>Beställningar</a:t>
              </a:r>
            </a:p>
            <a:p>
              <a:r>
                <a:rPr lang="sv-SE" sz="1425" dirty="0"/>
                <a:t>NBS</a:t>
              </a:r>
            </a:p>
          </p:txBody>
        </p:sp>
      </p:grpSp>
      <p:cxnSp>
        <p:nvCxnSpPr>
          <p:cNvPr id="102" name="Straight Arrow Connector 101"/>
          <p:cNvCxnSpPr>
            <a:stCxn id="15" idx="3"/>
            <a:endCxn id="1069" idx="1"/>
          </p:cNvCxnSpPr>
          <p:nvPr/>
        </p:nvCxnSpPr>
        <p:spPr bwMode="auto">
          <a:xfrm flipV="1">
            <a:off x="3646488" y="3986727"/>
            <a:ext cx="2212607" cy="447681"/>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856646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ubrik 1"/>
          <p:cNvSpPr>
            <a:spLocks noGrp="1"/>
          </p:cNvSpPr>
          <p:nvPr>
            <p:ph type="title"/>
          </p:nvPr>
        </p:nvSpPr>
        <p:spPr>
          <a:xfrm>
            <a:off x="496261" y="-42268"/>
            <a:ext cx="8201162" cy="519113"/>
          </a:xfrm>
        </p:spPr>
        <p:txBody>
          <a:bodyPr>
            <a:normAutofit fontScale="90000"/>
          </a:bodyPr>
          <a:lstStyle/>
          <a:p>
            <a:pPr algn="ctr" eaLnBrk="1" hangingPunct="1"/>
            <a:r>
              <a:rPr lang="sv-SE" dirty="0" smtClean="0"/>
              <a:t>Övervakning</a:t>
            </a:r>
          </a:p>
        </p:txBody>
      </p:sp>
      <p:sp>
        <p:nvSpPr>
          <p:cNvPr id="4" name="Platshållare för bildnummer 3"/>
          <p:cNvSpPr>
            <a:spLocks noGrp="1"/>
          </p:cNvSpPr>
          <p:nvPr>
            <p:ph type="sldNum" sz="quarter" idx="4294967295"/>
          </p:nvPr>
        </p:nvSpPr>
        <p:spPr>
          <a:xfrm>
            <a:off x="628650" y="5624514"/>
            <a:ext cx="2057400" cy="273844"/>
          </a:xfrm>
          <a:prstGeom prst="rect">
            <a:avLst/>
          </a:prstGeom>
        </p:spPr>
        <p:txBody>
          <a:bodyPr/>
          <a:lstStyle/>
          <a:p>
            <a:pPr>
              <a:defRPr/>
            </a:pPr>
            <a:fld id="{69DCE50A-89A9-40BF-BC91-EA9D1FD42AE9}" type="slidenum">
              <a:rPr lang="en-US" smtClean="0"/>
              <a:pPr>
                <a:defRPr/>
              </a:pPr>
              <a:t>34</a:t>
            </a:fld>
            <a:endParaRPr lang="en-US"/>
          </a:p>
        </p:txBody>
      </p:sp>
      <p:grpSp>
        <p:nvGrpSpPr>
          <p:cNvPr id="1031" name="Group 1"/>
          <p:cNvGrpSpPr>
            <a:grpSpLocks/>
          </p:cNvGrpSpPr>
          <p:nvPr/>
        </p:nvGrpSpPr>
        <p:grpSpPr bwMode="auto">
          <a:xfrm>
            <a:off x="0" y="1765005"/>
            <a:ext cx="8218967" cy="2078333"/>
            <a:chOff x="56" y="240"/>
            <a:chExt cx="4990" cy="1248"/>
          </a:xfrm>
        </p:grpSpPr>
        <p:grpSp>
          <p:nvGrpSpPr>
            <p:cNvPr id="1037" name="Group 2"/>
            <p:cNvGrpSpPr>
              <a:grpSpLocks/>
            </p:cNvGrpSpPr>
            <p:nvPr/>
          </p:nvGrpSpPr>
          <p:grpSpPr bwMode="auto">
            <a:xfrm>
              <a:off x="4512" y="865"/>
              <a:ext cx="273" cy="87"/>
              <a:chOff x="4512" y="865"/>
              <a:chExt cx="273" cy="87"/>
            </a:xfrm>
          </p:grpSpPr>
          <p:sp>
            <p:nvSpPr>
              <p:cNvPr id="1111" name="Line 3"/>
              <p:cNvSpPr>
                <a:spLocks noChangeShapeType="1"/>
              </p:cNvSpPr>
              <p:nvPr/>
            </p:nvSpPr>
            <p:spPr bwMode="auto">
              <a:xfrm flipH="1">
                <a:off x="4597" y="906"/>
                <a:ext cx="188"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12" name="Oval 4"/>
              <p:cNvSpPr>
                <a:spLocks noChangeArrowheads="1"/>
              </p:cNvSpPr>
              <p:nvPr/>
            </p:nvSpPr>
            <p:spPr bwMode="auto">
              <a:xfrm rot="-5400000">
                <a:off x="4511" y="866"/>
                <a:ext cx="87" cy="86"/>
              </a:xfrm>
              <a:prstGeom prst="ellipse">
                <a:avLst/>
              </a:prstGeom>
              <a:solidFill>
                <a:srgbClr val="E9E8D0"/>
              </a:solidFill>
              <a:ln w="19080">
                <a:solidFill>
                  <a:srgbClr val="000000"/>
                </a:solidFill>
                <a:miter lim="800000"/>
                <a:headEnd/>
                <a:tailEnd/>
              </a:ln>
            </p:spPr>
            <p:txBody>
              <a:bodyPr wrap="none" anchor="ctr"/>
              <a:lstStyle/>
              <a:p>
                <a:endParaRPr lang="sv-SE" sz="1425"/>
              </a:p>
            </p:txBody>
          </p:sp>
        </p:grpSp>
        <p:sp>
          <p:nvSpPr>
            <p:cNvPr id="1038" name="AutoShape 5"/>
            <p:cNvSpPr>
              <a:spLocks noChangeArrowheads="1"/>
            </p:cNvSpPr>
            <p:nvPr/>
          </p:nvSpPr>
          <p:spPr bwMode="auto">
            <a:xfrm>
              <a:off x="1248" y="240"/>
              <a:ext cx="2806" cy="1248"/>
            </a:xfrm>
            <a:prstGeom prst="roundRect">
              <a:avLst>
                <a:gd name="adj" fmla="val 3940"/>
              </a:avLst>
            </a:prstGeom>
            <a:solidFill>
              <a:srgbClr val="E4F3F4">
                <a:alpha val="45882"/>
              </a:srgbClr>
            </a:solidFill>
            <a:ln w="25560">
              <a:solidFill>
                <a:srgbClr val="000000"/>
              </a:solidFill>
              <a:miter lim="800000"/>
              <a:headEnd/>
              <a:tailEnd/>
            </a:ln>
          </p:spPr>
          <p:txBody>
            <a:bodyPr wrap="none" anchor="ctr"/>
            <a:lstStyle/>
            <a:p>
              <a:endParaRPr lang="sv-SE" sz="1425"/>
            </a:p>
          </p:txBody>
        </p:sp>
        <p:grpSp>
          <p:nvGrpSpPr>
            <p:cNvPr id="1039" name="Group 6"/>
            <p:cNvGrpSpPr>
              <a:grpSpLocks/>
            </p:cNvGrpSpPr>
            <p:nvPr/>
          </p:nvGrpSpPr>
          <p:grpSpPr bwMode="auto">
            <a:xfrm>
              <a:off x="2736" y="865"/>
              <a:ext cx="273" cy="87"/>
              <a:chOff x="2736" y="865"/>
              <a:chExt cx="273" cy="87"/>
            </a:xfrm>
          </p:grpSpPr>
          <p:sp>
            <p:nvSpPr>
              <p:cNvPr id="1109" name="Line 7"/>
              <p:cNvSpPr>
                <a:spLocks noChangeShapeType="1"/>
              </p:cNvSpPr>
              <p:nvPr/>
            </p:nvSpPr>
            <p:spPr bwMode="auto">
              <a:xfrm flipH="1">
                <a:off x="2821" y="906"/>
                <a:ext cx="188"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10" name="Oval 8"/>
              <p:cNvSpPr>
                <a:spLocks noChangeArrowheads="1"/>
              </p:cNvSpPr>
              <p:nvPr/>
            </p:nvSpPr>
            <p:spPr bwMode="auto">
              <a:xfrm rot="-5400000">
                <a:off x="2735" y="866"/>
                <a:ext cx="87" cy="86"/>
              </a:xfrm>
              <a:prstGeom prst="ellipse">
                <a:avLst/>
              </a:prstGeom>
              <a:solidFill>
                <a:srgbClr val="E9E8D0"/>
              </a:solidFill>
              <a:ln w="19080">
                <a:solidFill>
                  <a:srgbClr val="000000"/>
                </a:solidFill>
                <a:miter lim="800000"/>
                <a:headEnd/>
                <a:tailEnd/>
              </a:ln>
            </p:spPr>
            <p:txBody>
              <a:bodyPr wrap="none" anchor="ctr"/>
              <a:lstStyle/>
              <a:p>
                <a:endParaRPr lang="sv-SE" sz="1425"/>
              </a:p>
            </p:txBody>
          </p:sp>
        </p:grpSp>
        <p:grpSp>
          <p:nvGrpSpPr>
            <p:cNvPr id="1040" name="Group 9"/>
            <p:cNvGrpSpPr>
              <a:grpSpLocks/>
            </p:cNvGrpSpPr>
            <p:nvPr/>
          </p:nvGrpSpPr>
          <p:grpSpPr bwMode="auto">
            <a:xfrm>
              <a:off x="1104" y="865"/>
              <a:ext cx="273" cy="87"/>
              <a:chOff x="1104" y="865"/>
              <a:chExt cx="273" cy="87"/>
            </a:xfrm>
          </p:grpSpPr>
          <p:sp>
            <p:nvSpPr>
              <p:cNvPr id="1107" name="Line 10"/>
              <p:cNvSpPr>
                <a:spLocks noChangeShapeType="1"/>
              </p:cNvSpPr>
              <p:nvPr/>
            </p:nvSpPr>
            <p:spPr bwMode="auto">
              <a:xfrm flipH="1">
                <a:off x="1189" y="906"/>
                <a:ext cx="188"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08" name="Oval 11"/>
              <p:cNvSpPr>
                <a:spLocks noChangeArrowheads="1"/>
              </p:cNvSpPr>
              <p:nvPr/>
            </p:nvSpPr>
            <p:spPr bwMode="auto">
              <a:xfrm rot="-5400000">
                <a:off x="1103" y="866"/>
                <a:ext cx="87" cy="86"/>
              </a:xfrm>
              <a:prstGeom prst="ellipse">
                <a:avLst/>
              </a:prstGeom>
              <a:solidFill>
                <a:srgbClr val="E9E8D0"/>
              </a:solidFill>
              <a:ln w="19080">
                <a:solidFill>
                  <a:srgbClr val="000000"/>
                </a:solidFill>
                <a:miter lim="800000"/>
                <a:headEnd/>
                <a:tailEnd/>
              </a:ln>
            </p:spPr>
            <p:txBody>
              <a:bodyPr wrap="none" anchor="ctr"/>
              <a:lstStyle/>
              <a:p>
                <a:endParaRPr lang="sv-SE" sz="1425"/>
              </a:p>
            </p:txBody>
          </p:sp>
        </p:grpSp>
        <p:grpSp>
          <p:nvGrpSpPr>
            <p:cNvPr id="1041" name="Group 12"/>
            <p:cNvGrpSpPr>
              <a:grpSpLocks/>
            </p:cNvGrpSpPr>
            <p:nvPr/>
          </p:nvGrpSpPr>
          <p:grpSpPr bwMode="auto">
            <a:xfrm>
              <a:off x="2207" y="864"/>
              <a:ext cx="146" cy="97"/>
              <a:chOff x="2207" y="864"/>
              <a:chExt cx="146" cy="97"/>
            </a:xfrm>
          </p:grpSpPr>
          <p:sp>
            <p:nvSpPr>
              <p:cNvPr id="1104" name="Line 13"/>
              <p:cNvSpPr>
                <a:spLocks noChangeShapeType="1"/>
              </p:cNvSpPr>
              <p:nvPr/>
            </p:nvSpPr>
            <p:spPr bwMode="auto">
              <a:xfrm flipH="1">
                <a:off x="2207" y="912"/>
                <a:ext cx="107"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05" name="AutoShape 14"/>
              <p:cNvSpPr>
                <a:spLocks noChangeArrowheads="1"/>
              </p:cNvSpPr>
              <p:nvPr/>
            </p:nvSpPr>
            <p:spPr bwMode="auto">
              <a:xfrm flipH="1">
                <a:off x="2311" y="864"/>
                <a:ext cx="41"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sp>
            <p:nvSpPr>
              <p:cNvPr id="1106" name="AutoShape 15"/>
              <p:cNvSpPr>
                <a:spLocks noChangeArrowheads="1"/>
              </p:cNvSpPr>
              <p:nvPr/>
            </p:nvSpPr>
            <p:spPr bwMode="auto">
              <a:xfrm rot="10800000">
                <a:off x="2312" y="913"/>
                <a:ext cx="41"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grpSp>
        <p:pic>
          <p:nvPicPr>
            <p:cNvPr id="1042"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 y="1190"/>
              <a:ext cx="157"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1045" name="Group 19"/>
            <p:cNvGrpSpPr>
              <a:grpSpLocks/>
            </p:cNvGrpSpPr>
            <p:nvPr/>
          </p:nvGrpSpPr>
          <p:grpSpPr bwMode="auto">
            <a:xfrm>
              <a:off x="2919" y="528"/>
              <a:ext cx="1063" cy="695"/>
              <a:chOff x="2919" y="528"/>
              <a:chExt cx="1063" cy="695"/>
            </a:xfrm>
          </p:grpSpPr>
          <p:sp>
            <p:nvSpPr>
              <p:cNvPr id="1091" name="AutoShape 20"/>
              <p:cNvSpPr>
                <a:spLocks noChangeArrowheads="1"/>
              </p:cNvSpPr>
              <p:nvPr/>
            </p:nvSpPr>
            <p:spPr bwMode="auto">
              <a:xfrm>
                <a:off x="2919" y="528"/>
                <a:ext cx="1063" cy="695"/>
              </a:xfrm>
              <a:prstGeom prst="roundRect">
                <a:avLst>
                  <a:gd name="adj" fmla="val 10130"/>
                </a:avLst>
              </a:prstGeom>
              <a:solidFill>
                <a:srgbClr val="FFFFFF"/>
              </a:solidFill>
              <a:ln w="9360">
                <a:solidFill>
                  <a:srgbClr val="000000"/>
                </a:solidFill>
                <a:miter lim="800000"/>
                <a:headEnd/>
                <a:tailEnd/>
              </a:ln>
            </p:spPr>
            <p:txBody>
              <a:bodyPr wrap="none" anchor="ctr"/>
              <a:lstStyle/>
              <a:p>
                <a:endParaRPr lang="sv-SE" sz="1425"/>
              </a:p>
            </p:txBody>
          </p:sp>
          <p:sp>
            <p:nvSpPr>
              <p:cNvPr id="1092" name="Rectangle 21"/>
              <p:cNvSpPr>
                <a:spLocks noChangeArrowheads="1"/>
              </p:cNvSpPr>
              <p:nvPr/>
            </p:nvSpPr>
            <p:spPr bwMode="auto">
              <a:xfrm>
                <a:off x="3196" y="528"/>
                <a:ext cx="53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p>
                <a:pPr algn="ctr">
                  <a:tabLst>
                    <a:tab pos="542925" algn="l"/>
                  </a:tabLst>
                </a:pPr>
                <a:r>
                  <a:rPr lang="sv-SE" sz="975">
                    <a:solidFill>
                      <a:srgbClr val="000000"/>
                    </a:solidFill>
                    <a:latin typeface="Times New Roman" pitchFamily="18" charset="0"/>
                  </a:rPr>
                  <a:t>Vägvalsrouter</a:t>
                </a:r>
              </a:p>
            </p:txBody>
          </p:sp>
          <p:grpSp>
            <p:nvGrpSpPr>
              <p:cNvPr id="1093" name="Group 22"/>
              <p:cNvGrpSpPr>
                <a:grpSpLocks/>
              </p:cNvGrpSpPr>
              <p:nvPr/>
            </p:nvGrpSpPr>
            <p:grpSpPr bwMode="auto">
              <a:xfrm>
                <a:off x="3495" y="792"/>
                <a:ext cx="431" cy="288"/>
                <a:chOff x="3495" y="792"/>
                <a:chExt cx="431" cy="288"/>
              </a:xfrm>
            </p:grpSpPr>
            <p:graphicFrame>
              <p:nvGraphicFramePr>
                <p:cNvPr id="1028" name="Object 3"/>
                <p:cNvGraphicFramePr>
                  <a:graphicFrameLocks noChangeAspect="1"/>
                </p:cNvGraphicFramePr>
                <p:nvPr/>
              </p:nvGraphicFramePr>
              <p:xfrm>
                <a:off x="3495" y="792"/>
                <a:ext cx="431" cy="288"/>
              </p:xfrm>
              <a:graphic>
                <a:graphicData uri="http://schemas.openxmlformats.org/presentationml/2006/ole">
                  <mc:AlternateContent xmlns:mc="http://schemas.openxmlformats.org/markup-compatibility/2006">
                    <mc:Choice xmlns:v="urn:schemas-microsoft-com:vml" Requires="v">
                      <p:oleObj spid="_x0000_s11392" r:id="rId5" imgW="670680" imgH="422640" progId="">
                        <p:embed/>
                      </p:oleObj>
                    </mc:Choice>
                    <mc:Fallback>
                      <p:oleObj r:id="rId5" imgW="670680" imgH="4226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5" y="792"/>
                              <a:ext cx="431" cy="28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8" name="Rectangle 24"/>
                <p:cNvSpPr>
                  <a:spLocks noChangeArrowheads="1"/>
                </p:cNvSpPr>
                <p:nvPr/>
              </p:nvSpPr>
              <p:spPr bwMode="auto">
                <a:xfrm>
                  <a:off x="3542" y="837"/>
                  <a:ext cx="348" cy="199"/>
                </a:xfrm>
                <a:prstGeom prst="rect">
                  <a:avLst/>
                </a:prstGeom>
                <a:solidFill>
                  <a:srgbClr val="FFFFFF"/>
                </a:solidFill>
                <a:ln w="9360">
                  <a:solidFill>
                    <a:srgbClr val="000000"/>
                  </a:solidFill>
                  <a:round/>
                  <a:headEnd/>
                  <a:tailEnd/>
                </a:ln>
              </p:spPr>
              <p:txBody>
                <a:bodyPr wrap="none" anchor="ctr"/>
                <a:lstStyle/>
                <a:p>
                  <a:endParaRPr lang="sv-SE" sz="1425"/>
                </a:p>
              </p:txBody>
            </p:sp>
            <p:sp>
              <p:nvSpPr>
                <p:cNvPr id="1099" name="Line 25"/>
                <p:cNvSpPr>
                  <a:spLocks noChangeShapeType="1"/>
                </p:cNvSpPr>
                <p:nvPr/>
              </p:nvSpPr>
              <p:spPr bwMode="auto">
                <a:xfrm>
                  <a:off x="3570" y="937"/>
                  <a:ext cx="94" cy="1"/>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sv-SE" sz="1425"/>
                </a:p>
              </p:txBody>
            </p:sp>
            <p:sp>
              <p:nvSpPr>
                <p:cNvPr id="1100" name="Line 26"/>
                <p:cNvSpPr>
                  <a:spLocks noChangeShapeType="1"/>
                </p:cNvSpPr>
                <p:nvPr/>
              </p:nvSpPr>
              <p:spPr bwMode="auto">
                <a:xfrm>
                  <a:off x="3761" y="996"/>
                  <a:ext cx="94" cy="1"/>
                </a:xfrm>
                <a:prstGeom prst="line">
                  <a:avLst/>
                </a:prstGeom>
                <a:noFill/>
                <a:ln w="9360">
                  <a:solidFill>
                    <a:srgbClr val="0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101" name="Line 27"/>
                <p:cNvSpPr>
                  <a:spLocks noChangeShapeType="1"/>
                </p:cNvSpPr>
                <p:nvPr/>
              </p:nvSpPr>
              <p:spPr bwMode="auto">
                <a:xfrm>
                  <a:off x="3761" y="877"/>
                  <a:ext cx="94" cy="1"/>
                </a:xfrm>
                <a:prstGeom prst="line">
                  <a:avLst/>
                </a:prstGeom>
                <a:noFill/>
                <a:ln w="9360">
                  <a:solidFill>
                    <a:srgbClr val="0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102" name="Line 28"/>
                <p:cNvSpPr>
                  <a:spLocks noChangeShapeType="1"/>
                </p:cNvSpPr>
                <p:nvPr/>
              </p:nvSpPr>
              <p:spPr bwMode="auto">
                <a:xfrm flipV="1">
                  <a:off x="3671" y="880"/>
                  <a:ext cx="95" cy="53"/>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103" name="Line 29"/>
                <p:cNvSpPr>
                  <a:spLocks noChangeShapeType="1"/>
                </p:cNvSpPr>
                <p:nvPr/>
              </p:nvSpPr>
              <p:spPr bwMode="auto">
                <a:xfrm>
                  <a:off x="3761" y="934"/>
                  <a:ext cx="94" cy="1"/>
                </a:xfrm>
                <a:prstGeom prst="line">
                  <a:avLst/>
                </a:prstGeom>
                <a:noFill/>
                <a:ln w="9360">
                  <a:solidFill>
                    <a:srgbClr val="0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grpSp>
          <p:grpSp>
            <p:nvGrpSpPr>
              <p:cNvPr id="1094" name="Group 30"/>
              <p:cNvGrpSpPr>
                <a:grpSpLocks/>
              </p:cNvGrpSpPr>
              <p:nvPr/>
            </p:nvGrpSpPr>
            <p:grpSpPr bwMode="auto">
              <a:xfrm>
                <a:off x="2959" y="792"/>
                <a:ext cx="488" cy="288"/>
                <a:chOff x="2959" y="792"/>
                <a:chExt cx="488" cy="288"/>
              </a:xfrm>
            </p:grpSpPr>
            <p:graphicFrame>
              <p:nvGraphicFramePr>
                <p:cNvPr id="1027" name="Object 4"/>
                <p:cNvGraphicFramePr>
                  <a:graphicFrameLocks noChangeAspect="1"/>
                </p:cNvGraphicFramePr>
                <p:nvPr/>
              </p:nvGraphicFramePr>
              <p:xfrm>
                <a:off x="2959" y="792"/>
                <a:ext cx="488" cy="288"/>
              </p:xfrm>
              <a:graphic>
                <a:graphicData uri="http://schemas.openxmlformats.org/presentationml/2006/ole">
                  <mc:AlternateContent xmlns:mc="http://schemas.openxmlformats.org/markup-compatibility/2006">
                    <mc:Choice xmlns:v="urn:schemas-microsoft-com:vml" Requires="v">
                      <p:oleObj spid="_x0000_s11393" r:id="rId7" imgW="670680" imgH="422640" progId="">
                        <p:embed/>
                      </p:oleObj>
                    </mc:Choice>
                    <mc:Fallback>
                      <p:oleObj r:id="rId7" imgW="670680" imgH="4226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9" y="792"/>
                              <a:ext cx="488" cy="28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5" name="Rectangle 32"/>
                <p:cNvSpPr>
                  <a:spLocks noChangeArrowheads="1"/>
                </p:cNvSpPr>
                <p:nvPr/>
              </p:nvSpPr>
              <p:spPr bwMode="auto">
                <a:xfrm>
                  <a:off x="3005" y="837"/>
                  <a:ext cx="394" cy="199"/>
                </a:xfrm>
                <a:prstGeom prst="rect">
                  <a:avLst/>
                </a:prstGeom>
                <a:solidFill>
                  <a:srgbClr val="FFFFFF"/>
                </a:solidFill>
                <a:ln w="9360">
                  <a:solidFill>
                    <a:srgbClr val="000000"/>
                  </a:solidFill>
                  <a:round/>
                  <a:headEnd/>
                  <a:tailEnd/>
                </a:ln>
              </p:spPr>
              <p:txBody>
                <a:bodyPr wrap="none" anchor="ctr"/>
                <a:lstStyle/>
                <a:p>
                  <a:endParaRPr lang="sv-SE" sz="1425"/>
                </a:p>
              </p:txBody>
            </p:sp>
            <p:sp>
              <p:nvSpPr>
                <p:cNvPr id="1096" name="Line 33"/>
                <p:cNvSpPr>
                  <a:spLocks noChangeShapeType="1"/>
                </p:cNvSpPr>
                <p:nvPr/>
              </p:nvSpPr>
              <p:spPr bwMode="auto">
                <a:xfrm>
                  <a:off x="3004" y="838"/>
                  <a:ext cx="392" cy="19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097" name="Line 34"/>
                <p:cNvSpPr>
                  <a:spLocks noChangeShapeType="1"/>
                </p:cNvSpPr>
                <p:nvPr/>
              </p:nvSpPr>
              <p:spPr bwMode="auto">
                <a:xfrm flipH="1">
                  <a:off x="3005" y="838"/>
                  <a:ext cx="394" cy="19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grpSp>
        </p:grpSp>
        <p:sp>
          <p:nvSpPr>
            <p:cNvPr id="1046" name="Text Box 35"/>
            <p:cNvSpPr txBox="1">
              <a:spLocks noChangeArrowheads="1"/>
            </p:cNvSpPr>
            <p:nvPr/>
          </p:nvSpPr>
          <p:spPr bwMode="auto">
            <a:xfrm>
              <a:off x="2631" y="964"/>
              <a:ext cx="19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825">
                  <a:solidFill>
                    <a:srgbClr val="000000"/>
                  </a:solidFill>
                  <a:latin typeface="Times New Roman" pitchFamily="18" charset="0"/>
                </a:rPr>
                <a:t>VM</a:t>
              </a:r>
            </a:p>
          </p:txBody>
        </p:sp>
        <p:grpSp>
          <p:nvGrpSpPr>
            <p:cNvPr id="1047" name="Group 36"/>
            <p:cNvGrpSpPr>
              <a:grpSpLocks/>
            </p:cNvGrpSpPr>
            <p:nvPr/>
          </p:nvGrpSpPr>
          <p:grpSpPr bwMode="auto">
            <a:xfrm>
              <a:off x="4656" y="703"/>
              <a:ext cx="279" cy="305"/>
              <a:chOff x="4656" y="703"/>
              <a:chExt cx="279" cy="305"/>
            </a:xfrm>
          </p:grpSpPr>
          <p:sp>
            <p:nvSpPr>
              <p:cNvPr id="1088" name="Rectangle 37"/>
              <p:cNvSpPr>
                <a:spLocks noChangeArrowheads="1"/>
              </p:cNvSpPr>
              <p:nvPr/>
            </p:nvSpPr>
            <p:spPr bwMode="auto">
              <a:xfrm>
                <a:off x="4700" y="703"/>
                <a:ext cx="235" cy="305"/>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89" name="Rectangle 38"/>
              <p:cNvSpPr>
                <a:spLocks noChangeArrowheads="1"/>
              </p:cNvSpPr>
              <p:nvPr/>
            </p:nvSpPr>
            <p:spPr bwMode="auto">
              <a:xfrm>
                <a:off x="4656" y="741"/>
                <a:ext cx="101" cy="44"/>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90" name="Rectangle 39"/>
              <p:cNvSpPr>
                <a:spLocks noChangeArrowheads="1"/>
              </p:cNvSpPr>
              <p:nvPr/>
            </p:nvSpPr>
            <p:spPr bwMode="auto">
              <a:xfrm>
                <a:off x="4657" y="812"/>
                <a:ext cx="101" cy="44"/>
              </a:xfrm>
              <a:prstGeom prst="rect">
                <a:avLst/>
              </a:prstGeom>
              <a:solidFill>
                <a:srgbClr val="BBE0E3"/>
              </a:solidFill>
              <a:ln w="25560">
                <a:solidFill>
                  <a:srgbClr val="000000"/>
                </a:solidFill>
                <a:round/>
                <a:headEnd/>
                <a:tailEnd/>
              </a:ln>
            </p:spPr>
            <p:txBody>
              <a:bodyPr wrap="none" anchor="ctr"/>
              <a:lstStyle/>
              <a:p>
                <a:endParaRPr lang="sv-SE" sz="1425"/>
              </a:p>
            </p:txBody>
          </p:sp>
        </p:grpSp>
        <p:sp>
          <p:nvSpPr>
            <p:cNvPr id="1048" name="Text Box 40"/>
            <p:cNvSpPr txBox="1">
              <a:spLocks noChangeArrowheads="1"/>
            </p:cNvSpPr>
            <p:nvPr/>
          </p:nvSpPr>
          <p:spPr bwMode="auto">
            <a:xfrm>
              <a:off x="4373" y="1054"/>
              <a:ext cx="67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 pos="1447800" algn="l"/>
                </a:tabLst>
                <a:defRPr sz="2000">
                  <a:solidFill>
                    <a:schemeClr val="tx1"/>
                  </a:solidFill>
                  <a:latin typeface="Arial" charset="0"/>
                </a:defRPr>
              </a:lvl1pPr>
              <a:lvl2pPr marL="742950" indent="-285750" eaLnBrk="0" hangingPunct="0">
                <a:tabLst>
                  <a:tab pos="723900" algn="l"/>
                  <a:tab pos="1447800" algn="l"/>
                </a:tabLst>
                <a:defRPr sz="2000">
                  <a:solidFill>
                    <a:schemeClr val="tx1"/>
                  </a:solidFill>
                  <a:latin typeface="Arial" charset="0"/>
                </a:defRPr>
              </a:lvl2pPr>
              <a:lvl3pPr marL="1143000" indent="-228600" eaLnBrk="0" hangingPunct="0">
                <a:tabLst>
                  <a:tab pos="723900" algn="l"/>
                  <a:tab pos="1447800" algn="l"/>
                </a:tabLst>
                <a:defRPr sz="2000">
                  <a:solidFill>
                    <a:schemeClr val="tx1"/>
                  </a:solidFill>
                  <a:latin typeface="Arial" charset="0"/>
                </a:defRPr>
              </a:lvl3pPr>
              <a:lvl4pPr marL="1600200" indent="-228600" eaLnBrk="0" hangingPunct="0">
                <a:tabLst>
                  <a:tab pos="723900" algn="l"/>
                  <a:tab pos="1447800" algn="l"/>
                </a:tabLst>
                <a:defRPr sz="2000">
                  <a:solidFill>
                    <a:schemeClr val="tx1"/>
                  </a:solidFill>
                  <a:latin typeface="Arial" charset="0"/>
                </a:defRPr>
              </a:lvl4pPr>
              <a:lvl5pPr marL="2057400" indent="-228600" eaLnBrk="0" hangingPunct="0">
                <a:tabLst>
                  <a:tab pos="723900" algn="l"/>
                  <a:tab pos="14478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 pos="14478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 pos="14478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 pos="14478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 pos="1447800" algn="l"/>
                </a:tabLst>
                <a:defRPr sz="2000">
                  <a:solidFill>
                    <a:schemeClr val="tx1"/>
                  </a:solidFill>
                  <a:latin typeface="Arial" charset="0"/>
                </a:defRPr>
              </a:lvl9pPr>
            </a:lstStyle>
            <a:p>
              <a:pPr eaLnBrk="1" hangingPunct="1"/>
              <a:r>
                <a:rPr lang="en-US" sz="1050" dirty="0" err="1">
                  <a:solidFill>
                    <a:srgbClr val="000000"/>
                  </a:solidFill>
                  <a:latin typeface="Times New Roman" pitchFamily="18" charset="0"/>
                </a:rPr>
                <a:t>Tjänste</a:t>
              </a:r>
              <a:r>
                <a:rPr lang="sv-SE" sz="1050" dirty="0">
                  <a:solidFill>
                    <a:srgbClr val="000000"/>
                  </a:solidFill>
                  <a:latin typeface="Times New Roman" pitchFamily="18" charset="0"/>
                </a:rPr>
                <a:t>p</a:t>
              </a:r>
              <a:r>
                <a:rPr lang="en-US" sz="1050" dirty="0" err="1">
                  <a:solidFill>
                    <a:srgbClr val="000000"/>
                  </a:solidFill>
                  <a:latin typeface="Times New Roman" pitchFamily="18" charset="0"/>
                </a:rPr>
                <a:t>roducent</a:t>
              </a:r>
              <a:endParaRPr lang="en-US" sz="1050" dirty="0">
                <a:solidFill>
                  <a:srgbClr val="000000"/>
                </a:solidFill>
                <a:latin typeface="Times New Roman" pitchFamily="18" charset="0"/>
              </a:endParaRPr>
            </a:p>
          </p:txBody>
        </p:sp>
        <p:grpSp>
          <p:nvGrpSpPr>
            <p:cNvPr id="1049" name="Group 41"/>
            <p:cNvGrpSpPr>
              <a:grpSpLocks/>
            </p:cNvGrpSpPr>
            <p:nvPr/>
          </p:nvGrpSpPr>
          <p:grpSpPr bwMode="auto">
            <a:xfrm>
              <a:off x="1288" y="552"/>
              <a:ext cx="936" cy="587"/>
              <a:chOff x="1288" y="552"/>
              <a:chExt cx="936" cy="587"/>
            </a:xfrm>
          </p:grpSpPr>
          <p:sp>
            <p:nvSpPr>
              <p:cNvPr id="1081" name="AutoShape 42"/>
              <p:cNvSpPr>
                <a:spLocks noChangeArrowheads="1"/>
              </p:cNvSpPr>
              <p:nvPr/>
            </p:nvSpPr>
            <p:spPr bwMode="auto">
              <a:xfrm>
                <a:off x="1288" y="552"/>
                <a:ext cx="936" cy="587"/>
              </a:xfrm>
              <a:prstGeom prst="roundRect">
                <a:avLst>
                  <a:gd name="adj" fmla="val 10130"/>
                </a:avLst>
              </a:prstGeom>
              <a:solidFill>
                <a:srgbClr val="FFFFFF"/>
              </a:solidFill>
              <a:ln w="9360">
                <a:solidFill>
                  <a:srgbClr val="000000"/>
                </a:solidFill>
                <a:miter lim="800000"/>
                <a:headEnd/>
                <a:tailEnd/>
              </a:ln>
            </p:spPr>
            <p:txBody>
              <a:bodyPr wrap="none" anchor="ctr"/>
              <a:lstStyle/>
              <a:p>
                <a:endParaRPr lang="sv-SE" sz="1425"/>
              </a:p>
            </p:txBody>
          </p:sp>
          <p:grpSp>
            <p:nvGrpSpPr>
              <p:cNvPr id="1082" name="Group 43"/>
              <p:cNvGrpSpPr>
                <a:grpSpLocks/>
              </p:cNvGrpSpPr>
              <p:nvPr/>
            </p:nvGrpSpPr>
            <p:grpSpPr bwMode="auto">
              <a:xfrm>
                <a:off x="1643" y="776"/>
                <a:ext cx="488" cy="308"/>
                <a:chOff x="1643" y="776"/>
                <a:chExt cx="488" cy="308"/>
              </a:xfrm>
            </p:grpSpPr>
            <p:graphicFrame>
              <p:nvGraphicFramePr>
                <p:cNvPr id="1026" name="Object 5"/>
                <p:cNvGraphicFramePr>
                  <a:graphicFrameLocks noChangeAspect="1"/>
                </p:cNvGraphicFramePr>
                <p:nvPr/>
              </p:nvGraphicFramePr>
              <p:xfrm>
                <a:off x="1643" y="776"/>
                <a:ext cx="488" cy="308"/>
              </p:xfrm>
              <a:graphic>
                <a:graphicData uri="http://schemas.openxmlformats.org/presentationml/2006/ole">
                  <mc:AlternateContent xmlns:mc="http://schemas.openxmlformats.org/markup-compatibility/2006">
                    <mc:Choice xmlns:v="urn:schemas-microsoft-com:vml" Requires="v">
                      <p:oleObj spid="_x0000_s11394" r:id="rId8" imgW="670680" imgH="422640" progId="">
                        <p:embed/>
                      </p:oleObj>
                    </mc:Choice>
                    <mc:Fallback>
                      <p:oleObj r:id="rId8" imgW="670680" imgH="4226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3" y="776"/>
                              <a:ext cx="488" cy="30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85" name="Rectangle 45"/>
                <p:cNvSpPr>
                  <a:spLocks noChangeArrowheads="1"/>
                </p:cNvSpPr>
                <p:nvPr/>
              </p:nvSpPr>
              <p:spPr bwMode="auto">
                <a:xfrm>
                  <a:off x="1689" y="825"/>
                  <a:ext cx="394" cy="212"/>
                </a:xfrm>
                <a:prstGeom prst="rect">
                  <a:avLst/>
                </a:prstGeom>
                <a:solidFill>
                  <a:srgbClr val="FFFFFF"/>
                </a:solidFill>
                <a:ln w="9360">
                  <a:solidFill>
                    <a:srgbClr val="000000"/>
                  </a:solidFill>
                  <a:round/>
                  <a:headEnd/>
                  <a:tailEnd/>
                </a:ln>
              </p:spPr>
              <p:txBody>
                <a:bodyPr wrap="none" anchor="ctr"/>
                <a:lstStyle/>
                <a:p>
                  <a:endParaRPr lang="sv-SE" sz="1425"/>
                </a:p>
              </p:txBody>
            </p:sp>
            <p:sp>
              <p:nvSpPr>
                <p:cNvPr id="1086" name="Line 46"/>
                <p:cNvSpPr>
                  <a:spLocks noChangeShapeType="1"/>
                </p:cNvSpPr>
                <p:nvPr/>
              </p:nvSpPr>
              <p:spPr bwMode="auto">
                <a:xfrm>
                  <a:off x="1688" y="826"/>
                  <a:ext cx="392" cy="211"/>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087" name="Line 47"/>
                <p:cNvSpPr>
                  <a:spLocks noChangeShapeType="1"/>
                </p:cNvSpPr>
                <p:nvPr/>
              </p:nvSpPr>
              <p:spPr bwMode="auto">
                <a:xfrm flipH="1">
                  <a:off x="1689" y="826"/>
                  <a:ext cx="394" cy="211"/>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grpSp>
          <p:sp>
            <p:nvSpPr>
              <p:cNvPr id="1083" name="AutoShape 48"/>
              <p:cNvSpPr>
                <a:spLocks noChangeArrowheads="1"/>
              </p:cNvSpPr>
              <p:nvPr/>
            </p:nvSpPr>
            <p:spPr bwMode="auto">
              <a:xfrm rot="16200000" flipH="1">
                <a:off x="1289" y="845"/>
                <a:ext cx="345" cy="152"/>
              </a:xfrm>
              <a:custGeom>
                <a:avLst/>
                <a:gdLst>
                  <a:gd name="T0" fmla="*/ 0 w 547688"/>
                  <a:gd name="T1" fmla="*/ 0 h 241300"/>
                  <a:gd name="T2" fmla="*/ 0 w 547688"/>
                  <a:gd name="T3" fmla="*/ 0 h 241300"/>
                  <a:gd name="T4" fmla="*/ 0 w 547688"/>
                  <a:gd name="T5" fmla="*/ 0 h 241300"/>
                  <a:gd name="T6" fmla="*/ 0 w 547688"/>
                  <a:gd name="T7" fmla="*/ 0 h 241300"/>
                  <a:gd name="T8" fmla="*/ 0 60000 65536"/>
                  <a:gd name="T9" fmla="*/ 0 60000 65536"/>
                  <a:gd name="T10" fmla="*/ 0 60000 65536"/>
                  <a:gd name="T11" fmla="*/ 0 60000 65536"/>
                  <a:gd name="T12" fmla="*/ 69850 w 547688"/>
                  <a:gd name="T13" fmla="*/ 30163 h 241300"/>
                  <a:gd name="T14" fmla="*/ 477838 w 547688"/>
                  <a:gd name="T15" fmla="*/ 241300 h 241300"/>
                </a:gdLst>
                <a:ahLst/>
                <a:cxnLst>
                  <a:cxn ang="T8">
                    <a:pos x="T0" y="T1"/>
                  </a:cxn>
                  <a:cxn ang="T9">
                    <a:pos x="T2" y="T3"/>
                  </a:cxn>
                  <a:cxn ang="T10">
                    <a:pos x="T4" y="T5"/>
                  </a:cxn>
                  <a:cxn ang="T11">
                    <a:pos x="T6" y="T7"/>
                  </a:cxn>
                </a:cxnLst>
                <a:rect l="T12" t="T13" r="T14" b="T15"/>
                <a:pathLst>
                  <a:path w="547688" h="241300">
                    <a:moveTo>
                      <a:pt x="0" y="241300"/>
                    </a:moveTo>
                    <a:lnTo>
                      <a:pt x="104198" y="0"/>
                    </a:lnTo>
                    <a:lnTo>
                      <a:pt x="443490" y="0"/>
                    </a:lnTo>
                    <a:lnTo>
                      <a:pt x="547688" y="241300"/>
                    </a:lnTo>
                    <a:close/>
                  </a:path>
                </a:pathLst>
              </a:custGeom>
              <a:solidFill>
                <a:srgbClr val="CCFFCC"/>
              </a:solidFill>
              <a:ln w="9360">
                <a:solidFill>
                  <a:srgbClr val="000000"/>
                </a:solidFill>
                <a:round/>
                <a:headEnd/>
                <a:tailEnd/>
              </a:ln>
            </p:spPr>
            <p:txBody>
              <a:bodyPr wrap="none" anchor="ctr"/>
              <a:lstStyle/>
              <a:p>
                <a:endParaRPr lang="sv-SE" sz="1425"/>
              </a:p>
            </p:txBody>
          </p:sp>
          <p:sp>
            <p:nvSpPr>
              <p:cNvPr id="1084" name="Text Box 49"/>
              <p:cNvSpPr txBox="1">
                <a:spLocks noChangeArrowheads="1"/>
              </p:cNvSpPr>
              <p:nvPr/>
            </p:nvSpPr>
            <p:spPr bwMode="auto">
              <a:xfrm>
                <a:off x="1305" y="558"/>
                <a:ext cx="55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Lst>
                  <a:defRPr sz="2000">
                    <a:solidFill>
                      <a:schemeClr val="tx1"/>
                    </a:solidFill>
                    <a:latin typeface="Arial" charset="0"/>
                  </a:defRPr>
                </a:lvl1pPr>
                <a:lvl2pPr marL="742950" indent="-285750" eaLnBrk="0" hangingPunct="0">
                  <a:tabLst>
                    <a:tab pos="723900" algn="l"/>
                  </a:tabLst>
                  <a:defRPr sz="2000">
                    <a:solidFill>
                      <a:schemeClr val="tx1"/>
                    </a:solidFill>
                    <a:latin typeface="Arial" charset="0"/>
                  </a:defRPr>
                </a:lvl2pPr>
                <a:lvl3pPr marL="1143000" indent="-228600" eaLnBrk="0" hangingPunct="0">
                  <a:tabLst>
                    <a:tab pos="723900" algn="l"/>
                  </a:tabLst>
                  <a:defRPr sz="2000">
                    <a:solidFill>
                      <a:schemeClr val="tx1"/>
                    </a:solidFill>
                    <a:latin typeface="Arial" charset="0"/>
                  </a:defRPr>
                </a:lvl3pPr>
                <a:lvl4pPr marL="1600200" indent="-228600" eaLnBrk="0" hangingPunct="0">
                  <a:tabLst>
                    <a:tab pos="723900" algn="l"/>
                  </a:tabLst>
                  <a:defRPr sz="2000">
                    <a:solidFill>
                      <a:schemeClr val="tx1"/>
                    </a:solidFill>
                    <a:latin typeface="Arial" charset="0"/>
                  </a:defRPr>
                </a:lvl4pPr>
                <a:lvl5pPr marL="2057400" indent="-228600" eaLnBrk="0" hangingPunct="0">
                  <a:tabLst>
                    <a:tab pos="7239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Lst>
                  <a:defRPr sz="2000">
                    <a:solidFill>
                      <a:schemeClr val="tx1"/>
                    </a:solidFill>
                    <a:latin typeface="Arial" charset="0"/>
                  </a:defRPr>
                </a:lvl9pPr>
              </a:lstStyle>
              <a:p>
                <a:pPr eaLnBrk="1" hangingPunct="1"/>
                <a:r>
                  <a:rPr lang="en-US" sz="1050">
                    <a:solidFill>
                      <a:srgbClr val="000000"/>
                    </a:solidFill>
                    <a:latin typeface="Times New Roman" pitchFamily="18" charset="0"/>
                  </a:rPr>
                  <a:t>Virtuell tjänst</a:t>
                </a:r>
              </a:p>
            </p:txBody>
          </p:sp>
        </p:grpSp>
        <p:sp>
          <p:nvSpPr>
            <p:cNvPr id="1050" name="Text Box 50"/>
            <p:cNvSpPr txBox="1">
              <a:spLocks noChangeArrowheads="1"/>
            </p:cNvSpPr>
            <p:nvPr/>
          </p:nvSpPr>
          <p:spPr bwMode="auto">
            <a:xfrm>
              <a:off x="699" y="699"/>
              <a:ext cx="42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825">
                  <a:solidFill>
                    <a:srgbClr val="000000"/>
                  </a:solidFill>
                  <a:latin typeface="Times New Roman" pitchFamily="18" charset="0"/>
                </a:rPr>
                <a:t>HTTPS/TLS</a:t>
              </a:r>
            </a:p>
          </p:txBody>
        </p:sp>
        <p:sp>
          <p:nvSpPr>
            <p:cNvPr id="1051" name="Line 51"/>
            <p:cNvSpPr>
              <a:spLocks noChangeShapeType="1"/>
            </p:cNvSpPr>
            <p:nvPr/>
          </p:nvSpPr>
          <p:spPr bwMode="auto">
            <a:xfrm flipH="1" flipV="1">
              <a:off x="710" y="911"/>
              <a:ext cx="364" cy="3"/>
            </a:xfrm>
            <a:prstGeom prst="line">
              <a:avLst/>
            </a:prstGeom>
            <a:noFill/>
            <a:ln w="12600">
              <a:solidFill>
                <a:srgbClr val="8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grpSp>
          <p:nvGrpSpPr>
            <p:cNvPr id="1052" name="Group 52"/>
            <p:cNvGrpSpPr>
              <a:grpSpLocks/>
            </p:cNvGrpSpPr>
            <p:nvPr/>
          </p:nvGrpSpPr>
          <p:grpSpPr bwMode="auto">
            <a:xfrm>
              <a:off x="327" y="744"/>
              <a:ext cx="385" cy="305"/>
              <a:chOff x="327" y="744"/>
              <a:chExt cx="385" cy="305"/>
            </a:xfrm>
          </p:grpSpPr>
          <p:grpSp>
            <p:nvGrpSpPr>
              <p:cNvPr id="1072" name="Group 53"/>
              <p:cNvGrpSpPr>
                <a:grpSpLocks/>
              </p:cNvGrpSpPr>
              <p:nvPr/>
            </p:nvGrpSpPr>
            <p:grpSpPr bwMode="auto">
              <a:xfrm>
                <a:off x="593" y="888"/>
                <a:ext cx="119" cy="68"/>
                <a:chOff x="593" y="888"/>
                <a:chExt cx="119" cy="68"/>
              </a:xfrm>
            </p:grpSpPr>
            <p:sp>
              <p:nvSpPr>
                <p:cNvPr id="1077" name="Line 54"/>
                <p:cNvSpPr>
                  <a:spLocks noChangeShapeType="1"/>
                </p:cNvSpPr>
                <p:nvPr/>
              </p:nvSpPr>
              <p:spPr bwMode="auto">
                <a:xfrm flipH="1">
                  <a:off x="593" y="921"/>
                  <a:ext cx="87"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grpSp>
              <p:nvGrpSpPr>
                <p:cNvPr id="1078" name="Group 55"/>
                <p:cNvGrpSpPr>
                  <a:grpSpLocks/>
                </p:cNvGrpSpPr>
                <p:nvPr/>
              </p:nvGrpSpPr>
              <p:grpSpPr bwMode="auto">
                <a:xfrm>
                  <a:off x="677" y="888"/>
                  <a:ext cx="35" cy="68"/>
                  <a:chOff x="677" y="888"/>
                  <a:chExt cx="35" cy="68"/>
                </a:xfrm>
              </p:grpSpPr>
              <p:sp>
                <p:nvSpPr>
                  <p:cNvPr id="1079" name="AutoShape 56"/>
                  <p:cNvSpPr>
                    <a:spLocks noChangeArrowheads="1"/>
                  </p:cNvSpPr>
                  <p:nvPr/>
                </p:nvSpPr>
                <p:spPr bwMode="auto">
                  <a:xfrm flipH="1">
                    <a:off x="678" y="888"/>
                    <a:ext cx="34" cy="3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sp>
                <p:nvSpPr>
                  <p:cNvPr id="1080" name="AutoShape 57"/>
                  <p:cNvSpPr>
                    <a:spLocks noChangeArrowheads="1"/>
                  </p:cNvSpPr>
                  <p:nvPr/>
                </p:nvSpPr>
                <p:spPr bwMode="auto">
                  <a:xfrm rot="10800000">
                    <a:off x="677" y="923"/>
                    <a:ext cx="34" cy="3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grpSp>
          </p:grpSp>
          <p:grpSp>
            <p:nvGrpSpPr>
              <p:cNvPr id="1073" name="Group 58"/>
              <p:cNvGrpSpPr>
                <a:grpSpLocks/>
              </p:cNvGrpSpPr>
              <p:nvPr/>
            </p:nvGrpSpPr>
            <p:grpSpPr bwMode="auto">
              <a:xfrm>
                <a:off x="327" y="744"/>
                <a:ext cx="279" cy="305"/>
                <a:chOff x="327" y="744"/>
                <a:chExt cx="279" cy="305"/>
              </a:xfrm>
            </p:grpSpPr>
            <p:sp>
              <p:nvSpPr>
                <p:cNvPr id="1074" name="Rectangle 59"/>
                <p:cNvSpPr>
                  <a:spLocks noChangeArrowheads="1"/>
                </p:cNvSpPr>
                <p:nvPr/>
              </p:nvSpPr>
              <p:spPr bwMode="auto">
                <a:xfrm>
                  <a:off x="371" y="744"/>
                  <a:ext cx="235" cy="305"/>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75" name="Rectangle 60"/>
                <p:cNvSpPr>
                  <a:spLocks noChangeArrowheads="1"/>
                </p:cNvSpPr>
                <p:nvPr/>
              </p:nvSpPr>
              <p:spPr bwMode="auto">
                <a:xfrm>
                  <a:off x="327" y="782"/>
                  <a:ext cx="101" cy="44"/>
                </a:xfrm>
                <a:prstGeom prst="rect">
                  <a:avLst/>
                </a:prstGeom>
                <a:solidFill>
                  <a:srgbClr val="BBE0E3"/>
                </a:solidFill>
                <a:ln w="25560">
                  <a:solidFill>
                    <a:srgbClr val="000000"/>
                  </a:solidFill>
                  <a:round/>
                  <a:headEnd/>
                  <a:tailEnd/>
                </a:ln>
              </p:spPr>
              <p:txBody>
                <a:bodyPr wrap="none" anchor="ctr"/>
                <a:lstStyle/>
                <a:p>
                  <a:endParaRPr lang="sv-SE" sz="1425"/>
                </a:p>
              </p:txBody>
            </p:sp>
            <p:sp>
              <p:nvSpPr>
                <p:cNvPr id="1076" name="Rectangle 61"/>
                <p:cNvSpPr>
                  <a:spLocks noChangeArrowheads="1"/>
                </p:cNvSpPr>
                <p:nvPr/>
              </p:nvSpPr>
              <p:spPr bwMode="auto">
                <a:xfrm>
                  <a:off x="328" y="853"/>
                  <a:ext cx="101" cy="44"/>
                </a:xfrm>
                <a:prstGeom prst="rect">
                  <a:avLst/>
                </a:prstGeom>
                <a:solidFill>
                  <a:srgbClr val="BBE0E3"/>
                </a:solidFill>
                <a:ln w="25560">
                  <a:solidFill>
                    <a:srgbClr val="000000"/>
                  </a:solidFill>
                  <a:round/>
                  <a:headEnd/>
                  <a:tailEnd/>
                </a:ln>
              </p:spPr>
              <p:txBody>
                <a:bodyPr wrap="none" anchor="ctr"/>
                <a:lstStyle/>
                <a:p>
                  <a:endParaRPr lang="sv-SE" sz="1425"/>
                </a:p>
              </p:txBody>
            </p:sp>
          </p:grpSp>
        </p:grpSp>
        <p:sp>
          <p:nvSpPr>
            <p:cNvPr id="1053" name="Line 62"/>
            <p:cNvSpPr>
              <a:spLocks noChangeShapeType="1"/>
            </p:cNvSpPr>
            <p:nvPr/>
          </p:nvSpPr>
          <p:spPr bwMode="auto">
            <a:xfrm flipH="1" flipV="1">
              <a:off x="2351" y="911"/>
              <a:ext cx="338" cy="3"/>
            </a:xfrm>
            <a:prstGeom prst="line">
              <a:avLst/>
            </a:prstGeom>
            <a:noFill/>
            <a:ln w="12600">
              <a:solidFill>
                <a:srgbClr val="8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054" name="Line 63"/>
            <p:cNvSpPr>
              <a:spLocks noChangeShapeType="1"/>
            </p:cNvSpPr>
            <p:nvPr/>
          </p:nvSpPr>
          <p:spPr bwMode="auto">
            <a:xfrm flipH="1" flipV="1">
              <a:off x="4127" y="911"/>
              <a:ext cx="338" cy="3"/>
            </a:xfrm>
            <a:prstGeom prst="line">
              <a:avLst/>
            </a:prstGeom>
            <a:noFill/>
            <a:ln w="12600">
              <a:solidFill>
                <a:srgbClr val="8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1055" name="Text Box 64"/>
            <p:cNvSpPr txBox="1">
              <a:spLocks noChangeArrowheads="1"/>
            </p:cNvSpPr>
            <p:nvPr/>
          </p:nvSpPr>
          <p:spPr bwMode="auto">
            <a:xfrm>
              <a:off x="56" y="1038"/>
              <a:ext cx="706"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 pos="1447800" algn="l"/>
                </a:tabLst>
                <a:defRPr sz="2000">
                  <a:solidFill>
                    <a:schemeClr val="tx1"/>
                  </a:solidFill>
                  <a:latin typeface="Arial" charset="0"/>
                </a:defRPr>
              </a:lvl1pPr>
              <a:lvl2pPr marL="742950" indent="-285750" eaLnBrk="0" hangingPunct="0">
                <a:tabLst>
                  <a:tab pos="723900" algn="l"/>
                  <a:tab pos="1447800" algn="l"/>
                </a:tabLst>
                <a:defRPr sz="2000">
                  <a:solidFill>
                    <a:schemeClr val="tx1"/>
                  </a:solidFill>
                  <a:latin typeface="Arial" charset="0"/>
                </a:defRPr>
              </a:lvl2pPr>
              <a:lvl3pPr marL="1143000" indent="-228600" eaLnBrk="0" hangingPunct="0">
                <a:tabLst>
                  <a:tab pos="723900" algn="l"/>
                  <a:tab pos="1447800" algn="l"/>
                </a:tabLst>
                <a:defRPr sz="2000">
                  <a:solidFill>
                    <a:schemeClr val="tx1"/>
                  </a:solidFill>
                  <a:latin typeface="Arial" charset="0"/>
                </a:defRPr>
              </a:lvl3pPr>
              <a:lvl4pPr marL="1600200" indent="-228600" eaLnBrk="0" hangingPunct="0">
                <a:tabLst>
                  <a:tab pos="723900" algn="l"/>
                  <a:tab pos="1447800" algn="l"/>
                </a:tabLst>
                <a:defRPr sz="2000">
                  <a:solidFill>
                    <a:schemeClr val="tx1"/>
                  </a:solidFill>
                  <a:latin typeface="Arial" charset="0"/>
                </a:defRPr>
              </a:lvl4pPr>
              <a:lvl5pPr marL="2057400" indent="-228600" eaLnBrk="0" hangingPunct="0">
                <a:tabLst>
                  <a:tab pos="723900" algn="l"/>
                  <a:tab pos="14478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 pos="14478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 pos="14478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 pos="14478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 pos="1447800" algn="l"/>
                </a:tabLst>
                <a:defRPr sz="2000">
                  <a:solidFill>
                    <a:schemeClr val="tx1"/>
                  </a:solidFill>
                  <a:latin typeface="Arial" charset="0"/>
                </a:defRPr>
              </a:lvl9pPr>
            </a:lstStyle>
            <a:p>
              <a:pPr eaLnBrk="1" hangingPunct="1"/>
              <a:r>
                <a:rPr lang="en-US" sz="1050">
                  <a:solidFill>
                    <a:srgbClr val="000000"/>
                  </a:solidFill>
                  <a:latin typeface="Times New Roman" pitchFamily="18" charset="0"/>
                </a:rPr>
                <a:t>Tjänstekonsument</a:t>
              </a:r>
            </a:p>
          </p:txBody>
        </p:sp>
        <p:sp>
          <p:nvSpPr>
            <p:cNvPr id="1056" name="Text Box 65"/>
            <p:cNvSpPr txBox="1">
              <a:spLocks noChangeArrowheads="1"/>
            </p:cNvSpPr>
            <p:nvPr/>
          </p:nvSpPr>
          <p:spPr bwMode="auto">
            <a:xfrm>
              <a:off x="4107" y="672"/>
              <a:ext cx="42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825">
                  <a:solidFill>
                    <a:srgbClr val="000000"/>
                  </a:solidFill>
                  <a:latin typeface="Times New Roman" pitchFamily="18" charset="0"/>
                </a:rPr>
                <a:t>HTTPS/TLS</a:t>
              </a:r>
            </a:p>
          </p:txBody>
        </p:sp>
        <p:sp>
          <p:nvSpPr>
            <p:cNvPr id="1057" name="Text Box 66"/>
            <p:cNvSpPr txBox="1">
              <a:spLocks noChangeArrowheads="1"/>
            </p:cNvSpPr>
            <p:nvPr/>
          </p:nvSpPr>
          <p:spPr bwMode="auto">
            <a:xfrm>
              <a:off x="1272" y="276"/>
              <a:ext cx="594"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Lst>
                <a:defRPr sz="2000">
                  <a:solidFill>
                    <a:schemeClr val="tx1"/>
                  </a:solidFill>
                  <a:latin typeface="Arial" charset="0"/>
                </a:defRPr>
              </a:lvl1pPr>
              <a:lvl2pPr marL="742950" indent="-285750" eaLnBrk="0" hangingPunct="0">
                <a:tabLst>
                  <a:tab pos="723900" algn="l"/>
                </a:tabLst>
                <a:defRPr sz="2000">
                  <a:solidFill>
                    <a:schemeClr val="tx1"/>
                  </a:solidFill>
                  <a:latin typeface="Arial" charset="0"/>
                </a:defRPr>
              </a:lvl2pPr>
              <a:lvl3pPr marL="1143000" indent="-228600" eaLnBrk="0" hangingPunct="0">
                <a:tabLst>
                  <a:tab pos="723900" algn="l"/>
                </a:tabLst>
                <a:defRPr sz="2000">
                  <a:solidFill>
                    <a:schemeClr val="tx1"/>
                  </a:solidFill>
                  <a:latin typeface="Arial" charset="0"/>
                </a:defRPr>
              </a:lvl3pPr>
              <a:lvl4pPr marL="1600200" indent="-228600" eaLnBrk="0" hangingPunct="0">
                <a:tabLst>
                  <a:tab pos="723900" algn="l"/>
                </a:tabLst>
                <a:defRPr sz="2000">
                  <a:solidFill>
                    <a:schemeClr val="tx1"/>
                  </a:solidFill>
                  <a:latin typeface="Arial" charset="0"/>
                </a:defRPr>
              </a:lvl4pPr>
              <a:lvl5pPr marL="2057400" indent="-228600" eaLnBrk="0" hangingPunct="0">
                <a:tabLst>
                  <a:tab pos="7239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Lst>
                <a:defRPr sz="2000">
                  <a:solidFill>
                    <a:schemeClr val="tx1"/>
                  </a:solidFill>
                  <a:latin typeface="Arial" charset="0"/>
                </a:defRPr>
              </a:lvl9pPr>
            </a:lstStyle>
            <a:p>
              <a:pPr eaLnBrk="1" hangingPunct="1"/>
              <a:r>
                <a:rPr lang="en-US" sz="1500">
                  <a:solidFill>
                    <a:srgbClr val="000000"/>
                  </a:solidFill>
                  <a:latin typeface="Times New Roman" pitchFamily="18" charset="0"/>
                </a:rPr>
                <a:t>Mule ESB</a:t>
              </a:r>
            </a:p>
          </p:txBody>
        </p:sp>
        <p:grpSp>
          <p:nvGrpSpPr>
            <p:cNvPr id="1058" name="Group 67"/>
            <p:cNvGrpSpPr>
              <a:grpSpLocks/>
            </p:cNvGrpSpPr>
            <p:nvPr/>
          </p:nvGrpSpPr>
          <p:grpSpPr bwMode="auto">
            <a:xfrm>
              <a:off x="2350" y="384"/>
              <a:ext cx="340" cy="414"/>
              <a:chOff x="2350" y="384"/>
              <a:chExt cx="340" cy="414"/>
            </a:xfrm>
          </p:grpSpPr>
          <p:pic>
            <p:nvPicPr>
              <p:cNvPr id="1070" name="Picture 6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53" y="534"/>
                <a:ext cx="19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71" name="Text Box 69"/>
              <p:cNvSpPr txBox="1">
                <a:spLocks noChangeArrowheads="1"/>
              </p:cNvSpPr>
              <p:nvPr/>
            </p:nvSpPr>
            <p:spPr bwMode="auto">
              <a:xfrm>
                <a:off x="2350" y="384"/>
                <a:ext cx="34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723900" algn="l"/>
                  </a:tabLst>
                  <a:defRPr sz="2000">
                    <a:solidFill>
                      <a:schemeClr val="tx1"/>
                    </a:solidFill>
                    <a:latin typeface="Arial" charset="0"/>
                  </a:defRPr>
                </a:lvl1pPr>
                <a:lvl2pPr marL="742950" indent="-285750" eaLnBrk="0" hangingPunct="0">
                  <a:tabLst>
                    <a:tab pos="723900" algn="l"/>
                  </a:tabLst>
                  <a:defRPr sz="2000">
                    <a:solidFill>
                      <a:schemeClr val="tx1"/>
                    </a:solidFill>
                    <a:latin typeface="Arial" charset="0"/>
                  </a:defRPr>
                </a:lvl2pPr>
                <a:lvl3pPr marL="1143000" indent="-228600" eaLnBrk="0" hangingPunct="0">
                  <a:tabLst>
                    <a:tab pos="723900" algn="l"/>
                  </a:tabLst>
                  <a:defRPr sz="2000">
                    <a:solidFill>
                      <a:schemeClr val="tx1"/>
                    </a:solidFill>
                    <a:latin typeface="Arial" charset="0"/>
                  </a:defRPr>
                </a:lvl3pPr>
                <a:lvl4pPr marL="1600200" indent="-228600" eaLnBrk="0" hangingPunct="0">
                  <a:tabLst>
                    <a:tab pos="723900" algn="l"/>
                  </a:tabLst>
                  <a:defRPr sz="2000">
                    <a:solidFill>
                      <a:schemeClr val="tx1"/>
                    </a:solidFill>
                    <a:latin typeface="Arial" charset="0"/>
                  </a:defRPr>
                </a:lvl4pPr>
                <a:lvl5pPr marL="2057400" indent="-228600" eaLnBrk="0" hangingPunct="0">
                  <a:tabLst>
                    <a:tab pos="723900" algn="l"/>
                  </a:tabLst>
                  <a:defRPr sz="2000">
                    <a:solidFill>
                      <a:schemeClr val="tx1"/>
                    </a:solidFill>
                    <a:latin typeface="Arial" charset="0"/>
                  </a:defRPr>
                </a:lvl5pPr>
                <a:lvl6pPr marL="2514600" indent="-228600" eaLnBrk="0" fontAlgn="base" hangingPunct="0">
                  <a:spcBef>
                    <a:spcPct val="0"/>
                  </a:spcBef>
                  <a:spcAft>
                    <a:spcPct val="0"/>
                  </a:spcAft>
                  <a:tabLst>
                    <a:tab pos="723900" algn="l"/>
                  </a:tabLst>
                  <a:defRPr sz="2000">
                    <a:solidFill>
                      <a:schemeClr val="tx1"/>
                    </a:solidFill>
                    <a:latin typeface="Arial" charset="0"/>
                  </a:defRPr>
                </a:lvl6pPr>
                <a:lvl7pPr marL="2971800" indent="-228600" eaLnBrk="0" fontAlgn="base" hangingPunct="0">
                  <a:spcBef>
                    <a:spcPct val="0"/>
                  </a:spcBef>
                  <a:spcAft>
                    <a:spcPct val="0"/>
                  </a:spcAft>
                  <a:tabLst>
                    <a:tab pos="723900" algn="l"/>
                  </a:tabLst>
                  <a:defRPr sz="2000">
                    <a:solidFill>
                      <a:schemeClr val="tx1"/>
                    </a:solidFill>
                    <a:latin typeface="Arial" charset="0"/>
                  </a:defRPr>
                </a:lvl7pPr>
                <a:lvl8pPr marL="3429000" indent="-228600" eaLnBrk="0" fontAlgn="base" hangingPunct="0">
                  <a:spcBef>
                    <a:spcPct val="0"/>
                  </a:spcBef>
                  <a:spcAft>
                    <a:spcPct val="0"/>
                  </a:spcAft>
                  <a:tabLst>
                    <a:tab pos="723900" algn="l"/>
                  </a:tabLst>
                  <a:defRPr sz="2000">
                    <a:solidFill>
                      <a:schemeClr val="tx1"/>
                    </a:solidFill>
                    <a:latin typeface="Arial" charset="0"/>
                  </a:defRPr>
                </a:lvl8pPr>
                <a:lvl9pPr marL="3886200" indent="-228600" eaLnBrk="0" fontAlgn="base" hangingPunct="0">
                  <a:spcBef>
                    <a:spcPct val="0"/>
                  </a:spcBef>
                  <a:spcAft>
                    <a:spcPct val="0"/>
                  </a:spcAft>
                  <a:tabLst>
                    <a:tab pos="723900" algn="l"/>
                  </a:tabLst>
                  <a:defRPr sz="2000">
                    <a:solidFill>
                      <a:schemeClr val="tx1"/>
                    </a:solidFill>
                    <a:latin typeface="Arial" charset="0"/>
                  </a:defRPr>
                </a:lvl9pPr>
              </a:lstStyle>
              <a:p>
                <a:pPr algn="ctr" eaLnBrk="1" hangingPunct="1"/>
                <a:r>
                  <a:rPr lang="en-US" sz="900">
                    <a:solidFill>
                      <a:srgbClr val="000000"/>
                    </a:solidFill>
                    <a:latin typeface="Times New Roman" pitchFamily="18" charset="0"/>
                  </a:rPr>
                  <a:t>Message</a:t>
                </a:r>
              </a:p>
            </p:txBody>
          </p:sp>
        </p:grpSp>
        <p:grpSp>
          <p:nvGrpSpPr>
            <p:cNvPr id="1063" name="Group 77"/>
            <p:cNvGrpSpPr>
              <a:grpSpLocks/>
            </p:cNvGrpSpPr>
            <p:nvPr/>
          </p:nvGrpSpPr>
          <p:grpSpPr bwMode="auto">
            <a:xfrm>
              <a:off x="3983" y="864"/>
              <a:ext cx="146" cy="97"/>
              <a:chOff x="3983" y="864"/>
              <a:chExt cx="146" cy="97"/>
            </a:xfrm>
          </p:grpSpPr>
          <p:sp>
            <p:nvSpPr>
              <p:cNvPr id="1064" name="Line 78"/>
              <p:cNvSpPr>
                <a:spLocks noChangeShapeType="1"/>
              </p:cNvSpPr>
              <p:nvPr/>
            </p:nvSpPr>
            <p:spPr bwMode="auto">
              <a:xfrm flipH="1">
                <a:off x="3983" y="912"/>
                <a:ext cx="107"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sz="1425"/>
              </a:p>
            </p:txBody>
          </p:sp>
          <p:sp>
            <p:nvSpPr>
              <p:cNvPr id="1065" name="AutoShape 79"/>
              <p:cNvSpPr>
                <a:spLocks noChangeArrowheads="1"/>
              </p:cNvSpPr>
              <p:nvPr/>
            </p:nvSpPr>
            <p:spPr bwMode="auto">
              <a:xfrm flipH="1">
                <a:off x="4087" y="864"/>
                <a:ext cx="41"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sp>
            <p:nvSpPr>
              <p:cNvPr id="1066" name="AutoShape 80"/>
              <p:cNvSpPr>
                <a:spLocks noChangeArrowheads="1"/>
              </p:cNvSpPr>
              <p:nvPr/>
            </p:nvSpPr>
            <p:spPr bwMode="auto">
              <a:xfrm rot="10800000">
                <a:off x="4088" y="913"/>
                <a:ext cx="41"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sz="1425"/>
              </a:p>
            </p:txBody>
          </p:sp>
        </p:grpSp>
      </p:grpSp>
      <p:sp>
        <p:nvSpPr>
          <p:cNvPr id="88" name="AutoShape 42"/>
          <p:cNvSpPr>
            <a:spLocks noChangeArrowheads="1"/>
          </p:cNvSpPr>
          <p:nvPr/>
        </p:nvSpPr>
        <p:spPr bwMode="auto">
          <a:xfrm>
            <a:off x="4791076" y="4671139"/>
            <a:ext cx="1485900" cy="698897"/>
          </a:xfrm>
          <a:prstGeom prst="roundRect">
            <a:avLst>
              <a:gd name="adj" fmla="val 10130"/>
            </a:avLst>
          </a:prstGeom>
          <a:solidFill>
            <a:srgbClr val="FFFFFF"/>
          </a:solidFill>
          <a:ln w="22225">
            <a:solidFill>
              <a:srgbClr val="000000"/>
            </a:solidFill>
            <a:miter lim="800000"/>
            <a:headEnd/>
            <a:tailEnd/>
          </a:ln>
        </p:spPr>
        <p:txBody>
          <a:bodyPr wrap="none" anchor="ctr"/>
          <a:lstStyle/>
          <a:p>
            <a:r>
              <a:rPr lang="sv-SE" sz="1425" dirty="0"/>
              <a:t>Loggning</a:t>
            </a:r>
          </a:p>
          <a:p>
            <a:r>
              <a:rPr lang="sv-SE" sz="1425" dirty="0"/>
              <a:t>Övervakning</a:t>
            </a:r>
          </a:p>
          <a:p>
            <a:r>
              <a:rPr lang="sv-SE" sz="1425" dirty="0"/>
              <a:t>Larm</a:t>
            </a:r>
          </a:p>
        </p:txBody>
      </p:sp>
      <p:sp>
        <p:nvSpPr>
          <p:cNvPr id="89" name="Line 51"/>
          <p:cNvSpPr>
            <a:spLocks noChangeShapeType="1"/>
          </p:cNvSpPr>
          <p:nvPr/>
        </p:nvSpPr>
        <p:spPr bwMode="auto">
          <a:xfrm>
            <a:off x="4179888" y="3843339"/>
            <a:ext cx="1354138" cy="827800"/>
          </a:xfrm>
          <a:prstGeom prst="line">
            <a:avLst/>
          </a:prstGeom>
          <a:noFill/>
          <a:ln w="12600">
            <a:solidFill>
              <a:srgbClr val="8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
        <p:nvSpPr>
          <p:cNvPr id="90" name="Line 51"/>
          <p:cNvSpPr>
            <a:spLocks noChangeShapeType="1"/>
          </p:cNvSpPr>
          <p:nvPr/>
        </p:nvSpPr>
        <p:spPr bwMode="auto">
          <a:xfrm flipH="1">
            <a:off x="5534027" y="3527824"/>
            <a:ext cx="1768474" cy="1143314"/>
          </a:xfrm>
          <a:prstGeom prst="line">
            <a:avLst/>
          </a:prstGeom>
          <a:noFill/>
          <a:ln w="12600">
            <a:solidFill>
              <a:srgbClr val="8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sv-SE" sz="1425"/>
          </a:p>
        </p:txBody>
      </p:sp>
    </p:spTree>
    <p:extLst>
      <p:ext uri="{BB962C8B-B14F-4D97-AF65-F5344CB8AC3E}">
        <p14:creationId xmlns:p14="http://schemas.microsoft.com/office/powerpoint/2010/main" val="6445434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629" y="-259770"/>
            <a:ext cx="7786742" cy="774720"/>
          </a:xfrm>
        </p:spPr>
        <p:txBody>
          <a:bodyPr/>
          <a:lstStyle/>
          <a:p>
            <a:pPr algn="ctr"/>
            <a:r>
              <a:rPr lang="sv-SE" dirty="0" smtClean="0"/>
              <a:t>Tjänsteadresseringskatalog (TAK)</a:t>
            </a:r>
            <a:endParaRPr lang="sv-SE"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005" y="1222744"/>
            <a:ext cx="5627270" cy="4624957"/>
          </a:xfrm>
          <a:prstGeom prst="rect">
            <a:avLst/>
          </a:prstGeom>
        </p:spPr>
      </p:pic>
      <p:sp>
        <p:nvSpPr>
          <p:cNvPr id="5" name="TextBox 4"/>
          <p:cNvSpPr txBox="1"/>
          <p:nvPr/>
        </p:nvSpPr>
        <p:spPr>
          <a:xfrm rot="3613394">
            <a:off x="-57371" y="3909424"/>
            <a:ext cx="2872902" cy="461665"/>
          </a:xfrm>
          <a:prstGeom prst="rect">
            <a:avLst/>
          </a:prstGeom>
          <a:noFill/>
        </p:spPr>
        <p:txBody>
          <a:bodyPr wrap="none" rtlCol="0">
            <a:spAutoFit/>
          </a:bodyPr>
          <a:lstStyle/>
          <a:p>
            <a:r>
              <a:rPr lang="sv-SE" sz="2400" dirty="0" err="1"/>
              <a:t>itintegration.registry</a:t>
            </a:r>
            <a:endParaRPr lang="sv-SE" sz="2400" dirty="0"/>
          </a:p>
        </p:txBody>
      </p:sp>
    </p:spTree>
    <p:extLst>
      <p:ext uri="{BB962C8B-B14F-4D97-AF65-F5344CB8AC3E}">
        <p14:creationId xmlns:p14="http://schemas.microsoft.com/office/powerpoint/2010/main" val="4599679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629" y="-169008"/>
            <a:ext cx="7786742" cy="774720"/>
          </a:xfrm>
        </p:spPr>
        <p:txBody>
          <a:bodyPr/>
          <a:lstStyle/>
          <a:p>
            <a:pPr algn="ctr"/>
            <a:r>
              <a:rPr lang="sv-SE" dirty="0" smtClean="0"/>
              <a:t>Verksamhetsbaserad adressering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543" y="1454412"/>
            <a:ext cx="6618890" cy="4273429"/>
          </a:xfrm>
          <a:prstGeom prst="rect">
            <a:avLst/>
          </a:prstGeom>
        </p:spPr>
      </p:pic>
      <p:sp>
        <p:nvSpPr>
          <p:cNvPr id="5" name="TextBox 4"/>
          <p:cNvSpPr txBox="1"/>
          <p:nvPr/>
        </p:nvSpPr>
        <p:spPr>
          <a:xfrm rot="2714084">
            <a:off x="7154173" y="1975227"/>
            <a:ext cx="1620957" cy="369332"/>
          </a:xfrm>
          <a:prstGeom prst="rect">
            <a:avLst/>
          </a:prstGeom>
          <a:noFill/>
        </p:spPr>
        <p:txBody>
          <a:bodyPr wrap="none" rtlCol="0">
            <a:spAutoFit/>
          </a:bodyPr>
          <a:lstStyle/>
          <a:p>
            <a:r>
              <a:rPr lang="sv-SE" sz="1800" b="1" dirty="0">
                <a:solidFill>
                  <a:srgbClr val="FF0000"/>
                </a:solidFill>
              </a:rPr>
              <a:t>Lös koppling</a:t>
            </a:r>
            <a:endParaRPr lang="en-US" sz="1800" b="1" dirty="0">
              <a:solidFill>
                <a:srgbClr val="FF0000"/>
              </a:solidFill>
            </a:endParaRPr>
          </a:p>
        </p:txBody>
      </p:sp>
    </p:spTree>
    <p:extLst>
      <p:ext uri="{BB962C8B-B14F-4D97-AF65-F5344CB8AC3E}">
        <p14:creationId xmlns:p14="http://schemas.microsoft.com/office/powerpoint/2010/main" val="6998209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505074"/>
          </a:xfrm>
        </p:spPr>
        <p:txBody>
          <a:bodyPr>
            <a:normAutofit fontScale="90000"/>
          </a:bodyPr>
          <a:lstStyle/>
          <a:p>
            <a:pPr algn="ctr"/>
            <a:r>
              <a:rPr lang="sv-SE" dirty="0" smtClean="0"/>
              <a:t>Källsystemsbaserad adressering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733107"/>
            <a:ext cx="6523590" cy="4444745"/>
          </a:xfrm>
          <a:prstGeom prst="rect">
            <a:avLst/>
          </a:prstGeom>
        </p:spPr>
      </p:pic>
      <p:sp>
        <p:nvSpPr>
          <p:cNvPr id="5" name="TextBox 4"/>
          <p:cNvSpPr txBox="1"/>
          <p:nvPr/>
        </p:nvSpPr>
        <p:spPr>
          <a:xfrm rot="2714084">
            <a:off x="7002406" y="1766311"/>
            <a:ext cx="2059548" cy="923330"/>
          </a:xfrm>
          <a:prstGeom prst="rect">
            <a:avLst/>
          </a:prstGeom>
          <a:noFill/>
        </p:spPr>
        <p:txBody>
          <a:bodyPr wrap="square" rtlCol="0">
            <a:spAutoFit/>
          </a:bodyPr>
          <a:lstStyle/>
          <a:p>
            <a:pPr algn="ctr"/>
            <a:r>
              <a:rPr lang="sv-SE" sz="1800" b="1" dirty="0">
                <a:solidFill>
                  <a:srgbClr val="FF0000"/>
                </a:solidFill>
              </a:rPr>
              <a:t>Pragmatiskt</a:t>
            </a:r>
          </a:p>
          <a:p>
            <a:pPr algn="ctr"/>
            <a:r>
              <a:rPr lang="sv-SE" sz="1800" b="1" dirty="0">
                <a:solidFill>
                  <a:srgbClr val="FF0000"/>
                </a:solidFill>
              </a:rPr>
              <a:t>Logisk adress via EI</a:t>
            </a:r>
            <a:endParaRPr lang="en-US" sz="1800" b="1" dirty="0">
              <a:solidFill>
                <a:srgbClr val="FF0000"/>
              </a:solidFill>
            </a:endParaRPr>
          </a:p>
        </p:txBody>
      </p:sp>
    </p:spTree>
    <p:extLst>
      <p:ext uri="{BB962C8B-B14F-4D97-AF65-F5344CB8AC3E}">
        <p14:creationId xmlns:p14="http://schemas.microsoft.com/office/powerpoint/2010/main" val="35748462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629" y="0"/>
            <a:ext cx="7786742" cy="563182"/>
          </a:xfrm>
        </p:spPr>
        <p:txBody>
          <a:bodyPr>
            <a:normAutofit fontScale="90000"/>
          </a:bodyPr>
          <a:lstStyle/>
          <a:p>
            <a:pPr algn="ctr"/>
            <a:r>
              <a:rPr lang="sv-SE" sz="3100" dirty="0" smtClean="0"/>
              <a:t>Engagemangsindex</a:t>
            </a:r>
            <a:r>
              <a:rPr lang="sv-SE" dirty="0" smtClean="0"/>
              <a:t> och aggregerande tjänster</a:t>
            </a:r>
            <a:endParaRPr lang="sv-SE"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634" y="946298"/>
            <a:ext cx="7218732" cy="4430022"/>
          </a:xfrm>
          <a:prstGeom prst="rect">
            <a:avLst/>
          </a:prstGeom>
        </p:spPr>
      </p:pic>
    </p:spTree>
    <p:extLst>
      <p:ext uri="{BB962C8B-B14F-4D97-AF65-F5344CB8AC3E}">
        <p14:creationId xmlns:p14="http://schemas.microsoft.com/office/powerpoint/2010/main" val="25013443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629" y="-63796"/>
            <a:ext cx="7786742" cy="563182"/>
          </a:xfrm>
        </p:spPr>
        <p:txBody>
          <a:bodyPr/>
          <a:lstStyle/>
          <a:p>
            <a:pPr algn="ctr"/>
            <a:r>
              <a:rPr lang="sv-SE" dirty="0" smtClean="0"/>
              <a:t>Adressering av aggregerande tjänster</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025" y="958117"/>
            <a:ext cx="7271950" cy="4941765"/>
          </a:xfrm>
          <a:prstGeom prst="rect">
            <a:avLst/>
          </a:prstGeom>
        </p:spPr>
      </p:pic>
    </p:spTree>
    <p:extLst>
      <p:ext uri="{BB962C8B-B14F-4D97-AF65-F5344CB8AC3E}">
        <p14:creationId xmlns:p14="http://schemas.microsoft.com/office/powerpoint/2010/main" val="1996246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98872" y="2685462"/>
            <a:ext cx="2322259" cy="2095531"/>
            <a:chOff x="3593952" y="1601966"/>
            <a:chExt cx="3096344" cy="2794041"/>
          </a:xfrm>
        </p:grpSpPr>
        <p:sp>
          <p:nvSpPr>
            <p:cNvPr id="6" name="Rounded Rectangle 5"/>
            <p:cNvSpPr/>
            <p:nvPr/>
          </p:nvSpPr>
          <p:spPr>
            <a:xfrm>
              <a:off x="3593952" y="1601966"/>
              <a:ext cx="3096344" cy="2794041"/>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25">
                <a:solidFill>
                  <a:srgbClr val="FFFFFF"/>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0063" y="2520669"/>
              <a:ext cx="1857806" cy="30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0771" y="1814821"/>
              <a:ext cx="1796391" cy="662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3872791" y="2862839"/>
              <a:ext cx="2608709" cy="1465937"/>
              <a:chOff x="5326859" y="3729783"/>
              <a:chExt cx="3336721" cy="2071608"/>
            </a:xfrm>
          </p:grpSpPr>
          <p:sp>
            <p:nvSpPr>
              <p:cNvPr id="10" name="Text Box 9"/>
              <p:cNvSpPr txBox="1">
                <a:spLocks noChangeArrowheads="1"/>
              </p:cNvSpPr>
              <p:nvPr/>
            </p:nvSpPr>
            <p:spPr bwMode="auto">
              <a:xfrm>
                <a:off x="8105548" y="5322958"/>
                <a:ext cx="315045" cy="47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sv-SE" sz="1050">
                  <a:solidFill>
                    <a:srgbClr val="000000"/>
                  </a:solidFill>
                  <a:latin typeface="Calibri" pitchFamily="34" charset="0"/>
                </a:endParaRPr>
              </a:p>
            </p:txBody>
          </p:sp>
          <p:sp>
            <p:nvSpPr>
              <p:cNvPr id="11" name="Rektangel 32"/>
              <p:cNvSpPr/>
              <p:nvPr/>
            </p:nvSpPr>
            <p:spPr bwMode="auto">
              <a:xfrm>
                <a:off x="5326859" y="3729783"/>
                <a:ext cx="3330575" cy="1939925"/>
              </a:xfrm>
              <a:prstGeom prst="rect">
                <a:avLst/>
              </a:prstGeom>
              <a:solidFill>
                <a:srgbClr val="CEC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425">
                    <a:solidFill>
                      <a:srgbClr val="FFFFFF"/>
                    </a:solidFill>
                  </a:rPr>
                  <a:t>Ar</a:t>
                </a:r>
              </a:p>
            </p:txBody>
          </p:sp>
          <p:sp>
            <p:nvSpPr>
              <p:cNvPr id="12" name="textruta 27"/>
              <p:cNvSpPr txBox="1">
                <a:spLocks noChangeArrowheads="1"/>
              </p:cNvSpPr>
              <p:nvPr/>
            </p:nvSpPr>
            <p:spPr bwMode="auto">
              <a:xfrm>
                <a:off x="5632824" y="4372045"/>
                <a:ext cx="2924176" cy="6309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defRPr/>
                </a:pPr>
                <a:r>
                  <a:rPr lang="sv-SE" sz="788" b="1">
                    <a:solidFill>
                      <a:srgbClr val="000000"/>
                    </a:solidFill>
                    <a:cs typeface="Arial" pitchFamily="34" charset="0"/>
                  </a:rPr>
                  <a:t>S</a:t>
                </a:r>
                <a:r>
                  <a:rPr lang="sv-SE" sz="788">
                    <a:solidFill>
                      <a:srgbClr val="000000"/>
                    </a:solidFill>
                    <a:cs typeface="Arial" pitchFamily="34" charset="0"/>
                  </a:rPr>
                  <a:t>äkerhetsarkitektur (Legal </a:t>
                </a:r>
                <a:r>
                  <a:rPr lang="sv-SE" sz="788" err="1">
                    <a:solidFill>
                      <a:srgbClr val="000000"/>
                    </a:solidFill>
                    <a:cs typeface="Arial" pitchFamily="34" charset="0"/>
                  </a:rPr>
                  <a:t>interoperabilitet</a:t>
                </a:r>
                <a:r>
                  <a:rPr lang="sv-SE" sz="788">
                    <a:solidFill>
                      <a:srgbClr val="000000"/>
                    </a:solidFill>
                    <a:cs typeface="Arial" pitchFamily="34" charset="0"/>
                  </a:rPr>
                  <a:t>)</a:t>
                </a:r>
              </a:p>
            </p:txBody>
          </p:sp>
          <p:sp>
            <p:nvSpPr>
              <p:cNvPr id="13" name="textruta 28"/>
              <p:cNvSpPr txBox="1">
                <a:spLocks noChangeArrowheads="1"/>
              </p:cNvSpPr>
              <p:nvPr/>
            </p:nvSpPr>
            <p:spPr bwMode="auto">
              <a:xfrm>
                <a:off x="5632824" y="4696416"/>
                <a:ext cx="2924176" cy="4024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defRPr/>
                </a:pPr>
                <a:r>
                  <a:rPr lang="sv-SE" sz="788" b="1">
                    <a:solidFill>
                      <a:srgbClr val="000000"/>
                    </a:solidFill>
                    <a:cs typeface="Arial" pitchFamily="34" charset="0"/>
                  </a:rPr>
                  <a:t>V</a:t>
                </a:r>
                <a:r>
                  <a:rPr lang="sv-SE" sz="788">
                    <a:solidFill>
                      <a:srgbClr val="000000"/>
                    </a:solidFill>
                    <a:cs typeface="Arial" pitchFamily="34" charset="0"/>
                  </a:rPr>
                  <a:t>erksamhetsarkitektur</a:t>
                </a:r>
              </a:p>
            </p:txBody>
          </p:sp>
          <p:sp>
            <p:nvSpPr>
              <p:cNvPr id="14" name="textruta 29"/>
              <p:cNvSpPr txBox="1">
                <a:spLocks noChangeArrowheads="1"/>
              </p:cNvSpPr>
              <p:nvPr/>
            </p:nvSpPr>
            <p:spPr bwMode="auto">
              <a:xfrm>
                <a:off x="5632824" y="5009153"/>
                <a:ext cx="2924176" cy="4024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defRPr/>
                </a:pPr>
                <a:r>
                  <a:rPr lang="sv-SE" sz="788" b="1">
                    <a:solidFill>
                      <a:srgbClr val="000000"/>
                    </a:solidFill>
                    <a:cs typeface="Arial" pitchFamily="34" charset="0"/>
                  </a:rPr>
                  <a:t>I</a:t>
                </a:r>
                <a:r>
                  <a:rPr lang="sv-SE" sz="788">
                    <a:solidFill>
                      <a:srgbClr val="000000"/>
                    </a:solidFill>
                    <a:cs typeface="Arial" pitchFamily="34" charset="0"/>
                  </a:rPr>
                  <a:t>nformationsstruktur (</a:t>
                </a:r>
                <a:r>
                  <a:rPr lang="sv-SE" sz="788" err="1">
                    <a:solidFill>
                      <a:srgbClr val="000000"/>
                    </a:solidFill>
                    <a:cs typeface="Arial" pitchFamily="34" charset="0"/>
                  </a:rPr>
                  <a:t>Sematik</a:t>
                </a:r>
                <a:r>
                  <a:rPr lang="sv-SE" sz="788">
                    <a:solidFill>
                      <a:srgbClr val="000000"/>
                    </a:solidFill>
                    <a:cs typeface="Arial" pitchFamily="34" charset="0"/>
                  </a:rPr>
                  <a:t>)</a:t>
                </a:r>
              </a:p>
            </p:txBody>
          </p:sp>
          <p:sp>
            <p:nvSpPr>
              <p:cNvPr id="15" name="textruta 30"/>
              <p:cNvSpPr txBox="1">
                <a:spLocks noChangeArrowheads="1"/>
              </p:cNvSpPr>
              <p:nvPr/>
            </p:nvSpPr>
            <p:spPr bwMode="auto">
              <a:xfrm>
                <a:off x="5632824" y="5321892"/>
                <a:ext cx="2924176" cy="4024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defRPr/>
                </a:pPr>
                <a:r>
                  <a:rPr lang="sv-SE" sz="788" b="1">
                    <a:solidFill>
                      <a:srgbClr val="000000"/>
                    </a:solidFill>
                    <a:cs typeface="Arial" pitchFamily="34" charset="0"/>
                  </a:rPr>
                  <a:t>T</a:t>
                </a:r>
                <a:r>
                  <a:rPr lang="sv-SE" sz="788">
                    <a:solidFill>
                      <a:srgbClr val="000000"/>
                    </a:solidFill>
                    <a:cs typeface="Arial" pitchFamily="34" charset="0"/>
                  </a:rPr>
                  <a:t>eknisk arkitektur (Teknik)</a:t>
                </a:r>
              </a:p>
            </p:txBody>
          </p:sp>
          <p:sp>
            <p:nvSpPr>
              <p:cNvPr id="16" name="Rectangle 15"/>
              <p:cNvSpPr/>
              <p:nvPr/>
            </p:nvSpPr>
            <p:spPr>
              <a:xfrm>
                <a:off x="5691390" y="3807079"/>
                <a:ext cx="2972190" cy="587167"/>
              </a:xfrm>
              <a:prstGeom prst="rect">
                <a:avLst/>
              </a:prstGeom>
            </p:spPr>
            <p:txBody>
              <a:bodyPr wrap="none">
                <a:spAutoFit/>
              </a:bodyPr>
              <a:lstStyle/>
              <a:p>
                <a:r>
                  <a:rPr lang="sv-SE" sz="1425" dirty="0">
                    <a:solidFill>
                      <a:srgbClr val="000000"/>
                    </a:solidFill>
                  </a:rPr>
                  <a:t>Arkitekturlednin</a:t>
                </a:r>
                <a:r>
                  <a:rPr lang="sv-SE" sz="1425" b="1" dirty="0">
                    <a:solidFill>
                      <a:srgbClr val="000000"/>
                    </a:solidFill>
                  </a:rPr>
                  <a:t>g</a:t>
                </a:r>
                <a:r>
                  <a:rPr lang="sv-SE" sz="1425" dirty="0">
                    <a:solidFill>
                      <a:srgbClr val="000000"/>
                    </a:solidFill>
                  </a:rPr>
                  <a:t>en</a:t>
                </a:r>
              </a:p>
            </p:txBody>
          </p:sp>
        </p:grpSp>
      </p:grpSp>
      <p:grpSp>
        <p:nvGrpSpPr>
          <p:cNvPr id="17" name="Group 16"/>
          <p:cNvGrpSpPr/>
          <p:nvPr/>
        </p:nvGrpSpPr>
        <p:grpSpPr>
          <a:xfrm>
            <a:off x="5671504" y="1410888"/>
            <a:ext cx="2963465" cy="2563680"/>
            <a:chOff x="4789488" y="2238276"/>
            <a:chExt cx="3951287" cy="3418241"/>
          </a:xfrm>
        </p:grpSpPr>
        <p:pic>
          <p:nvPicPr>
            <p:cNvPr id="18" name="Bildobjekt 10" descr="bok.png"/>
            <p:cNvPicPr>
              <a:picLocks noChangeAspect="1"/>
            </p:cNvPicPr>
            <p:nvPr/>
          </p:nvPicPr>
          <p:blipFill>
            <a:blip r:embed="rId5"/>
            <a:srcRect/>
            <a:stretch>
              <a:fillRect/>
            </a:stretch>
          </p:blipFill>
          <p:spPr bwMode="auto">
            <a:xfrm>
              <a:off x="4789488" y="2238276"/>
              <a:ext cx="3671887" cy="2533650"/>
            </a:xfrm>
            <a:prstGeom prst="rect">
              <a:avLst/>
            </a:prstGeom>
            <a:noFill/>
            <a:ln>
              <a:noFill/>
            </a:ln>
            <a:effectLst>
              <a:outerShdw blurRad="50800" dist="38100" dir="5400000" algn="t"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Line 10"/>
            <p:cNvSpPr>
              <a:spLocks noChangeShapeType="1"/>
            </p:cNvSpPr>
            <p:nvPr/>
          </p:nvSpPr>
          <p:spPr bwMode="auto">
            <a:xfrm flipH="1">
              <a:off x="5497513" y="3702804"/>
              <a:ext cx="154229" cy="26425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342900">
                <a:defRPr/>
              </a:pPr>
              <a:endParaRPr lang="sv-SE" sz="1425">
                <a:solidFill>
                  <a:srgbClr val="000000"/>
                </a:solidFill>
                <a:ea typeface="ＭＳ Ｐゴシック" charset="0"/>
                <a:cs typeface="ＭＳ Ｐゴシック" charset="0"/>
              </a:endParaRPr>
            </a:p>
          </p:txBody>
        </p:sp>
        <p:sp>
          <p:nvSpPr>
            <p:cNvPr id="20" name="Line 11"/>
            <p:cNvSpPr>
              <a:spLocks noChangeShapeType="1"/>
            </p:cNvSpPr>
            <p:nvPr/>
          </p:nvSpPr>
          <p:spPr bwMode="auto">
            <a:xfrm flipV="1">
              <a:off x="5905500" y="4316313"/>
              <a:ext cx="204788" cy="4556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342900">
                <a:defRPr/>
              </a:pPr>
              <a:endParaRPr lang="sv-SE" sz="1425">
                <a:solidFill>
                  <a:srgbClr val="000000"/>
                </a:solidFill>
                <a:ea typeface="ＭＳ Ｐゴシック" charset="0"/>
                <a:cs typeface="ＭＳ Ｐゴシック" charset="0"/>
              </a:endParaRPr>
            </a:p>
          </p:txBody>
        </p:sp>
        <p:sp>
          <p:nvSpPr>
            <p:cNvPr id="21" name="Line 12"/>
            <p:cNvSpPr>
              <a:spLocks noChangeShapeType="1"/>
            </p:cNvSpPr>
            <p:nvPr/>
          </p:nvSpPr>
          <p:spPr bwMode="auto">
            <a:xfrm flipH="1" flipV="1">
              <a:off x="7093744" y="4038476"/>
              <a:ext cx="146050" cy="4556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342900">
                <a:defRPr/>
              </a:pPr>
              <a:endParaRPr lang="sv-SE" sz="1425">
                <a:solidFill>
                  <a:srgbClr val="000000"/>
                </a:solidFill>
                <a:ea typeface="ＭＳ Ｐゴシック" charset="0"/>
                <a:cs typeface="ＭＳ Ｐゴシック" charset="0"/>
              </a:endParaRPr>
            </a:p>
          </p:txBody>
        </p:sp>
        <p:sp>
          <p:nvSpPr>
            <p:cNvPr id="22" name="Line 14"/>
            <p:cNvSpPr>
              <a:spLocks noChangeShapeType="1"/>
            </p:cNvSpPr>
            <p:nvPr/>
          </p:nvSpPr>
          <p:spPr bwMode="auto">
            <a:xfrm>
              <a:off x="7894638" y="3967063"/>
              <a:ext cx="319087" cy="17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342900">
                <a:defRPr/>
              </a:pPr>
              <a:endParaRPr lang="sv-SE" sz="1425">
                <a:solidFill>
                  <a:srgbClr val="000000"/>
                </a:solidFill>
                <a:ea typeface="ＭＳ Ｐゴシック" charset="0"/>
                <a:cs typeface="ＭＳ Ｐゴシック" charset="0"/>
              </a:endParaRPr>
            </a:p>
          </p:txBody>
        </p:sp>
        <p:sp>
          <p:nvSpPr>
            <p:cNvPr id="23" name="Text Box 8"/>
            <p:cNvSpPr txBox="1">
              <a:spLocks noChangeArrowheads="1"/>
            </p:cNvSpPr>
            <p:nvPr/>
          </p:nvSpPr>
          <p:spPr bwMode="auto">
            <a:xfrm>
              <a:off x="4805605" y="4154044"/>
              <a:ext cx="846137" cy="523220"/>
            </a:xfrm>
            <a:prstGeom prst="rect">
              <a:avLst/>
            </a:prstGeom>
            <a:solidFill>
              <a:srgbClr val="D7D200"/>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342900" eaLnBrk="1" hangingPunct="1">
                <a:defRPr/>
              </a:pPr>
              <a:r>
                <a:rPr lang="en-GB" sz="975" b="1" dirty="0">
                  <a:solidFill>
                    <a:srgbClr val="000000"/>
                  </a:solidFill>
                </a:rPr>
                <a:t>V-</a:t>
              </a:r>
              <a:r>
                <a:rPr lang="en-GB" sz="975" b="1" dirty="0" err="1">
                  <a:solidFill>
                    <a:srgbClr val="000000"/>
                  </a:solidFill>
                </a:rPr>
                <a:t>boken</a:t>
              </a:r>
              <a:endParaRPr lang="en-GB" sz="975" b="1" dirty="0">
                <a:solidFill>
                  <a:srgbClr val="000000"/>
                </a:solidFill>
              </a:endParaRPr>
            </a:p>
          </p:txBody>
        </p:sp>
        <p:sp>
          <p:nvSpPr>
            <p:cNvPr id="24" name="Text Box 8"/>
            <p:cNvSpPr txBox="1">
              <a:spLocks noChangeArrowheads="1"/>
            </p:cNvSpPr>
            <p:nvPr/>
          </p:nvSpPr>
          <p:spPr bwMode="auto">
            <a:xfrm>
              <a:off x="5497513" y="4883051"/>
              <a:ext cx="846137" cy="553997"/>
            </a:xfrm>
            <a:prstGeom prst="rect">
              <a:avLst/>
            </a:prstGeom>
            <a:solidFill>
              <a:srgbClr val="D7D200"/>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342900" eaLnBrk="1" hangingPunct="1">
                <a:defRPr/>
              </a:pPr>
              <a:r>
                <a:rPr lang="en-GB" sz="1050" b="1" dirty="0">
                  <a:solidFill>
                    <a:srgbClr val="000000"/>
                  </a:solidFill>
                </a:rPr>
                <a:t>I-</a:t>
              </a:r>
              <a:r>
                <a:rPr lang="en-GB" sz="1050" b="1" dirty="0" err="1">
                  <a:solidFill>
                    <a:srgbClr val="000000"/>
                  </a:solidFill>
                </a:rPr>
                <a:t>boken</a:t>
              </a:r>
              <a:endParaRPr lang="en-GB" sz="1050" b="1" dirty="0">
                <a:solidFill>
                  <a:srgbClr val="000000"/>
                </a:solidFill>
              </a:endParaRPr>
            </a:p>
          </p:txBody>
        </p:sp>
        <p:sp>
          <p:nvSpPr>
            <p:cNvPr id="25" name="Text Box 8"/>
            <p:cNvSpPr txBox="1">
              <a:spLocks noChangeArrowheads="1"/>
            </p:cNvSpPr>
            <p:nvPr/>
          </p:nvSpPr>
          <p:spPr bwMode="auto">
            <a:xfrm>
              <a:off x="6799263" y="4883051"/>
              <a:ext cx="846137" cy="523220"/>
            </a:xfrm>
            <a:prstGeom prst="rect">
              <a:avLst/>
            </a:prstGeom>
            <a:solidFill>
              <a:srgbClr val="D7D200"/>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342900" eaLnBrk="1" hangingPunct="1">
                <a:defRPr/>
              </a:pPr>
              <a:r>
                <a:rPr lang="en-GB" sz="975" b="1">
                  <a:solidFill>
                    <a:srgbClr val="000000"/>
                  </a:solidFill>
                </a:rPr>
                <a:t>T-</a:t>
              </a:r>
              <a:r>
                <a:rPr lang="en-GB" sz="975" b="1" err="1">
                  <a:solidFill>
                    <a:srgbClr val="000000"/>
                  </a:solidFill>
                </a:rPr>
                <a:t>boken</a:t>
              </a:r>
              <a:endParaRPr lang="en-GB" sz="975" b="1">
                <a:solidFill>
                  <a:srgbClr val="000000"/>
                </a:solidFill>
              </a:endParaRPr>
            </a:p>
          </p:txBody>
        </p:sp>
        <p:sp>
          <p:nvSpPr>
            <p:cNvPr id="26" name="Text Box 8"/>
            <p:cNvSpPr txBox="1">
              <a:spLocks noChangeArrowheads="1"/>
            </p:cNvSpPr>
            <p:nvPr/>
          </p:nvSpPr>
          <p:spPr bwMode="auto">
            <a:xfrm>
              <a:off x="7894638" y="4209951"/>
              <a:ext cx="846137" cy="523220"/>
            </a:xfrm>
            <a:prstGeom prst="rect">
              <a:avLst/>
            </a:prstGeom>
            <a:solidFill>
              <a:srgbClr val="D7D200"/>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342900" eaLnBrk="1" hangingPunct="1">
                <a:defRPr/>
              </a:pPr>
              <a:r>
                <a:rPr lang="en-GB" sz="975" b="1" dirty="0">
                  <a:solidFill>
                    <a:srgbClr val="000000"/>
                  </a:solidFill>
                </a:rPr>
                <a:t>S-</a:t>
              </a:r>
              <a:r>
                <a:rPr lang="en-GB" sz="975" b="1" dirty="0" err="1">
                  <a:solidFill>
                    <a:srgbClr val="000000"/>
                  </a:solidFill>
                </a:rPr>
                <a:t>boken</a:t>
              </a:r>
              <a:endParaRPr lang="en-GB" sz="975" b="1" dirty="0">
                <a:solidFill>
                  <a:srgbClr val="000000"/>
                </a:solidFill>
              </a:endParaRPr>
            </a:p>
          </p:txBody>
        </p:sp>
        <p:sp>
          <p:nvSpPr>
            <p:cNvPr id="27" name="Ellips 4"/>
            <p:cNvSpPr/>
            <p:nvPr/>
          </p:nvSpPr>
          <p:spPr bwMode="auto">
            <a:xfrm>
              <a:off x="6610573" y="4599242"/>
              <a:ext cx="1203325" cy="1057275"/>
            </a:xfrm>
            <a:prstGeom prst="ellipse">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sv-SE" sz="1425">
                <a:solidFill>
                  <a:srgbClr val="FFFFFF"/>
                </a:solidFill>
              </a:endParaRPr>
            </a:p>
          </p:txBody>
        </p:sp>
      </p:grpSp>
      <p:sp>
        <p:nvSpPr>
          <p:cNvPr id="112" name="Rubrik 1"/>
          <p:cNvSpPr>
            <a:spLocks noGrp="1"/>
          </p:cNvSpPr>
          <p:nvPr>
            <p:ph type="title"/>
          </p:nvPr>
        </p:nvSpPr>
        <p:spPr>
          <a:xfrm>
            <a:off x="1161309" y="18504"/>
            <a:ext cx="6770507" cy="554331"/>
          </a:xfrm>
        </p:spPr>
        <p:txBody>
          <a:bodyPr/>
          <a:lstStyle/>
          <a:p>
            <a:pPr algn="ctr" eaLnBrk="1" hangingPunct="1"/>
            <a:r>
              <a:rPr lang="sv-SE" dirty="0" smtClean="0"/>
              <a:t>Nationell arkitektur</a:t>
            </a:r>
          </a:p>
        </p:txBody>
      </p:sp>
      <p:sp>
        <p:nvSpPr>
          <p:cNvPr id="3" name="Rectangle 2"/>
          <p:cNvSpPr/>
          <p:nvPr/>
        </p:nvSpPr>
        <p:spPr>
          <a:xfrm>
            <a:off x="4437324" y="5053510"/>
            <a:ext cx="2503874" cy="1084912"/>
          </a:xfrm>
          <a:prstGeom prst="rect">
            <a:avLst/>
          </a:prstGeom>
          <a:noFill/>
        </p:spPr>
        <p:txBody>
          <a:bodyPr wrap="square" lIns="68580" tIns="34290" rIns="68580" bIns="34290">
            <a:spAutoFit/>
          </a:bodyPr>
          <a:lstStyle/>
          <a:p>
            <a:pPr algn="ctr"/>
            <a:r>
              <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SOA</a:t>
            </a:r>
          </a:p>
        </p:txBody>
      </p:sp>
      <p:sp>
        <p:nvSpPr>
          <p:cNvPr id="64" name="Line 12"/>
          <p:cNvSpPr>
            <a:spLocks noChangeShapeType="1"/>
          </p:cNvSpPr>
          <p:nvPr/>
        </p:nvSpPr>
        <p:spPr bwMode="auto">
          <a:xfrm flipV="1">
            <a:off x="5903193" y="3974568"/>
            <a:ext cx="1275642" cy="1137293"/>
          </a:xfrm>
          <a:prstGeom prst="line">
            <a:avLst/>
          </a:prstGeom>
          <a:noFill/>
          <a:ln w="19050">
            <a:solidFill>
              <a:schemeClr val="tx1"/>
            </a:solidFill>
            <a:round/>
            <a:headEnd type="triangle"/>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342900">
              <a:defRPr/>
            </a:pPr>
            <a:endParaRPr lang="sv-SE" sz="1425">
              <a:solidFill>
                <a:srgbClr val="000000"/>
              </a:solidFill>
              <a:ea typeface="ＭＳ Ｐゴシック" charset="0"/>
              <a:cs typeface="ＭＳ Ｐゴシック" charset="0"/>
            </a:endParaRPr>
          </a:p>
        </p:txBody>
      </p:sp>
      <p:pic>
        <p:nvPicPr>
          <p:cNvPr id="3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974" y="2807517"/>
            <a:ext cx="995815" cy="206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3000" y="858341"/>
            <a:ext cx="1211328" cy="174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Right Arrow 35"/>
          <p:cNvSpPr/>
          <p:nvPr/>
        </p:nvSpPr>
        <p:spPr>
          <a:xfrm>
            <a:off x="1893895" y="3486131"/>
            <a:ext cx="432048" cy="46208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25">
              <a:solidFill>
                <a:srgbClr val="FFFFFF"/>
              </a:solidFill>
            </a:endParaRPr>
          </a:p>
        </p:txBody>
      </p:sp>
      <p:sp>
        <p:nvSpPr>
          <p:cNvPr id="37" name="Right Arrow 36"/>
          <p:cNvSpPr/>
          <p:nvPr/>
        </p:nvSpPr>
        <p:spPr>
          <a:xfrm rot="2848026">
            <a:off x="2703408" y="2233843"/>
            <a:ext cx="398663" cy="36364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25">
              <a:solidFill>
                <a:srgbClr val="FFFFFF"/>
              </a:solidFill>
            </a:endParaRPr>
          </a:p>
        </p:txBody>
      </p:sp>
    </p:spTree>
    <p:extLst>
      <p:ext uri="{BB962C8B-B14F-4D97-AF65-F5344CB8AC3E}">
        <p14:creationId xmlns:p14="http://schemas.microsoft.com/office/powerpoint/2010/main" val="41896849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629" y="0"/>
            <a:ext cx="7786742" cy="520652"/>
          </a:xfrm>
        </p:spPr>
        <p:txBody>
          <a:bodyPr>
            <a:normAutofit fontScale="90000"/>
          </a:bodyPr>
          <a:lstStyle/>
          <a:p>
            <a:pPr algn="ctr"/>
            <a:r>
              <a:rPr lang="sv-SE" dirty="0" smtClean="0"/>
              <a:t>Innehåll i Engagemangsindex</a:t>
            </a:r>
            <a:endParaRPr lang="sv-SE" dirty="0"/>
          </a:p>
        </p:txBody>
      </p:sp>
      <p:sp>
        <p:nvSpPr>
          <p:cNvPr id="3" name="Content Placeholder 2"/>
          <p:cNvSpPr>
            <a:spLocks noGrp="1"/>
          </p:cNvSpPr>
          <p:nvPr>
            <p:ph idx="1"/>
          </p:nvPr>
        </p:nvSpPr>
        <p:spPr>
          <a:xfrm>
            <a:off x="1000100" y="956930"/>
            <a:ext cx="7686700" cy="5097795"/>
          </a:xfrm>
        </p:spPr>
        <p:txBody>
          <a:bodyPr>
            <a:normAutofit fontScale="92500" lnSpcReduction="20000"/>
          </a:bodyPr>
          <a:lstStyle/>
          <a:p>
            <a:r>
              <a:rPr lang="sv-SE" dirty="0" smtClean="0"/>
              <a:t>Personnummer</a:t>
            </a:r>
          </a:p>
          <a:p>
            <a:r>
              <a:rPr lang="sv-SE" dirty="0" smtClean="0"/>
              <a:t>Tjänstedomän</a:t>
            </a:r>
          </a:p>
          <a:p>
            <a:r>
              <a:rPr lang="sv-SE" dirty="0" smtClean="0"/>
              <a:t>Informationskategori</a:t>
            </a:r>
          </a:p>
          <a:p>
            <a:r>
              <a:rPr lang="sv-SE" dirty="0" smtClean="0"/>
              <a:t>Logisk adress</a:t>
            </a:r>
          </a:p>
          <a:p>
            <a:r>
              <a:rPr lang="sv-SE" dirty="0" smtClean="0"/>
              <a:t>Instans-id</a:t>
            </a:r>
          </a:p>
          <a:p>
            <a:r>
              <a:rPr lang="sv-SE" dirty="0" smtClean="0"/>
              <a:t>Hälsoärende-id</a:t>
            </a:r>
          </a:p>
          <a:p>
            <a:r>
              <a:rPr lang="sv-SE" dirty="0" smtClean="0"/>
              <a:t>Timestamps (tre </a:t>
            </a:r>
            <a:r>
              <a:rPr lang="sv-SE" dirty="0" err="1" smtClean="0"/>
              <a:t>st</a:t>
            </a:r>
            <a:r>
              <a:rPr lang="sv-SE" dirty="0" smtClean="0"/>
              <a:t>, både för källsystem och indexposterna)</a:t>
            </a:r>
          </a:p>
          <a:p>
            <a:r>
              <a:rPr lang="sv-SE" dirty="0" smtClean="0"/>
              <a:t>PU-ansvarig organisation</a:t>
            </a:r>
          </a:p>
          <a:p>
            <a:r>
              <a:rPr lang="sv-SE" dirty="0" smtClean="0"/>
              <a:t>Källsystem</a:t>
            </a:r>
          </a:p>
          <a:p>
            <a:r>
              <a:rPr lang="sv-SE" dirty="0" smtClean="0"/>
              <a:t>Ägare av indexpost</a:t>
            </a:r>
            <a:endParaRPr lang="sv-SE" dirty="0"/>
          </a:p>
        </p:txBody>
      </p:sp>
    </p:spTree>
    <p:extLst>
      <p:ext uri="{BB962C8B-B14F-4D97-AF65-F5344CB8AC3E}">
        <p14:creationId xmlns:p14="http://schemas.microsoft.com/office/powerpoint/2010/main" val="30039146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629" y="-21266"/>
            <a:ext cx="7786742" cy="584447"/>
          </a:xfrm>
        </p:spPr>
        <p:txBody>
          <a:bodyPr/>
          <a:lstStyle/>
          <a:p>
            <a:pPr algn="ctr"/>
            <a:r>
              <a:rPr lang="sv-SE" dirty="0" smtClean="0"/>
              <a:t>Aggregeringsplattform</a:t>
            </a:r>
            <a:endParaRPr lang="sv-S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124" y="810460"/>
            <a:ext cx="5874135" cy="5237080"/>
          </a:xfrm>
          <a:prstGeom prst="rect">
            <a:avLst/>
          </a:prstGeom>
        </p:spPr>
      </p:pic>
    </p:spTree>
    <p:extLst>
      <p:ext uri="{BB962C8B-B14F-4D97-AF65-F5344CB8AC3E}">
        <p14:creationId xmlns:p14="http://schemas.microsoft.com/office/powerpoint/2010/main" val="5236289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608" y="0"/>
            <a:ext cx="7786742" cy="531284"/>
          </a:xfrm>
          <a:ln>
            <a:solidFill>
              <a:schemeClr val="accent1"/>
            </a:solidFill>
          </a:ln>
        </p:spPr>
        <p:txBody>
          <a:bodyPr/>
          <a:lstStyle/>
          <a:p>
            <a:pPr algn="ctr"/>
            <a:r>
              <a:rPr lang="sv-SE" dirty="0" smtClean="0"/>
              <a:t>Anropsbehörighet</a:t>
            </a:r>
            <a:endParaRPr lang="en-US" dirty="0"/>
          </a:p>
        </p:txBody>
      </p:sp>
      <p:sp>
        <p:nvSpPr>
          <p:cNvPr id="3" name="Content Placeholder 2"/>
          <p:cNvSpPr>
            <a:spLocks noGrp="1"/>
          </p:cNvSpPr>
          <p:nvPr>
            <p:ph idx="1"/>
          </p:nvPr>
        </p:nvSpPr>
        <p:spPr>
          <a:xfrm>
            <a:off x="5468920" y="2125268"/>
            <a:ext cx="3046430" cy="3732559"/>
          </a:xfrm>
        </p:spPr>
        <p:txBody>
          <a:bodyPr>
            <a:normAutofit fontScale="70000" lnSpcReduction="20000"/>
          </a:bodyPr>
          <a:lstStyle/>
          <a:p>
            <a:r>
              <a:rPr lang="sv-SE" dirty="0" smtClean="0"/>
              <a:t>Tjänstekonsument-Tjänstekontrakt-Logisk adress</a:t>
            </a:r>
          </a:p>
          <a:p>
            <a:pPr marL="0" indent="0">
              <a:buNone/>
            </a:pPr>
            <a:endParaRPr lang="sv-SE" dirty="0" smtClean="0"/>
          </a:p>
          <a:p>
            <a:r>
              <a:rPr lang="sv-SE" dirty="0" smtClean="0"/>
              <a:t>Frivilligt om TP skall kontrollera behörighet</a:t>
            </a:r>
          </a:p>
          <a:p>
            <a:r>
              <a:rPr lang="sv-SE" dirty="0" smtClean="0"/>
              <a:t>Tjänsteproducenten avgör för sina LA om ALLA eller utpekade (D-blankett) tjänstekonsumenter skall få anropa</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037" y="898622"/>
            <a:ext cx="4291614" cy="5365953"/>
          </a:xfrm>
          <a:prstGeom prst="rect">
            <a:avLst/>
          </a:prstGeom>
        </p:spPr>
      </p:pic>
    </p:spTree>
    <p:extLst>
      <p:ext uri="{BB962C8B-B14F-4D97-AF65-F5344CB8AC3E}">
        <p14:creationId xmlns:p14="http://schemas.microsoft.com/office/powerpoint/2010/main" val="15173581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629" y="0"/>
            <a:ext cx="7786742" cy="554636"/>
          </a:xfrm>
        </p:spPr>
        <p:txBody>
          <a:bodyPr/>
          <a:lstStyle/>
          <a:p>
            <a:pPr algn="ctr"/>
            <a:r>
              <a:rPr lang="sv-SE" dirty="0" smtClean="0"/>
              <a:t>Multipla TPs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9389" y="1211146"/>
            <a:ext cx="1858219" cy="4373459"/>
          </a:xfrm>
          <a:prstGeom prst="rect">
            <a:avLst/>
          </a:prstGeom>
        </p:spPr>
      </p:pic>
      <p:sp>
        <p:nvSpPr>
          <p:cNvPr id="4" name="TextBox 3"/>
          <p:cNvSpPr txBox="1"/>
          <p:nvPr/>
        </p:nvSpPr>
        <p:spPr>
          <a:xfrm>
            <a:off x="285224" y="1228397"/>
            <a:ext cx="6168739" cy="3477875"/>
          </a:xfrm>
          <a:prstGeom prst="rect">
            <a:avLst/>
          </a:prstGeom>
          <a:noFill/>
        </p:spPr>
        <p:txBody>
          <a:bodyPr wrap="square" rtlCol="0">
            <a:spAutoFit/>
          </a:bodyPr>
          <a:lstStyle/>
          <a:p>
            <a:pPr marL="214313" indent="-214313">
              <a:buFont typeface="Arial" panose="020B0604020202020204" pitchFamily="34" charset="0"/>
              <a:buChar char="•"/>
            </a:pPr>
            <a:r>
              <a:rPr lang="sv-SE" sz="2000" dirty="0"/>
              <a:t>Olika information i de olika TAK-</a:t>
            </a:r>
            <a:r>
              <a:rPr lang="sv-SE" sz="2000" dirty="0" err="1"/>
              <a:t>arna</a:t>
            </a:r>
            <a:endParaRPr lang="sv-SE" sz="2000" dirty="0"/>
          </a:p>
          <a:p>
            <a:pPr marL="214313" indent="-214313">
              <a:buFont typeface="Arial" panose="020B0604020202020204" pitchFamily="34" charset="0"/>
              <a:buChar char="•"/>
            </a:pPr>
            <a:r>
              <a:rPr lang="sv-SE" sz="2000" dirty="0"/>
              <a:t>Konsument känd i ”första” TP</a:t>
            </a:r>
          </a:p>
          <a:p>
            <a:pPr marL="214313" indent="-214313">
              <a:buFont typeface="Arial" panose="020B0604020202020204" pitchFamily="34" charset="0"/>
              <a:buChar char="•"/>
            </a:pPr>
            <a:r>
              <a:rPr lang="sv-SE" sz="2000" dirty="0"/>
              <a:t>Producenten endast känd i den ”sista” </a:t>
            </a:r>
            <a:r>
              <a:rPr lang="sv-SE" sz="2000" dirty="0" err="1"/>
              <a:t>TAK-en</a:t>
            </a:r>
            <a:endParaRPr lang="sv-SE" sz="2000" dirty="0"/>
          </a:p>
          <a:p>
            <a:pPr marL="214313" indent="-214313">
              <a:buFont typeface="Arial" panose="020B0604020202020204" pitchFamily="34" charset="0"/>
              <a:buChar char="•"/>
            </a:pPr>
            <a:r>
              <a:rPr lang="sv-SE" sz="2000" dirty="0"/>
              <a:t>Logisk adress måste finnas i alla TPs TAK-ar</a:t>
            </a:r>
          </a:p>
          <a:p>
            <a:pPr marL="214313" indent="-214313">
              <a:buFont typeface="Arial" panose="020B0604020202020204" pitchFamily="34" charset="0"/>
              <a:buChar char="•"/>
            </a:pPr>
            <a:r>
              <a:rPr lang="sv-SE" sz="2000" dirty="0"/>
              <a:t>Adresseringsmetod (verksamhets- eller källsystemsbaserad) styr konfiguration</a:t>
            </a:r>
          </a:p>
          <a:p>
            <a:pPr marL="214313" indent="-214313">
              <a:buFont typeface="Arial" panose="020B0604020202020204" pitchFamily="34" charset="0"/>
              <a:buChar char="•"/>
            </a:pPr>
            <a:r>
              <a:rPr lang="sv-SE" sz="2000" dirty="0"/>
              <a:t>Anropsbehörighet kan endast kontrolleras i den första TP i kedjan</a:t>
            </a:r>
          </a:p>
          <a:p>
            <a:pPr marL="214313" indent="-214313">
              <a:buFont typeface="Arial" panose="020B0604020202020204" pitchFamily="34" charset="0"/>
              <a:buChar char="•"/>
            </a:pPr>
            <a:endParaRPr lang="sv-SE" sz="2000" dirty="0"/>
          </a:p>
          <a:p>
            <a:pPr marL="214313" indent="-214313">
              <a:buFont typeface="Arial" panose="020B0604020202020204" pitchFamily="34" charset="0"/>
              <a:buChar char="•"/>
            </a:pPr>
            <a:r>
              <a:rPr lang="sv-SE" sz="2000" dirty="0"/>
              <a:t>Behov av att kunna utbyta adresseringsinformation mellan förvaltningsorganisationer</a:t>
            </a:r>
          </a:p>
        </p:txBody>
      </p:sp>
    </p:spTree>
    <p:extLst>
      <p:ext uri="{BB962C8B-B14F-4D97-AF65-F5344CB8AC3E}">
        <p14:creationId xmlns:p14="http://schemas.microsoft.com/office/powerpoint/2010/main" val="18025978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608" y="-21609"/>
            <a:ext cx="7786742" cy="531284"/>
          </a:xfrm>
        </p:spPr>
        <p:txBody>
          <a:bodyPr/>
          <a:lstStyle/>
          <a:p>
            <a:pPr algn="ctr"/>
            <a:r>
              <a:rPr lang="sv-SE" dirty="0" smtClean="0"/>
              <a:t>Plattformar i drift </a:t>
            </a:r>
            <a:r>
              <a:rPr lang="sv-SE" dirty="0" smtClean="0"/>
              <a:t>(Sep 2016)</a:t>
            </a:r>
            <a:endParaRPr lang="sv-SE" dirty="0"/>
          </a:p>
        </p:txBody>
      </p:sp>
      <p:sp>
        <p:nvSpPr>
          <p:cNvPr id="3" name="Content Placeholder 2"/>
          <p:cNvSpPr>
            <a:spLocks noGrp="1"/>
          </p:cNvSpPr>
          <p:nvPr>
            <p:ph idx="1"/>
          </p:nvPr>
        </p:nvSpPr>
        <p:spPr>
          <a:xfrm>
            <a:off x="2978446" y="1039888"/>
            <a:ext cx="5197992" cy="5471502"/>
          </a:xfrm>
        </p:spPr>
        <p:txBody>
          <a:bodyPr>
            <a:noAutofit/>
          </a:bodyPr>
          <a:lstStyle/>
          <a:p>
            <a:pPr lvl="0"/>
            <a:r>
              <a:rPr lang="sv-SE" sz="1600" dirty="0" smtClean="0"/>
              <a:t>Inera </a:t>
            </a:r>
            <a:r>
              <a:rPr lang="sv-SE" sz="1600" dirty="0"/>
              <a:t>NTjP</a:t>
            </a:r>
          </a:p>
          <a:p>
            <a:pPr lvl="0"/>
            <a:r>
              <a:rPr lang="sv-SE" sz="1600" dirty="0"/>
              <a:t>Dalarna (baserad på SKLTP)</a:t>
            </a:r>
          </a:p>
          <a:p>
            <a:pPr lvl="0"/>
            <a:r>
              <a:rPr lang="sv-SE" sz="1600" dirty="0"/>
              <a:t>Gävleborg</a:t>
            </a:r>
          </a:p>
          <a:p>
            <a:pPr lvl="0"/>
            <a:r>
              <a:rPr lang="sv-SE" sz="1600" dirty="0"/>
              <a:t>Halland (baserad på SKLTP)</a:t>
            </a:r>
          </a:p>
          <a:p>
            <a:pPr lvl="0"/>
            <a:r>
              <a:rPr lang="sv-SE" sz="1600" dirty="0"/>
              <a:t>Norrbotten (baserad på SKLTP)</a:t>
            </a:r>
          </a:p>
          <a:p>
            <a:pPr lvl="0"/>
            <a:r>
              <a:rPr lang="sv-SE" sz="1600" dirty="0"/>
              <a:t>SLL (baserad på SKLTP)</a:t>
            </a:r>
          </a:p>
          <a:p>
            <a:pPr lvl="0"/>
            <a:r>
              <a:rPr lang="sv-SE" sz="1600" dirty="0"/>
              <a:t>Skåne</a:t>
            </a:r>
          </a:p>
          <a:p>
            <a:pPr lvl="0"/>
            <a:r>
              <a:rPr lang="sv-SE" sz="1600" dirty="0"/>
              <a:t>Sörmland</a:t>
            </a:r>
          </a:p>
          <a:p>
            <a:pPr lvl="0"/>
            <a:r>
              <a:rPr lang="sv-SE" sz="1600" dirty="0"/>
              <a:t>VGR</a:t>
            </a:r>
          </a:p>
          <a:p>
            <a:pPr lvl="0"/>
            <a:r>
              <a:rPr lang="sv-SE" sz="1600" dirty="0"/>
              <a:t>Värmland</a:t>
            </a:r>
          </a:p>
          <a:p>
            <a:pPr lvl="0"/>
            <a:r>
              <a:rPr lang="sv-SE" sz="1600" dirty="0" smtClean="0"/>
              <a:t>Västernorrland</a:t>
            </a:r>
            <a:endParaRPr lang="sv-SE" sz="1600" dirty="0"/>
          </a:p>
          <a:p>
            <a:pPr lvl="0"/>
            <a:r>
              <a:rPr lang="sv-SE" sz="1600" dirty="0"/>
              <a:t>Västmanland</a:t>
            </a:r>
          </a:p>
          <a:p>
            <a:pPr lvl="0"/>
            <a:r>
              <a:rPr lang="sv-SE" sz="1600" dirty="0" smtClean="0"/>
              <a:t>Örebro</a:t>
            </a:r>
            <a:endParaRPr lang="sv-SE" sz="1600" dirty="0"/>
          </a:p>
        </p:txBody>
      </p:sp>
    </p:spTree>
    <p:extLst>
      <p:ext uri="{BB962C8B-B14F-4D97-AF65-F5344CB8AC3E}">
        <p14:creationId xmlns:p14="http://schemas.microsoft.com/office/powerpoint/2010/main" val="6888843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66378" y="85061"/>
            <a:ext cx="5411243" cy="372856"/>
          </a:xfrm>
        </p:spPr>
        <p:txBody>
          <a:bodyPr>
            <a:normAutofit fontScale="90000"/>
          </a:bodyPr>
          <a:lstStyle/>
          <a:p>
            <a:pPr algn="ctr"/>
            <a:r>
              <a:rPr lang="sv-SE" sz="2800" dirty="0" smtClean="0"/>
              <a:t>Referenser</a:t>
            </a:r>
            <a:endParaRPr lang="sv-SE" sz="2800" dirty="0"/>
          </a:p>
        </p:txBody>
      </p:sp>
      <p:sp>
        <p:nvSpPr>
          <p:cNvPr id="3" name="Platshållare för innehåll 2"/>
          <p:cNvSpPr>
            <a:spLocks noGrp="1"/>
          </p:cNvSpPr>
          <p:nvPr>
            <p:ph idx="13"/>
          </p:nvPr>
        </p:nvSpPr>
        <p:spPr>
          <a:xfrm>
            <a:off x="342900" y="691117"/>
            <a:ext cx="8458200" cy="5469538"/>
          </a:xfrm>
        </p:spPr>
        <p:txBody>
          <a:bodyPr>
            <a:normAutofit/>
          </a:bodyPr>
          <a:lstStyle/>
          <a:p>
            <a:r>
              <a:rPr lang="sv-SE" sz="1400" dirty="0" smtClean="0"/>
              <a:t>Portalsida </a:t>
            </a:r>
            <a:r>
              <a:rPr lang="sv-SE" sz="1400" dirty="0"/>
              <a:t>för nationell arkitektur och anvisningar: </a:t>
            </a:r>
            <a:r>
              <a:rPr lang="sv-SE" sz="1400" dirty="0">
                <a:hlinkClick r:id="rId2"/>
              </a:rPr>
              <a:t>http://rivta.se</a:t>
            </a:r>
            <a:r>
              <a:rPr lang="sv-SE" sz="1400" dirty="0"/>
              <a:t> </a:t>
            </a:r>
          </a:p>
          <a:p>
            <a:r>
              <a:rPr lang="sv-SE" sz="1400" dirty="0"/>
              <a:t>T-boken: </a:t>
            </a:r>
            <a:r>
              <a:rPr lang="sv-SE" sz="1400" dirty="0">
                <a:hlinkClick r:id="rId3"/>
              </a:rPr>
              <a:t>http://rivta.se/documents/ARK_0019</a:t>
            </a:r>
            <a:r>
              <a:rPr lang="sv-SE" sz="1400" dirty="0"/>
              <a:t> </a:t>
            </a:r>
          </a:p>
          <a:p>
            <a:r>
              <a:rPr lang="sv-SE" sz="1400" dirty="0"/>
              <a:t>RIV Tekniska anvisningar (RIVTA): </a:t>
            </a:r>
            <a:r>
              <a:rPr lang="sv-SE" sz="1400" dirty="0">
                <a:hlinkClick r:id="rId4"/>
              </a:rPr>
              <a:t>http://rivta.se/documents</a:t>
            </a:r>
            <a:r>
              <a:rPr lang="sv-SE" sz="1400" dirty="0"/>
              <a:t> </a:t>
            </a:r>
            <a:endParaRPr lang="sv-SE" sz="1400" dirty="0" smtClean="0"/>
          </a:p>
          <a:p>
            <a:r>
              <a:rPr lang="sv-SE" sz="1400" dirty="0" smtClean="0"/>
              <a:t>Mallar: </a:t>
            </a:r>
            <a:r>
              <a:rPr lang="sv-SE" sz="1400" dirty="0">
                <a:hlinkClick r:id="rId4"/>
              </a:rPr>
              <a:t>http://rivta.se/documents</a:t>
            </a:r>
            <a:r>
              <a:rPr lang="sv-SE" sz="1400" dirty="0"/>
              <a:t> </a:t>
            </a:r>
          </a:p>
          <a:p>
            <a:r>
              <a:rPr lang="sv-SE" sz="1400" dirty="0"/>
              <a:t>Samtliga nationella tjänstedomäner och </a:t>
            </a:r>
            <a:r>
              <a:rPr lang="sv-SE" sz="1400" dirty="0" smtClean="0"/>
              <a:t>tjänstekontrakt</a:t>
            </a:r>
            <a:r>
              <a:rPr lang="sv-SE" sz="1400" dirty="0"/>
              <a:t>: </a:t>
            </a:r>
            <a:r>
              <a:rPr lang="sv-SE" sz="1400" dirty="0">
                <a:hlinkClick r:id="rId5"/>
              </a:rPr>
              <a:t>http://rivta.se/domains</a:t>
            </a:r>
            <a:r>
              <a:rPr lang="sv-SE" sz="1400" dirty="0"/>
              <a:t> </a:t>
            </a:r>
          </a:p>
          <a:p>
            <a:r>
              <a:rPr lang="sv-SE" sz="1400" dirty="0"/>
              <a:t>VIFO-kartan: </a:t>
            </a:r>
            <a:r>
              <a:rPr lang="sv-SE" sz="1400" dirty="0">
                <a:hlinkClick r:id="rId6"/>
              </a:rPr>
              <a:t>http://www.inera.se/Documents/TJANSTER_PROJEKT/Arkitektur_och_regelverk/vifo_kartan_2013-01-01.pdf</a:t>
            </a:r>
            <a:r>
              <a:rPr lang="sv-SE" sz="1400" dirty="0"/>
              <a:t> </a:t>
            </a:r>
          </a:p>
          <a:p>
            <a:r>
              <a:rPr lang="sv-SE" sz="1400" dirty="0" err="1"/>
              <a:t>Källlkod</a:t>
            </a:r>
            <a:r>
              <a:rPr lang="sv-SE" sz="1400" dirty="0"/>
              <a:t> till alla tjänstekontrakt (</a:t>
            </a:r>
            <a:r>
              <a:rPr lang="sv-SE" sz="1400" dirty="0" err="1"/>
              <a:t>bitbucket</a:t>
            </a:r>
            <a:r>
              <a:rPr lang="sv-SE" sz="1400" dirty="0"/>
              <a:t>): </a:t>
            </a:r>
            <a:r>
              <a:rPr lang="sv-SE" sz="1400" dirty="0">
                <a:hlinkClick r:id="rId7"/>
              </a:rPr>
              <a:t>http://rivta.se/source</a:t>
            </a:r>
            <a:r>
              <a:rPr lang="sv-SE" sz="1400" dirty="0"/>
              <a:t> </a:t>
            </a:r>
          </a:p>
          <a:p>
            <a:r>
              <a:rPr lang="sv-SE" sz="1400" dirty="0" err="1"/>
              <a:t>Inera</a:t>
            </a:r>
            <a:r>
              <a:rPr lang="sv-SE" sz="1400" dirty="0"/>
              <a:t> ICC: </a:t>
            </a:r>
            <a:r>
              <a:rPr lang="sv-SE" sz="1400" dirty="0">
                <a:hlinkClick r:id="rId8"/>
              </a:rPr>
              <a:t>http://www.inera.se/TJANSTER--PROJEKT/ICC-Integration-Competence-Center/</a:t>
            </a:r>
            <a:r>
              <a:rPr lang="sv-SE" sz="1400" dirty="0"/>
              <a:t> </a:t>
            </a:r>
          </a:p>
          <a:p>
            <a:r>
              <a:rPr lang="sv-SE" sz="1400" dirty="0"/>
              <a:t>Information om SLL-RTP: </a:t>
            </a:r>
            <a:r>
              <a:rPr lang="sv-SE" sz="1400" dirty="0">
                <a:hlinkClick r:id="rId9"/>
              </a:rPr>
              <a:t>http://www.vardgivarguiden.se/AvtalUppdrag/IT-stod-och-e-tjanster/E-tjanster-och-system-A-O/Infrastruktur/Regional-Tjansteplattform-RTP/</a:t>
            </a:r>
            <a:r>
              <a:rPr lang="sv-SE" sz="1400" dirty="0"/>
              <a:t>  </a:t>
            </a:r>
            <a:endParaRPr lang="sv-SE" sz="1400" dirty="0" smtClean="0"/>
          </a:p>
          <a:p>
            <a:r>
              <a:rPr lang="sv-SE" sz="1400" dirty="0" smtClean="0"/>
              <a:t>SKLTP</a:t>
            </a:r>
            <a:r>
              <a:rPr lang="sv-SE" sz="1400" dirty="0"/>
              <a:t>: </a:t>
            </a:r>
            <a:r>
              <a:rPr lang="sv-SE" sz="1400" dirty="0">
                <a:hlinkClick r:id="rId10"/>
              </a:rPr>
              <a:t>http://skltp.se</a:t>
            </a:r>
            <a:r>
              <a:rPr lang="sv-SE" sz="1400" dirty="0"/>
              <a:t> </a:t>
            </a:r>
            <a:endParaRPr lang="sv-SE" sz="1400" dirty="0" smtClean="0"/>
          </a:p>
          <a:p>
            <a:r>
              <a:rPr lang="sv-SE" sz="1400" dirty="0"/>
              <a:t>Teknisk ordlista: </a:t>
            </a:r>
            <a:r>
              <a:rPr lang="sv-SE" sz="1400" dirty="0">
                <a:hlinkClick r:id="rId11"/>
              </a:rPr>
              <a:t>http://</a:t>
            </a:r>
            <a:r>
              <a:rPr lang="sv-SE" sz="1400" dirty="0" smtClean="0">
                <a:hlinkClick r:id="rId11"/>
              </a:rPr>
              <a:t>rivta.se/dictionary/rivta-termer.html</a:t>
            </a:r>
            <a:r>
              <a:rPr lang="sv-SE" sz="1400" dirty="0" smtClean="0"/>
              <a:t> </a:t>
            </a:r>
            <a:endParaRPr lang="sv-SE" sz="1400" dirty="0"/>
          </a:p>
          <a:p>
            <a:pPr marL="0" indent="0">
              <a:buNone/>
            </a:pPr>
            <a:endParaRPr lang="sv-SE" sz="1050" dirty="0"/>
          </a:p>
          <a:p>
            <a:endParaRPr lang="sv-SE" sz="1050" dirty="0"/>
          </a:p>
          <a:p>
            <a:endParaRPr lang="sv-SE" sz="1050" dirty="0"/>
          </a:p>
          <a:p>
            <a:endParaRPr lang="sv-SE" sz="1050" dirty="0"/>
          </a:p>
          <a:p>
            <a:endParaRPr lang="sv-SE" sz="1050" dirty="0"/>
          </a:p>
          <a:p>
            <a:endParaRPr lang="sv-SE" sz="1050" dirty="0"/>
          </a:p>
          <a:p>
            <a:pPr marL="0" indent="0">
              <a:buNone/>
            </a:pPr>
            <a:endParaRPr lang="sv-SE" dirty="0"/>
          </a:p>
        </p:txBody>
      </p:sp>
    </p:spTree>
    <p:extLst>
      <p:ext uri="{BB962C8B-B14F-4D97-AF65-F5344CB8AC3E}">
        <p14:creationId xmlns:p14="http://schemas.microsoft.com/office/powerpoint/2010/main" val="3932739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619" y="0"/>
            <a:ext cx="5530761" cy="581040"/>
          </a:xfrm>
        </p:spPr>
        <p:txBody>
          <a:bodyPr>
            <a:noAutofit/>
          </a:bodyPr>
          <a:lstStyle/>
          <a:p>
            <a:r>
              <a:rPr lang="sv-SE" dirty="0"/>
              <a:t>Innehållsförteckning T-boken</a:t>
            </a:r>
          </a:p>
        </p:txBody>
      </p:sp>
      <p:pic>
        <p:nvPicPr>
          <p:cNvPr id="3" name="Picture 2"/>
          <p:cNvPicPr>
            <a:picLocks noChangeAspect="1" noChangeArrowheads="1"/>
          </p:cNvPicPr>
          <p:nvPr>
            <p:extLst/>
          </p:nvPr>
        </p:nvPicPr>
        <p:blipFill>
          <a:blip r:embed="rId2">
            <a:extLst>
              <a:ext uri="{28A0092B-C50C-407E-A947-70E740481C1C}">
                <a14:useLocalDpi xmlns:a14="http://schemas.microsoft.com/office/drawing/2010/main" val="0"/>
              </a:ext>
            </a:extLst>
          </a:blip>
          <a:srcRect/>
          <a:stretch>
            <a:fillRect/>
          </a:stretch>
        </p:blipFill>
        <p:spPr bwMode="auto">
          <a:xfrm>
            <a:off x="1409882" y="1297172"/>
            <a:ext cx="5608738" cy="4580667"/>
          </a:xfrm>
          <a:prstGeom prst="rect">
            <a:avLst/>
          </a:prstGeom>
          <a:noFill/>
          <a:ln>
            <a:noFill/>
          </a:ln>
          <a:extLst/>
        </p:spPr>
      </p:pic>
      <p:sp>
        <p:nvSpPr>
          <p:cNvPr id="6" name="Rectangle 5"/>
          <p:cNvSpPr/>
          <p:nvPr/>
        </p:nvSpPr>
        <p:spPr>
          <a:xfrm>
            <a:off x="2411760" y="5474259"/>
            <a:ext cx="3156633" cy="311624"/>
          </a:xfrm>
          <a:prstGeom prst="rect">
            <a:avLst/>
          </a:prstGeom>
        </p:spPr>
        <p:txBody>
          <a:bodyPr wrap="none">
            <a:spAutoFit/>
          </a:bodyPr>
          <a:lstStyle/>
          <a:p>
            <a:r>
              <a:rPr lang="sv-SE" sz="1425" dirty="0">
                <a:hlinkClick r:id="rId3"/>
              </a:rPr>
              <a:t>http://rivta.se/documents/ARK_0019</a:t>
            </a:r>
            <a:r>
              <a:rPr lang="sv-SE" sz="1425" dirty="0"/>
              <a:t> </a:t>
            </a:r>
          </a:p>
        </p:txBody>
      </p:sp>
    </p:spTree>
    <p:extLst>
      <p:ext uri="{BB962C8B-B14F-4D97-AF65-F5344CB8AC3E}">
        <p14:creationId xmlns:p14="http://schemas.microsoft.com/office/powerpoint/2010/main" val="3665421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32" y="-264701"/>
            <a:ext cx="2875140" cy="774720"/>
          </a:xfrm>
        </p:spPr>
        <p:txBody>
          <a:bodyPr/>
          <a:lstStyle/>
          <a:p>
            <a:pPr algn="ctr"/>
            <a:r>
              <a:rPr lang="sv-SE" dirty="0" smtClean="0"/>
              <a:t>Anvisningar</a:t>
            </a:r>
            <a:endParaRPr lang="sv-SE" dirty="0"/>
          </a:p>
        </p:txBody>
      </p:sp>
      <p:sp>
        <p:nvSpPr>
          <p:cNvPr id="3" name="Content Placeholder 2"/>
          <p:cNvSpPr>
            <a:spLocks noGrp="1"/>
          </p:cNvSpPr>
          <p:nvPr>
            <p:ph idx="1"/>
          </p:nvPr>
        </p:nvSpPr>
        <p:spPr>
          <a:xfrm>
            <a:off x="628650" y="818707"/>
            <a:ext cx="8440922" cy="5433237"/>
          </a:xfrm>
        </p:spPr>
        <p:txBody>
          <a:bodyPr>
            <a:normAutofit lnSpcReduction="10000"/>
          </a:bodyPr>
          <a:lstStyle/>
          <a:p>
            <a:r>
              <a:rPr lang="sv-SE" dirty="0" smtClean="0"/>
              <a:t>Web services</a:t>
            </a:r>
          </a:p>
          <a:p>
            <a:r>
              <a:rPr lang="sv-SE" dirty="0" smtClean="0"/>
              <a:t>Web services </a:t>
            </a:r>
            <a:r>
              <a:rPr lang="sv-SE" dirty="0" err="1" smtClean="0"/>
              <a:t>Interoperability</a:t>
            </a:r>
            <a:r>
              <a:rPr lang="sv-SE" dirty="0" smtClean="0"/>
              <a:t> (WS-I)</a:t>
            </a:r>
          </a:p>
          <a:p>
            <a:r>
              <a:rPr lang="sv-SE" dirty="0" smtClean="0"/>
              <a:t>RIV Tekniska Anvisningar (RIVTA, </a:t>
            </a:r>
            <a:r>
              <a:rPr lang="sv-SE" dirty="0" smtClean="0">
                <a:hlinkClick r:id="rId3"/>
              </a:rPr>
              <a:t>http://rivta.se/</a:t>
            </a:r>
            <a:r>
              <a:rPr lang="sv-SE" dirty="0" err="1" smtClean="0">
                <a:hlinkClick r:id="rId3"/>
              </a:rPr>
              <a:t>documents</a:t>
            </a:r>
            <a:r>
              <a:rPr lang="sv-SE" dirty="0" smtClean="0"/>
              <a:t>)</a:t>
            </a:r>
          </a:p>
          <a:p>
            <a:r>
              <a:rPr lang="sv-SE" altLang="sv-SE" sz="1350" dirty="0">
                <a:latin typeface="Verdana" pitchFamily="34" charset="0"/>
                <a:ea typeface="ＭＳ Ｐゴシック" pitchFamily="34" charset="-128"/>
              </a:rPr>
              <a:t>Interoperabilitet</a:t>
            </a:r>
          </a:p>
          <a:p>
            <a:r>
              <a:rPr lang="sv-SE" altLang="sv-SE" sz="1350" dirty="0">
                <a:latin typeface="Verdana" pitchFamily="34" charset="0"/>
                <a:ea typeface="ＭＳ Ｐゴシック" pitchFamily="34" charset="-128"/>
              </a:rPr>
              <a:t>Framåt/bakåtkompatibilitet</a:t>
            </a:r>
          </a:p>
          <a:p>
            <a:r>
              <a:rPr lang="sv-SE" altLang="sv-SE" sz="1350" dirty="0">
                <a:latin typeface="Verdana" pitchFamily="34" charset="0"/>
                <a:ea typeface="ＭＳ Ｐゴシック" pitchFamily="34" charset="-128"/>
              </a:rPr>
              <a:t>Referensarkitekturens adresseringsmodell</a:t>
            </a:r>
          </a:p>
          <a:p>
            <a:r>
              <a:rPr lang="sv-SE" altLang="sv-SE" sz="1350" dirty="0">
                <a:latin typeface="Verdana" pitchFamily="34" charset="0"/>
                <a:ea typeface="ＭＳ Ｐゴシック" pitchFamily="34" charset="-128"/>
              </a:rPr>
              <a:t>Namngivning</a:t>
            </a:r>
          </a:p>
          <a:p>
            <a:r>
              <a:rPr lang="sv-SE" altLang="sv-SE" sz="1350" dirty="0">
                <a:latin typeface="Verdana" pitchFamily="34" charset="0"/>
                <a:ea typeface="ＭＳ Ｐゴシック" pitchFamily="34" charset="-128"/>
              </a:rPr>
              <a:t>Anropsbehörighet</a:t>
            </a:r>
          </a:p>
          <a:p>
            <a:r>
              <a:rPr lang="sv-SE" altLang="sv-SE" sz="1350" dirty="0">
                <a:latin typeface="Verdana" pitchFamily="34" charset="0"/>
                <a:ea typeface="ＭＳ Ｐゴシック" pitchFamily="34" charset="-128"/>
              </a:rPr>
              <a:t>Interaktionstyper (mönster) i referensarkitekturen</a:t>
            </a:r>
          </a:p>
          <a:p>
            <a:pPr lvl="1"/>
            <a:r>
              <a:rPr lang="sv-SE" altLang="sv-SE" sz="1350" dirty="0">
                <a:latin typeface="Verdana" pitchFamily="34" charset="0"/>
                <a:ea typeface="ＭＳ Ｐゴシック" pitchFamily="34" charset="-128"/>
              </a:rPr>
              <a:t>Fråga-svar</a:t>
            </a:r>
          </a:p>
          <a:p>
            <a:pPr lvl="1"/>
            <a:r>
              <a:rPr lang="sv-SE" altLang="sv-SE" sz="1350" dirty="0">
                <a:latin typeface="Verdana" pitchFamily="34" charset="0"/>
                <a:ea typeface="ＭＳ Ｐゴシック" pitchFamily="34" charset="-128"/>
              </a:rPr>
              <a:t>Uppdrag-resultat</a:t>
            </a:r>
          </a:p>
          <a:p>
            <a:pPr lvl="1"/>
            <a:r>
              <a:rPr lang="sv-SE" altLang="sv-SE" sz="1350" dirty="0">
                <a:latin typeface="Verdana" pitchFamily="34" charset="0"/>
                <a:ea typeface="ＭＳ Ｐゴシック" pitchFamily="34" charset="-128"/>
              </a:rPr>
              <a:t>Informationsspridning</a:t>
            </a:r>
          </a:p>
          <a:p>
            <a:pPr lvl="1"/>
            <a:r>
              <a:rPr lang="sv-SE" altLang="sv-SE" sz="1350" dirty="0">
                <a:latin typeface="Verdana" pitchFamily="34" charset="0"/>
                <a:ea typeface="ＭＳ Ｐゴシック" pitchFamily="34" charset="-128"/>
              </a:rPr>
              <a:t>(Marknadsplats</a:t>
            </a:r>
            <a:r>
              <a:rPr lang="sv-SE" altLang="sv-SE" sz="1500" dirty="0">
                <a:latin typeface="Verdana" pitchFamily="34" charset="0"/>
                <a:ea typeface="ＭＳ Ｐゴシック" pitchFamily="34" charset="-128"/>
              </a:rPr>
              <a:t>)</a:t>
            </a:r>
          </a:p>
          <a:p>
            <a:endParaRPr lang="sv-SE" dirty="0" smtClean="0"/>
          </a:p>
        </p:txBody>
      </p:sp>
    </p:spTree>
    <p:extLst>
      <p:ext uri="{BB962C8B-B14F-4D97-AF65-F5344CB8AC3E}">
        <p14:creationId xmlns:p14="http://schemas.microsoft.com/office/powerpoint/2010/main" val="2772327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2881235" y="2718681"/>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GetCare Documentation</a:t>
            </a:r>
          </a:p>
        </p:txBody>
      </p:sp>
    </p:spTree>
    <p:extLst>
      <p:ext uri="{BB962C8B-B14F-4D97-AF65-F5344CB8AC3E}">
        <p14:creationId xmlns:p14="http://schemas.microsoft.com/office/powerpoint/2010/main" val="3747929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2766216" y="2593604"/>
            <a:ext cx="3600091" cy="838058"/>
          </a:xfrm>
          <a:prstGeom prst="rect">
            <a:avLst/>
          </a:prstGeom>
          <a:solidFill>
            <a:schemeClr val="accent6">
              <a:lumMod val="95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clinicalprocess:healthcond:description</a:t>
            </a:r>
          </a:p>
          <a:p>
            <a:pPr marL="0" marR="0" indent="0" algn="ctr" defTabSz="957263" rtl="0" eaLnBrk="1" fontAlgn="base" latinLnBrk="0" hangingPunct="1">
              <a:lnSpc>
                <a:spcPct val="100000"/>
              </a:lnSpc>
              <a:spcBef>
                <a:spcPct val="0"/>
              </a:spcBef>
              <a:spcAft>
                <a:spcPct val="0"/>
              </a:spcAft>
              <a:buClrTx/>
              <a:buSzTx/>
              <a:buFontTx/>
              <a:buNone/>
              <a:tabLst/>
            </a:pPr>
            <a:r>
              <a:rPr lang="sv-SE" sz="1000" dirty="0" smtClean="0"/>
              <a:t>(Tillståndsbeskrivning)</a:t>
            </a:r>
            <a:endParaRPr kumimoji="0" lang="sv-SE" sz="1000" b="0" i="0" u="none" strike="noStrike" cap="none" normalizeH="0" baseline="0" dirty="0" smtClean="0">
              <a:ln>
                <a:noFill/>
              </a:ln>
              <a:solidFill>
                <a:schemeClr val="tx1"/>
              </a:solidFill>
              <a:effectLst/>
              <a:latin typeface="Arial" charset="0"/>
            </a:endParaRPr>
          </a:p>
        </p:txBody>
      </p:sp>
      <p:sp>
        <p:nvSpPr>
          <p:cNvPr id="5" name="Rectangle 4"/>
          <p:cNvSpPr/>
          <p:nvPr/>
        </p:nvSpPr>
        <p:spPr bwMode="auto">
          <a:xfrm>
            <a:off x="2881235" y="2718681"/>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GetCare Documentation</a:t>
            </a:r>
          </a:p>
        </p:txBody>
      </p:sp>
      <p:sp>
        <p:nvSpPr>
          <p:cNvPr id="6" name="Rectangle 5"/>
          <p:cNvSpPr/>
          <p:nvPr/>
        </p:nvSpPr>
        <p:spPr bwMode="auto">
          <a:xfrm>
            <a:off x="4042926" y="2718681"/>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GetDiagnosis</a:t>
            </a:r>
          </a:p>
        </p:txBody>
      </p:sp>
      <p:sp>
        <p:nvSpPr>
          <p:cNvPr id="13" name="Rectangle 12"/>
          <p:cNvSpPr/>
          <p:nvPr/>
        </p:nvSpPr>
        <p:spPr bwMode="auto">
          <a:xfrm>
            <a:off x="5230487" y="2715812"/>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spTree>
    <p:extLst>
      <p:ext uri="{BB962C8B-B14F-4D97-AF65-F5344CB8AC3E}">
        <p14:creationId xmlns:p14="http://schemas.microsoft.com/office/powerpoint/2010/main" val="2029205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0" y="2431510"/>
            <a:ext cx="9144000" cy="2172918"/>
          </a:xfrm>
          <a:prstGeom prst="roundRect">
            <a:avLst/>
          </a:prstGeom>
          <a:solidFill>
            <a:schemeClr val="tx1">
              <a:lumMod val="10000"/>
              <a:lumOff val="90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900" b="0" i="0" u="none" strike="noStrike" cap="none" normalizeH="0" baseline="0" dirty="0" smtClean="0">
                <a:ln>
                  <a:noFill/>
                </a:ln>
                <a:solidFill>
                  <a:schemeClr val="tx1"/>
                </a:solidFill>
                <a:effectLst/>
                <a:latin typeface="Arial" charset="0"/>
              </a:rPr>
              <a:t>Nationell Tjänsteplattform</a:t>
            </a:r>
          </a:p>
        </p:txBody>
      </p:sp>
      <p:sp>
        <p:nvSpPr>
          <p:cNvPr id="9" name="Rectangle 8"/>
          <p:cNvSpPr/>
          <p:nvPr/>
        </p:nvSpPr>
        <p:spPr bwMode="auto">
          <a:xfrm>
            <a:off x="2766216" y="2593604"/>
            <a:ext cx="3600091" cy="838058"/>
          </a:xfrm>
          <a:prstGeom prst="rect">
            <a:avLst/>
          </a:prstGeom>
          <a:solidFill>
            <a:schemeClr val="accent6">
              <a:lumMod val="95000"/>
            </a:schemeClr>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clinicalprocess:healthcond:description</a:t>
            </a:r>
          </a:p>
          <a:p>
            <a:pPr marL="0" marR="0" indent="0" algn="ctr" defTabSz="957263" rtl="0" eaLnBrk="1" fontAlgn="base" latinLnBrk="0" hangingPunct="1">
              <a:lnSpc>
                <a:spcPct val="100000"/>
              </a:lnSpc>
              <a:spcBef>
                <a:spcPct val="0"/>
              </a:spcBef>
              <a:spcAft>
                <a:spcPct val="0"/>
              </a:spcAft>
              <a:buClrTx/>
              <a:buSzTx/>
              <a:buFontTx/>
              <a:buNone/>
              <a:tabLst/>
            </a:pPr>
            <a:r>
              <a:rPr lang="sv-SE" sz="1000" dirty="0" smtClean="0"/>
              <a:t>(Tillståndsbeskrivning)</a:t>
            </a:r>
            <a:endParaRPr kumimoji="0" lang="sv-SE" sz="1000" b="0" i="0" u="none" strike="noStrike" cap="none" normalizeH="0" baseline="0" dirty="0" smtClean="0">
              <a:ln>
                <a:noFill/>
              </a:ln>
              <a:solidFill>
                <a:schemeClr val="tx1"/>
              </a:solidFill>
              <a:effectLst/>
              <a:latin typeface="Arial" charset="0"/>
            </a:endParaRPr>
          </a:p>
        </p:txBody>
      </p:sp>
      <p:sp>
        <p:nvSpPr>
          <p:cNvPr id="5" name="Rectangle 4"/>
          <p:cNvSpPr/>
          <p:nvPr/>
        </p:nvSpPr>
        <p:spPr bwMode="auto">
          <a:xfrm>
            <a:off x="2881235" y="2718681"/>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GetCare Documentation</a:t>
            </a:r>
          </a:p>
        </p:txBody>
      </p:sp>
      <p:sp>
        <p:nvSpPr>
          <p:cNvPr id="6" name="Rectangle 5"/>
          <p:cNvSpPr/>
          <p:nvPr/>
        </p:nvSpPr>
        <p:spPr bwMode="auto">
          <a:xfrm>
            <a:off x="4042926" y="2718681"/>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GetDiagnosis</a:t>
            </a:r>
          </a:p>
        </p:txBody>
      </p:sp>
      <p:sp>
        <p:nvSpPr>
          <p:cNvPr id="13" name="Rectangle 12"/>
          <p:cNvSpPr/>
          <p:nvPr/>
        </p:nvSpPr>
        <p:spPr bwMode="auto">
          <a:xfrm>
            <a:off x="5230487" y="2715812"/>
            <a:ext cx="1046672" cy="370937"/>
          </a:xfrm>
          <a:prstGeom prst="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Arial" charset="0"/>
              </a:rPr>
              <a:t>...</a:t>
            </a:r>
          </a:p>
        </p:txBody>
      </p:sp>
      <p:grpSp>
        <p:nvGrpSpPr>
          <p:cNvPr id="29" name="Group 28"/>
          <p:cNvGrpSpPr/>
          <p:nvPr/>
        </p:nvGrpSpPr>
        <p:grpSpPr>
          <a:xfrm>
            <a:off x="3286602" y="1922177"/>
            <a:ext cx="178987" cy="784997"/>
            <a:chOff x="2989058" y="776376"/>
            <a:chExt cx="176835" cy="560718"/>
          </a:xfrm>
        </p:grpSpPr>
        <p:cxnSp>
          <p:nvCxnSpPr>
            <p:cNvPr id="30" name="Straight Connector 29"/>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31" name="Oval 30"/>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32" name="Group 31"/>
          <p:cNvGrpSpPr/>
          <p:nvPr/>
        </p:nvGrpSpPr>
        <p:grpSpPr>
          <a:xfrm>
            <a:off x="4441743" y="1930815"/>
            <a:ext cx="178987" cy="784997"/>
            <a:chOff x="2989058" y="776376"/>
            <a:chExt cx="176835" cy="560718"/>
          </a:xfrm>
        </p:grpSpPr>
        <p:cxnSp>
          <p:nvCxnSpPr>
            <p:cNvPr id="33" name="Straight Connector 32"/>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34" name="Oval 33"/>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grpSp>
        <p:nvGrpSpPr>
          <p:cNvPr id="35" name="Group 34"/>
          <p:cNvGrpSpPr/>
          <p:nvPr/>
        </p:nvGrpSpPr>
        <p:grpSpPr>
          <a:xfrm>
            <a:off x="5642402" y="1922177"/>
            <a:ext cx="178987" cy="784997"/>
            <a:chOff x="2989058" y="776376"/>
            <a:chExt cx="176835" cy="560718"/>
          </a:xfrm>
        </p:grpSpPr>
        <p:cxnSp>
          <p:nvCxnSpPr>
            <p:cNvPr id="36" name="Straight Connector 35"/>
            <p:cNvCxnSpPr/>
            <p:nvPr/>
          </p:nvCxnSpPr>
          <p:spPr bwMode="auto">
            <a:xfrm>
              <a:off x="3071005" y="905774"/>
              <a:ext cx="0" cy="431320"/>
            </a:xfrm>
            <a:prstGeom prst="line">
              <a:avLst/>
            </a:prstGeom>
            <a:noFill/>
            <a:ln w="28575" cap="flat" cmpd="sng" algn="ctr">
              <a:solidFill>
                <a:schemeClr val="tx1"/>
              </a:solidFill>
              <a:prstDash val="solid"/>
              <a:round/>
              <a:headEnd type="none" w="med" len="med"/>
              <a:tailEnd type="none" w="med" len="med"/>
            </a:ln>
            <a:effectLst/>
          </p:spPr>
        </p:cxnSp>
        <p:sp>
          <p:nvSpPr>
            <p:cNvPr id="37" name="Oval 36"/>
            <p:cNvSpPr/>
            <p:nvPr/>
          </p:nvSpPr>
          <p:spPr bwMode="auto">
            <a:xfrm>
              <a:off x="2989058" y="776376"/>
              <a:ext cx="176835" cy="14664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433812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small">
  <a:themeElements>
    <a:clrScheme name="Inera-färgschema-2012">
      <a:dk1>
        <a:srgbClr val="382819"/>
      </a:dk1>
      <a:lt1>
        <a:srgbClr val="FFFFFF"/>
      </a:lt1>
      <a:dk2>
        <a:srgbClr val="6F5D4C"/>
      </a:dk2>
      <a:lt2>
        <a:srgbClr val="FFFFFF"/>
      </a:lt2>
      <a:accent1>
        <a:srgbClr val="00A9A7"/>
      </a:accent1>
      <a:accent2>
        <a:srgbClr val="F18221"/>
      </a:accent2>
      <a:accent3>
        <a:srgbClr val="6F5D4C"/>
      </a:accent3>
      <a:accent4>
        <a:srgbClr val="B8DFE3"/>
      </a:accent4>
      <a:accent5>
        <a:srgbClr val="F2A700"/>
      </a:accent5>
      <a:accent6>
        <a:srgbClr val="FFFFFF"/>
      </a:accent6>
      <a:hlink>
        <a:srgbClr val="F18221"/>
      </a:hlink>
      <a:folHlink>
        <a:srgbClr val="382819"/>
      </a:folHlink>
    </a:clrScheme>
    <a:fontScheme name="Inera-PPTmall-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cap="flat" cmpd="sng" algn="ctr">
          <a:solidFill>
            <a:srgbClr val="00A9A7"/>
          </a:solidFill>
          <a:prstDash val="solid"/>
          <a:round/>
          <a:headEnd type="none" w="med" len="med"/>
          <a:tailEnd type="none" w="med" len="med"/>
        </a:ln>
        <a:effectLst/>
      </a:spPr>
      <a:bodyPr vert="horz" wrap="square" lIns="90000" tIns="46800" rIns="90000" bIns="46800" numCol="1" rtlCol="0" anchor="t" anchorCtr="0" compatLnSpc="1">
        <a:prstTxWarp prst="textNoShape">
          <a:avLst/>
        </a:prstTxWarp>
        <a:noAutofit/>
      </a:bodyPr>
      <a:lstStyle>
        <a:defPPr marL="0" marR="0" indent="0" algn="l" defTabSz="957263" rtl="0" eaLnBrk="1" fontAlgn="base" latinLnBrk="0" hangingPunct="1">
          <a:lnSpc>
            <a:spcPct val="100000"/>
          </a:lnSpc>
          <a:spcBef>
            <a:spcPct val="0"/>
          </a:spcBef>
          <a:spcAft>
            <a:spcPct val="0"/>
          </a:spcAft>
          <a:buClrTx/>
          <a:buSzTx/>
          <a:buFontTx/>
          <a:buNone/>
          <a:tabLst/>
          <a:defRPr kumimoji="0" sz="1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l" defTabSz="957263" rtl="0" eaLnBrk="1" fontAlgn="base" latinLnBrk="0" hangingPunct="1">
          <a:lnSpc>
            <a:spcPct val="100000"/>
          </a:lnSpc>
          <a:spcBef>
            <a:spcPct val="0"/>
          </a:spcBef>
          <a:spcAft>
            <a:spcPct val="0"/>
          </a:spcAft>
          <a:buClrTx/>
          <a:buSzTx/>
          <a:buFontTx/>
          <a:buNone/>
          <a:tabLst/>
          <a:defRPr kumimoji="0" lang="sv-SE" sz="1900" b="0" i="0" u="none" strike="noStrike" cap="none" normalizeH="0" baseline="0" smtClean="0">
            <a:ln>
              <a:noFill/>
            </a:ln>
            <a:solidFill>
              <a:schemeClr val="tx1"/>
            </a:solidFill>
            <a:effectLst/>
            <a:latin typeface="Arial" charset="0"/>
          </a:defRPr>
        </a:defPPr>
      </a:lstStyle>
    </a:lnDef>
    <a:txDef>
      <a:spPr>
        <a:solidFill>
          <a:schemeClr val="bg1"/>
        </a:solidFill>
        <a:ln w="19050">
          <a:solidFill>
            <a:srgbClr val="00A9A7"/>
          </a:solidFill>
        </a:ln>
      </a:spPr>
      <a:bodyPr wrap="square" rtlCol="0">
        <a:spAutoFit/>
      </a:bodyPr>
      <a:lstStyle>
        <a:defPPr>
          <a:defRPr sz="1500" dirty="0" err="1" smtClean="0">
            <a:solidFill>
              <a:srgbClr val="000000"/>
            </a:solidFill>
          </a:defRPr>
        </a:defPPr>
      </a:lstStyle>
    </a:txDef>
  </a:objectDefaults>
  <a:extraClrSchemeLst>
    <a:extraClrScheme>
      <a:clrScheme name="Inera-PPTmall-2010 1">
        <a:dk1>
          <a:srgbClr val="382819"/>
        </a:dk1>
        <a:lt1>
          <a:srgbClr val="FFFFFF"/>
        </a:lt1>
        <a:dk2>
          <a:srgbClr val="00A9A7"/>
        </a:dk2>
        <a:lt2>
          <a:srgbClr val="6F5D4C"/>
        </a:lt2>
        <a:accent1>
          <a:srgbClr val="AADEE2"/>
        </a:accent1>
        <a:accent2>
          <a:srgbClr val="F18221"/>
        </a:accent2>
        <a:accent3>
          <a:srgbClr val="FFFFFF"/>
        </a:accent3>
        <a:accent4>
          <a:srgbClr val="2E2114"/>
        </a:accent4>
        <a:accent5>
          <a:srgbClr val="D2ECEE"/>
        </a:accent5>
        <a:accent6>
          <a:srgbClr val="DA751D"/>
        </a:accent6>
        <a:hlink>
          <a:srgbClr val="CE5028"/>
        </a:hlink>
        <a:folHlink>
          <a:srgbClr val="52443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Presentationsmall</Template>
  <TotalTime>243</TotalTime>
  <Words>1645</Words>
  <Application>Microsoft Office PowerPoint</Application>
  <PresentationFormat>Bildspel på skärmen (4:3)</PresentationFormat>
  <Paragraphs>707</Paragraphs>
  <Slides>45</Slides>
  <Notes>21</Notes>
  <HiddenSlides>0</HiddenSlides>
  <MMClips>0</MMClips>
  <ScaleCrop>false</ScaleCrop>
  <HeadingPairs>
    <vt:vector size="8" baseType="variant">
      <vt:variant>
        <vt:lpstr>Använt teckensnitt</vt:lpstr>
      </vt:variant>
      <vt:variant>
        <vt:i4>6</vt:i4>
      </vt:variant>
      <vt:variant>
        <vt:lpstr>Tema</vt:lpstr>
      </vt:variant>
      <vt:variant>
        <vt:i4>1</vt:i4>
      </vt:variant>
      <vt:variant>
        <vt:lpstr>Serverprogram för OLE-inbäddning</vt:lpstr>
      </vt:variant>
      <vt:variant>
        <vt:i4>0</vt:i4>
      </vt:variant>
      <vt:variant>
        <vt:lpstr>Bildrubriker</vt:lpstr>
      </vt:variant>
      <vt:variant>
        <vt:i4>45</vt:i4>
      </vt:variant>
    </vt:vector>
  </HeadingPairs>
  <TitlesOfParts>
    <vt:vector size="52" baseType="lpstr">
      <vt:lpstr>ＭＳ Ｐゴシック</vt:lpstr>
      <vt:lpstr>Arial</vt:lpstr>
      <vt:lpstr>Calibri</vt:lpstr>
      <vt:lpstr>Symbol</vt:lpstr>
      <vt:lpstr>Times New Roman</vt:lpstr>
      <vt:lpstr>Verdana</vt:lpstr>
      <vt:lpstr>Presentationsmall</vt:lpstr>
      <vt:lpstr>PowerPoint-presentation</vt:lpstr>
      <vt:lpstr>Arkitekturen och dess realisering</vt:lpstr>
      <vt:lpstr>Utmaning</vt:lpstr>
      <vt:lpstr>Nationell arkitektur</vt:lpstr>
      <vt:lpstr>Innehållsförteckning T-boken</vt:lpstr>
      <vt:lpstr>Anvisningar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Tjänstekontrakt</vt:lpstr>
      <vt:lpstr>Tjänstedomäner</vt:lpstr>
      <vt:lpstr>VAD bygger upp ett tjänstekontrakt</vt:lpstr>
      <vt:lpstr>Vad finns idag?</vt:lpstr>
      <vt:lpstr>Tjänsteplattformen</vt:lpstr>
      <vt:lpstr>PowerPoint-presentation</vt:lpstr>
      <vt:lpstr>PowerPoint-presentation</vt:lpstr>
      <vt:lpstr>Resan, arkitekturen och resultatet</vt:lpstr>
      <vt:lpstr>PowerPoint-presentation</vt:lpstr>
      <vt:lpstr>Tjänsteplattformens komponenter</vt:lpstr>
      <vt:lpstr>Virtualiseringsplattformen</vt:lpstr>
      <vt:lpstr>I magen på virtualiseringsplattformen</vt:lpstr>
      <vt:lpstr>Virtuella tjänster</vt:lpstr>
      <vt:lpstr>Funktionscertifikat (SITHS)</vt:lpstr>
      <vt:lpstr>Vägval</vt:lpstr>
      <vt:lpstr>Anropsbehörighet</vt:lpstr>
      <vt:lpstr>Anslutningar</vt:lpstr>
      <vt:lpstr>Övervakning</vt:lpstr>
      <vt:lpstr>Tjänsteadresseringskatalog (TAK)</vt:lpstr>
      <vt:lpstr>Verksamhetsbaserad adressering</vt:lpstr>
      <vt:lpstr>Källsystemsbaserad adressering</vt:lpstr>
      <vt:lpstr>Engagemangsindex och aggregerande tjänster</vt:lpstr>
      <vt:lpstr>Adressering av aggregerande tjänster</vt:lpstr>
      <vt:lpstr>Innehåll i Engagemangsindex</vt:lpstr>
      <vt:lpstr>Aggregeringsplattform</vt:lpstr>
      <vt:lpstr>Anropsbehörighet</vt:lpstr>
      <vt:lpstr>Multipla TPs</vt:lpstr>
      <vt:lpstr>Plattformar i drift (Sep 2016)</vt:lpstr>
      <vt:lpstr>Referenser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Brunzell Maria</dc:creator>
  <cp:lastModifiedBy>Fallyih Ranjdar</cp:lastModifiedBy>
  <cp:revision>62</cp:revision>
  <cp:lastPrinted>2012-03-24T12:24:06Z</cp:lastPrinted>
  <dcterms:created xsi:type="dcterms:W3CDTF">2014-04-11T07:41:29Z</dcterms:created>
  <dcterms:modified xsi:type="dcterms:W3CDTF">2016-09-21T11:40:05Z</dcterms:modified>
</cp:coreProperties>
</file>